
<file path=[Content_Types].xml><?xml version="1.0" encoding="utf-8"?>
<Types xmlns="http://schemas.openxmlformats.org/package/2006/content-types">
  <Default ContentType="application/vnd.openxmlformats-officedocument.oleObject" Extension="bin"/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slide+xml" PartName="/ppt/slides/slide43.xml"/>
  <Override ContentType="application/vnd.openxmlformats-officedocument.presentationml.slide+xml" PartName="/ppt/slides/slide44.xml"/>
  <Override ContentType="application/vnd.openxmlformats-officedocument.presentationml.slide+xml" PartName="/ppt/slides/slide45.xml"/>
  <Override ContentType="application/vnd.openxmlformats-officedocument.presentationml.slide+xml" PartName="/ppt/slides/slide46.xml"/>
  <Override ContentType="application/vnd.openxmlformats-officedocument.presentationml.slide+xml" PartName="/ppt/slides/slide47.xml"/>
  <Override ContentType="application/vnd.openxmlformats-officedocument.presentationml.slide+xml" PartName="/ppt/slides/slide48.xml"/>
  <Override ContentType="application/vnd.openxmlformats-officedocument.presentationml.slide+xml" PartName="/ppt/slides/slide49.xml"/>
  <Override ContentType="application/vnd.openxmlformats-officedocument.presentationml.slide+xml" PartName="/ppt/slides/slide50.xml"/>
  <Override ContentType="application/vnd.openxmlformats-officedocument.presentationml.slide+xml" PartName="/ppt/slides/slide51.xml"/>
  <Override ContentType="application/vnd.openxmlformats-officedocument.presentationml.slide+xml" PartName="/ppt/slides/slide52.xml"/>
  <Override ContentType="application/vnd.openxmlformats-officedocument.presentationml.slide+xml" PartName="/ppt/slides/slide53.xml"/>
  <Override ContentType="application/vnd.openxmlformats-officedocument.presentationml.slide+xml" PartName="/ppt/slides/slide54.xml"/>
  <Override ContentType="application/vnd.openxmlformats-officedocument.presentationml.slide+xml" PartName="/ppt/slides/slide55.xml"/>
  <Override ContentType="application/vnd.openxmlformats-officedocument.presentationml.slide+xml" PartName="/ppt/slides/slide56.xml"/>
  <Override ContentType="application/vnd.openxmlformats-officedocument.presentationml.slide+xml" PartName="/ppt/slides/slide57.xml"/>
  <Override ContentType="application/vnd.openxmlformats-officedocument.presentationml.slide+xml" PartName="/ppt/slides/slide58.xml"/>
  <Override ContentType="application/vnd.openxmlformats-officedocument.presentationml.slide+xml" PartName="/ppt/slides/slide59.xml"/>
  <Override ContentType="application/vnd.openxmlformats-officedocument.presentationml.slide+xml" PartName="/ppt/slides/slide60.xml"/>
  <Override ContentType="application/vnd.openxmlformats-officedocument.presentationml.slide+xml" PartName="/ppt/slides/slide61.xml"/>
  <Override ContentType="application/vnd.openxmlformats-officedocument.presentationml.slide+xml" PartName="/ppt/slides/slide62.xml"/>
  <Override ContentType="application/vnd.openxmlformats-officedocument.presentationml.slide+xml" PartName="/ppt/slides/slide63.xml"/>
  <Override ContentType="application/vnd.openxmlformats-officedocument.presentationml.slide+xml" PartName="/ppt/slides/slide64.xml"/>
  <Override ContentType="application/vnd.openxmlformats-officedocument.presentationml.slide+xml" PartName="/ppt/slides/slide65.xml"/>
  <Override ContentType="application/vnd.openxmlformats-officedocument.presentationml.slide+xml" PartName="/ppt/slides/slide66.xml"/>
  <Override ContentType="application/vnd.openxmlformats-officedocument.presentationml.slide+xml" PartName="/ppt/slides/slide67.xml"/>
  <Override ContentType="application/vnd.openxmlformats-officedocument.presentationml.slide+xml" PartName="/ppt/slides/slide68.xml"/>
  <Override ContentType="application/vnd.openxmlformats-officedocument.presentationml.slide+xml" PartName="/ppt/slides/slide69.xml"/>
  <Override ContentType="application/vnd.openxmlformats-officedocument.presentationml.slide+xml" PartName="/ppt/slides/slide70.xml"/>
  <Override ContentType="application/vnd.openxmlformats-officedocument.presentationml.slide+xml" PartName="/ppt/slides/slide71.xml"/>
  <Override ContentType="application/vnd.openxmlformats-officedocument.presentationml.slide+xml" PartName="/ppt/slides/slide72.xml"/>
  <Override ContentType="application/vnd.openxmlformats-officedocument.presentationml.slide+xml" PartName="/ppt/slides/slide73.xml"/>
  <Override ContentType="application/vnd.openxmlformats-officedocument.presentationml.slide+xml" PartName="/ppt/slides/slide74.xml"/>
  <Override ContentType="application/vnd.openxmlformats-officedocument.presentationml.slide+xml" PartName="/ppt/slides/slide75.xml"/>
  <Override ContentType="application/vnd.openxmlformats-officedocument.presentationml.slide+xml" PartName="/ppt/slides/slide76.xml"/>
  <Override ContentType="application/vnd.openxmlformats-officedocument.presentationml.slide+xml" PartName="/ppt/slides/slide77.xml"/>
  <Override ContentType="application/vnd.openxmlformats-officedocument.presentationml.slide+xml" PartName="/ppt/slides/slide78.xml"/>
  <Override ContentType="application/vnd.openxmlformats-officedocument.presentationml.slide+xml" PartName="/ppt/slides/slide79.xml"/>
  <Override ContentType="application/vnd.openxmlformats-officedocument.presentationml.slide+xml" PartName="/ppt/slides/slide80.xml"/>
  <Override ContentType="application/vnd.openxmlformats-officedocument.presentationml.slide+xml" PartName="/ppt/slides/slide81.xml"/>
  <Override ContentType="application/vnd.openxmlformats-officedocument.presentationml.slide+xml" PartName="/ppt/slides/slide82.xml"/>
  <Override ContentType="application/vnd.openxmlformats-officedocument.presentationml.slide+xml" PartName="/ppt/slides/slide83.xml"/>
  <Override ContentType="application/vnd.openxmlformats-officedocument.presentationml.slide+xml" PartName="/ppt/slides/slide84.xml"/>
  <Override ContentType="application/vnd.openxmlformats-officedocument.presentationml.slide+xml" PartName="/ppt/slides/slide85.xml"/>
  <Override ContentType="application/vnd.openxmlformats-officedocument.presentationml.slide+xml" PartName="/ppt/slides/slide86.xml"/>
  <Override ContentType="application/vnd.openxmlformats-officedocument.presentationml.slide+xml" PartName="/ppt/slides/slide87.xml"/>
  <Override ContentType="application/vnd.openxmlformats-officedocument.presentationml.slide+xml" PartName="/ppt/slides/slide88.xml"/>
  <Override ContentType="application/vnd.openxmlformats-officedocument.presentationml.slide+xml" PartName="/ppt/slides/slide89.xml"/>
  <Override ContentType="application/vnd.openxmlformats-officedocument.presentationml.slide+xml" PartName="/ppt/slides/slide90.xml"/>
  <Override ContentType="application/vnd.openxmlformats-officedocument.presentationml.slide+xml" PartName="/ppt/slides/slide91.xml"/>
  <Override ContentType="application/vnd.openxmlformats-officedocument.presentationml.slide+xml" PartName="/ppt/slides/slide92.xml"/>
  <Override ContentType="application/vnd.openxmlformats-officedocument.presentationml.slide+xml" PartName="/ppt/slides/slide93.xml"/>
  <Override ContentType="application/vnd.openxmlformats-officedocument.presentationml.slide+xml" PartName="/ppt/slides/slide94.xml"/>
  <Override ContentType="application/vnd.openxmlformats-officedocument.presentationml.slide+xml" PartName="/ppt/slides/slide95.xml"/>
  <Override ContentType="application/vnd.openxmlformats-officedocument.presentationml.slide+xml" PartName="/ppt/slides/slide96.xml"/>
  <Override ContentType="application/vnd.openxmlformats-officedocument.presentationml.slide+xml" PartName="/ppt/slides/slide97.xml"/>
  <Override ContentType="application/vnd.openxmlformats-officedocument.presentationml.slide+xml" PartName="/ppt/slides/slide98.xml"/>
  <Override ContentType="application/vnd.openxmlformats-officedocument.presentationml.slide+xml" PartName="/ppt/slides/slide99.xml"/>
  <Override ContentType="application/vnd.openxmlformats-officedocument.presentationml.slide+xml" PartName="/ppt/slides/slide100.xml"/>
  <Override ContentType="application/vnd.openxmlformats-officedocument.presentationml.slide+xml" PartName="/ppt/slides/slide101.xml"/>
  <Override ContentType="application/vnd.openxmlformats-officedocument.presentationml.slide+xml" PartName="/ppt/slides/slide102.xml"/>
  <Override ContentType="application/vnd.openxmlformats-officedocument.presentationml.slide+xml" PartName="/ppt/slides/slide103.xml"/>
  <Override ContentType="application/vnd.openxmlformats-officedocument.presentationml.slide+xml" PartName="/ppt/slides/slide104.xml"/>
  <Override ContentType="application/vnd.openxmlformats-officedocument.presentationml.slide+xml" PartName="/ppt/slides/slide105.xml"/>
  <Override ContentType="application/vnd.openxmlformats-officedocument.presentationml.slide+xml" PartName="/ppt/slides/slide106.xml"/>
  <Override ContentType="application/vnd.openxmlformats-officedocument.presentationml.slide+xml" PartName="/ppt/slides/slide107.xml"/>
  <Override ContentType="application/vnd.openxmlformats-officedocument.presentationml.slide+xml" PartName="/ppt/slides/slide108.xml"/>
  <Override ContentType="application/vnd.openxmlformats-officedocument.presentationml.slide+xml" PartName="/ppt/slides/slide109.xml"/>
  <Override ContentType="application/vnd.openxmlformats-officedocument.presentationml.slide+xml" PartName="/ppt/slides/slide110.xml"/>
  <Override ContentType="application/vnd.openxmlformats-officedocument.presentationml.slide+xml" PartName="/ppt/slides/slide111.xml"/>
  <Override ContentType="application/vnd.openxmlformats-officedocument.presentationml.slide+xml" PartName="/ppt/slides/slide112.xml"/>
  <Override ContentType="application/vnd.openxmlformats-officedocument.presentationml.slide+xml" PartName="/ppt/slides/slide113.xml"/>
  <Override ContentType="application/vnd.openxmlformats-officedocument.presentationml.slide+xml" PartName="/ppt/slides/slide114.xml"/>
  <Override ContentType="application/vnd.openxmlformats-officedocument.presentationml.slide+xml" PartName="/ppt/slides/slide115.xml"/>
  <Override ContentType="application/vnd.openxmlformats-officedocument.presentationml.slide+xml" PartName="/ppt/slides/slide116.xml"/>
  <Override ContentType="application/vnd.openxmlformats-officedocument.presentationml.slide+xml" PartName="/ppt/slides/slide117.xml"/>
  <Override ContentType="application/vnd.openxmlformats-officedocument.presentationml.slide+xml" PartName="/ppt/slides/slide118.xml"/>
  <Override ContentType="application/vnd.openxmlformats-officedocument.presentationml.slide+xml" PartName="/ppt/slides/slide119.xml"/>
  <Override ContentType="application/vnd.openxmlformats-officedocument.presentationml.slide+xml" PartName="/ppt/slides/slide120.xml"/>
  <Override ContentType="application/vnd.openxmlformats-officedocument.presentationml.slide+xml" PartName="/ppt/slides/slide121.xml"/>
  <Override ContentType="application/vnd.openxmlformats-officedocument.presentationml.slide+xml" PartName="/ppt/slides/slide122.xml"/>
  <Override ContentType="application/vnd.openxmlformats-officedocument.presentationml.slide+xml" PartName="/ppt/slides/slide123.xml"/>
  <Override ContentType="application/vnd.openxmlformats-officedocument.presentationml.slide+xml" PartName="/ppt/slides/slide12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1" r:id="rId101"/>
    <p:sldId id="352" r:id="rId102"/>
    <p:sldId id="353" r:id="rId103"/>
    <p:sldId id="354" r:id="rId104"/>
    <p:sldId id="355" r:id="rId105"/>
    <p:sldId id="356" r:id="rId106"/>
    <p:sldId id="357" r:id="rId107"/>
    <p:sldId id="358" r:id="rId108"/>
    <p:sldId id="359" r:id="rId109"/>
    <p:sldId id="360" r:id="rId110"/>
    <p:sldId id="361" r:id="rId111"/>
    <p:sldId id="362" r:id="rId112"/>
    <p:sldId id="363" r:id="rId113"/>
    <p:sldId id="364" r:id="rId114"/>
    <p:sldId id="365" r:id="rId115"/>
    <p:sldId id="366" r:id="rId116"/>
    <p:sldId id="367" r:id="rId117"/>
    <p:sldId id="368" r:id="rId118"/>
    <p:sldId id="369" r:id="rId119"/>
    <p:sldId id="370" r:id="rId120"/>
    <p:sldId id="371" r:id="rId121"/>
    <p:sldId id="372" r:id="rId122"/>
    <p:sldId id="373" r:id="rId123"/>
    <p:sldId id="374" r:id="rId124"/>
    <p:sldId id="375" r:id="rId125"/>
    <p:sldId id="376" r:id="rId126"/>
    <p:sldId id="377" r:id="rId127"/>
    <p:sldId id="378" r:id="rId128"/>
    <p:sldId id="379" r:id="rId129"/>
  </p:sldIdLst>
  <p:sldSz cx="7556500" cy="10693400"/>
  <p:notesSz cx="6858000" cy="9144000"/>
  <p:embeddedFontLst>
    <p:embeddedFont>
      <p:font typeface="Open Sauce SemiBold" charset="1" panose="00000700000000000000"/>
      <p:regular r:id="rId130"/>
    </p:embeddedFont>
    <p:embeddedFont>
      <p:font typeface="Montserrat Classic Bold" charset="1" panose="00000800000000000000"/>
      <p:regular r:id="rId131"/>
    </p:embeddedFont>
    <p:embeddedFont>
      <p:font typeface="Montserrat Classic" charset="1" panose="00000500000000000000"/>
      <p:regular r:id="rId132"/>
    </p:embeddedFont>
    <p:embeddedFont>
      <p:font typeface="Arimo" charset="1" panose="020B0604020202020204"/>
      <p:regular r:id="rId133"/>
    </p:embeddedFont>
    <p:embeddedFont>
      <p:font typeface="Aileron" charset="1" panose="00000500000000000000"/>
      <p:regular r:id="rId134"/>
    </p:embeddedFont>
    <p:embeddedFont>
      <p:font typeface="Aileron Bold" charset="1" panose="00000800000000000000"/>
      <p:regular r:id="rId135"/>
    </p:embeddedFont>
    <p:embeddedFont>
      <p:font typeface="Aileron Heavy Bold" charset="1" panose="00000A00000000000000"/>
      <p:regular r:id="rId136"/>
    </p:embeddedFont>
    <p:embeddedFont>
      <p:font typeface="Amaranth Bold" charset="1" panose="02000500000000020004"/>
      <p:regular r:id="rId137"/>
    </p:embeddedFont>
    <p:embeddedFont>
      <p:font typeface="Nunito" charset="1" panose="00000500000000000000"/>
      <p:regular r:id="rId138"/>
    </p:embeddedFont>
    <p:embeddedFont>
      <p:font typeface="Alata" charset="1" panose="00000500000000000000"/>
      <p:regular r:id="rId139"/>
    </p:embeddedFont>
    <p:embeddedFont>
      <p:font typeface="Noto Sans Thai Light Bold" charset="1" panose="020B0502040504020204"/>
      <p:regular r:id="rId140"/>
    </p:embeddedFont>
    <p:embeddedFont>
      <p:font typeface="Montserrat Bold" charset="1" panose="00000600000000000000"/>
      <p:regular r:id="rId141"/>
    </p:embeddedFont>
    <p:embeddedFont>
      <p:font typeface="Adirek Sans Bold" charset="1" panose="00000000000000000000"/>
      <p:regular r:id="rId142"/>
    </p:embeddedFont>
    <p:embeddedFont>
      <p:font typeface="Adirek Sans" charset="1" panose="00000000000000000000"/>
      <p:regular r:id="rId143"/>
    </p:embeddedFont>
    <p:embeddedFont>
      <p:font typeface="Prompt" charset="1" panose="00000500000000000000"/>
      <p:regular r:id="rId144"/>
    </p:embeddedFont>
    <p:embeddedFont>
      <p:font typeface="Canva Sans Bold" charset="1" panose="020B0803030501040103"/>
      <p:regular r:id="rId145"/>
    </p:embeddedFont>
    <p:embeddedFont>
      <p:font typeface="Prompt Bold Bold" charset="1" panose="00000900000000000000"/>
      <p:regular r:id="rId146"/>
    </p:embeddedFont>
    <p:embeddedFont>
      <p:font typeface="Arimo Bold" charset="1" panose="020B0704020202020204"/>
      <p:regular r:id="rId147"/>
    </p:embeddedFont>
    <p:embeddedFont>
      <p:font typeface="Montserrat" charset="1" panose="00000500000000000000"/>
      <p:regular r:id="rId148"/>
    </p:embeddedFont>
    <p:embeddedFont>
      <p:font typeface="TT Norms Bold" charset="1" panose="02000803030000020004"/>
      <p:regular r:id="rId149"/>
    </p:embeddedFont>
    <p:embeddedFont>
      <p:font typeface="TT Norms" charset="1" panose="02000503030000020003"/>
      <p:regular r:id="rId150"/>
    </p:embeddedFont>
    <p:embeddedFont>
      <p:font typeface="Poppins Bold" charset="1" panose="00000800000000000000"/>
      <p:regular r:id="rId151"/>
    </p:embeddedFont>
    <p:embeddedFont>
      <p:font typeface="Mitr ExtraLight Bold" charset="1" panose="00000400000000000000"/>
      <p:regular r:id="rId152"/>
    </p:embeddedFont>
    <p:embeddedFont>
      <p:font typeface="DM Serif Display" charset="1" panose="00000000000000000000"/>
      <p:regular r:id="rId153"/>
    </p:embeddedFont>
    <p:embeddedFont>
      <p:font typeface="Saira Black" charset="1" panose="00000A00000000000000"/>
      <p:regular r:id="rId154"/>
    </p:embeddedFont>
    <p:embeddedFont>
      <p:font typeface="Glacial Indifference" charset="1" panose="00000000000000000000"/>
      <p:regular r:id="rId155"/>
    </p:embeddedFont>
    <p:embeddedFont>
      <p:font typeface="Glacial Indifference Bold" charset="1" panose="00000800000000000000"/>
      <p:regular r:id="rId156"/>
    </p:embeddedFont>
    <p:embeddedFont>
      <p:font typeface="Prompt Bold" charset="1" panose="00000800000000000000"/>
      <p:regular r:id="rId15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00" Target="slides/slide95.xml" Type="http://schemas.openxmlformats.org/officeDocument/2006/relationships/slide"/><Relationship Id="rId101" Target="slides/slide96.xml" Type="http://schemas.openxmlformats.org/officeDocument/2006/relationships/slide"/><Relationship Id="rId102" Target="slides/slide97.xml" Type="http://schemas.openxmlformats.org/officeDocument/2006/relationships/slide"/><Relationship Id="rId103" Target="slides/slide98.xml" Type="http://schemas.openxmlformats.org/officeDocument/2006/relationships/slide"/><Relationship Id="rId104" Target="slides/slide99.xml" Type="http://schemas.openxmlformats.org/officeDocument/2006/relationships/slide"/><Relationship Id="rId105" Target="slides/slide100.xml" Type="http://schemas.openxmlformats.org/officeDocument/2006/relationships/slide"/><Relationship Id="rId106" Target="slides/slide101.xml" Type="http://schemas.openxmlformats.org/officeDocument/2006/relationships/slide"/><Relationship Id="rId107" Target="slides/slide102.xml" Type="http://schemas.openxmlformats.org/officeDocument/2006/relationships/slide"/><Relationship Id="rId108" Target="slides/slide103.xml" Type="http://schemas.openxmlformats.org/officeDocument/2006/relationships/slide"/><Relationship Id="rId109" Target="slides/slide104.xml" Type="http://schemas.openxmlformats.org/officeDocument/2006/relationships/slide"/><Relationship Id="rId11" Target="slides/slide6.xml" Type="http://schemas.openxmlformats.org/officeDocument/2006/relationships/slide"/><Relationship Id="rId110" Target="slides/slide105.xml" Type="http://schemas.openxmlformats.org/officeDocument/2006/relationships/slide"/><Relationship Id="rId111" Target="slides/slide106.xml" Type="http://schemas.openxmlformats.org/officeDocument/2006/relationships/slide"/><Relationship Id="rId112" Target="slides/slide107.xml" Type="http://schemas.openxmlformats.org/officeDocument/2006/relationships/slide"/><Relationship Id="rId113" Target="slides/slide108.xml" Type="http://schemas.openxmlformats.org/officeDocument/2006/relationships/slide"/><Relationship Id="rId114" Target="slides/slide109.xml" Type="http://schemas.openxmlformats.org/officeDocument/2006/relationships/slide"/><Relationship Id="rId115" Target="slides/slide110.xml" Type="http://schemas.openxmlformats.org/officeDocument/2006/relationships/slide"/><Relationship Id="rId116" Target="slides/slide111.xml" Type="http://schemas.openxmlformats.org/officeDocument/2006/relationships/slide"/><Relationship Id="rId117" Target="slides/slide112.xml" Type="http://schemas.openxmlformats.org/officeDocument/2006/relationships/slide"/><Relationship Id="rId118" Target="slides/slide113.xml" Type="http://schemas.openxmlformats.org/officeDocument/2006/relationships/slide"/><Relationship Id="rId119" Target="slides/slide114.xml" Type="http://schemas.openxmlformats.org/officeDocument/2006/relationships/slide"/><Relationship Id="rId12" Target="slides/slide7.xml" Type="http://schemas.openxmlformats.org/officeDocument/2006/relationships/slide"/><Relationship Id="rId120" Target="slides/slide115.xml" Type="http://schemas.openxmlformats.org/officeDocument/2006/relationships/slide"/><Relationship Id="rId121" Target="slides/slide116.xml" Type="http://schemas.openxmlformats.org/officeDocument/2006/relationships/slide"/><Relationship Id="rId122" Target="slides/slide117.xml" Type="http://schemas.openxmlformats.org/officeDocument/2006/relationships/slide"/><Relationship Id="rId123" Target="slides/slide118.xml" Type="http://schemas.openxmlformats.org/officeDocument/2006/relationships/slide"/><Relationship Id="rId124" Target="slides/slide119.xml" Type="http://schemas.openxmlformats.org/officeDocument/2006/relationships/slide"/><Relationship Id="rId125" Target="slides/slide120.xml" Type="http://schemas.openxmlformats.org/officeDocument/2006/relationships/slide"/><Relationship Id="rId126" Target="slides/slide121.xml" Type="http://schemas.openxmlformats.org/officeDocument/2006/relationships/slide"/><Relationship Id="rId127" Target="slides/slide122.xml" Type="http://schemas.openxmlformats.org/officeDocument/2006/relationships/slide"/><Relationship Id="rId128" Target="slides/slide123.xml" Type="http://schemas.openxmlformats.org/officeDocument/2006/relationships/slide"/><Relationship Id="rId129" Target="slides/slide124.xml" Type="http://schemas.openxmlformats.org/officeDocument/2006/relationships/slide"/><Relationship Id="rId13" Target="slides/slide8.xml" Type="http://schemas.openxmlformats.org/officeDocument/2006/relationships/slide"/><Relationship Id="rId130" Target="fonts/font130.fntdata" Type="http://schemas.openxmlformats.org/officeDocument/2006/relationships/font"/><Relationship Id="rId131" Target="fonts/font131.fntdata" Type="http://schemas.openxmlformats.org/officeDocument/2006/relationships/font"/><Relationship Id="rId132" Target="fonts/font132.fntdata" Type="http://schemas.openxmlformats.org/officeDocument/2006/relationships/font"/><Relationship Id="rId133" Target="fonts/font133.fntdata" Type="http://schemas.openxmlformats.org/officeDocument/2006/relationships/font"/><Relationship Id="rId134" Target="fonts/font134.fntdata" Type="http://schemas.openxmlformats.org/officeDocument/2006/relationships/font"/><Relationship Id="rId135" Target="fonts/font135.fntdata" Type="http://schemas.openxmlformats.org/officeDocument/2006/relationships/font"/><Relationship Id="rId136" Target="fonts/font136.fntdata" Type="http://schemas.openxmlformats.org/officeDocument/2006/relationships/font"/><Relationship Id="rId137" Target="fonts/font137.fntdata" Type="http://schemas.openxmlformats.org/officeDocument/2006/relationships/font"/><Relationship Id="rId138" Target="fonts/font138.fntdata" Type="http://schemas.openxmlformats.org/officeDocument/2006/relationships/font"/><Relationship Id="rId139" Target="fonts/font139.fntdata" Type="http://schemas.openxmlformats.org/officeDocument/2006/relationships/font"/><Relationship Id="rId14" Target="slides/slide9.xml" Type="http://schemas.openxmlformats.org/officeDocument/2006/relationships/slide"/><Relationship Id="rId140" Target="fonts/font140.fntdata" Type="http://schemas.openxmlformats.org/officeDocument/2006/relationships/font"/><Relationship Id="rId141" Target="fonts/font141.fntdata" Type="http://schemas.openxmlformats.org/officeDocument/2006/relationships/font"/><Relationship Id="rId142" Target="fonts/font142.fntdata" Type="http://schemas.openxmlformats.org/officeDocument/2006/relationships/font"/><Relationship Id="rId143" Target="fonts/font143.fntdata" Type="http://schemas.openxmlformats.org/officeDocument/2006/relationships/font"/><Relationship Id="rId144" Target="fonts/font144.fntdata" Type="http://schemas.openxmlformats.org/officeDocument/2006/relationships/font"/><Relationship Id="rId145" Target="fonts/font145.fntdata" Type="http://schemas.openxmlformats.org/officeDocument/2006/relationships/font"/><Relationship Id="rId146" Target="fonts/font146.fntdata" Type="http://schemas.openxmlformats.org/officeDocument/2006/relationships/font"/><Relationship Id="rId147" Target="fonts/font147.fntdata" Type="http://schemas.openxmlformats.org/officeDocument/2006/relationships/font"/><Relationship Id="rId148" Target="fonts/font148.fntdata" Type="http://schemas.openxmlformats.org/officeDocument/2006/relationships/font"/><Relationship Id="rId149" Target="fonts/font149.fntdata" Type="http://schemas.openxmlformats.org/officeDocument/2006/relationships/font"/><Relationship Id="rId15" Target="slides/slide10.xml" Type="http://schemas.openxmlformats.org/officeDocument/2006/relationships/slide"/><Relationship Id="rId150" Target="fonts/font150.fntdata" Type="http://schemas.openxmlformats.org/officeDocument/2006/relationships/font"/><Relationship Id="rId151" Target="fonts/font151.fntdata" Type="http://schemas.openxmlformats.org/officeDocument/2006/relationships/font"/><Relationship Id="rId152" Target="fonts/font152.fntdata" Type="http://schemas.openxmlformats.org/officeDocument/2006/relationships/font"/><Relationship Id="rId153" Target="fonts/font153.fntdata" Type="http://schemas.openxmlformats.org/officeDocument/2006/relationships/font"/><Relationship Id="rId154" Target="fonts/font154.fntdata" Type="http://schemas.openxmlformats.org/officeDocument/2006/relationships/font"/><Relationship Id="rId155" Target="fonts/font155.fntdata" Type="http://schemas.openxmlformats.org/officeDocument/2006/relationships/font"/><Relationship Id="rId156" Target="fonts/font156.fntdata" Type="http://schemas.openxmlformats.org/officeDocument/2006/relationships/font"/><Relationship Id="rId157" Target="fonts/font157.fntdata" Type="http://schemas.openxmlformats.org/officeDocument/2006/relationships/font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41" Target="slides/slide36.xml" Type="http://schemas.openxmlformats.org/officeDocument/2006/relationships/slide"/><Relationship Id="rId42" Target="slides/slide37.xml" Type="http://schemas.openxmlformats.org/officeDocument/2006/relationships/slide"/><Relationship Id="rId43" Target="slides/slide38.xml" Type="http://schemas.openxmlformats.org/officeDocument/2006/relationships/slide"/><Relationship Id="rId44" Target="slides/slide39.xml" Type="http://schemas.openxmlformats.org/officeDocument/2006/relationships/slide"/><Relationship Id="rId45" Target="slides/slide40.xml" Type="http://schemas.openxmlformats.org/officeDocument/2006/relationships/slide"/><Relationship Id="rId46" Target="slides/slide41.xml" Type="http://schemas.openxmlformats.org/officeDocument/2006/relationships/slide"/><Relationship Id="rId47" Target="slides/slide42.xml" Type="http://schemas.openxmlformats.org/officeDocument/2006/relationships/slide"/><Relationship Id="rId48" Target="slides/slide43.xml" Type="http://schemas.openxmlformats.org/officeDocument/2006/relationships/slide"/><Relationship Id="rId49" Target="slides/slide44.xml" Type="http://schemas.openxmlformats.org/officeDocument/2006/relationships/slide"/><Relationship Id="rId5" Target="tableStyles.xml" Type="http://schemas.openxmlformats.org/officeDocument/2006/relationships/tableStyles"/><Relationship Id="rId50" Target="slides/slide45.xml" Type="http://schemas.openxmlformats.org/officeDocument/2006/relationships/slide"/><Relationship Id="rId51" Target="slides/slide46.xml" Type="http://schemas.openxmlformats.org/officeDocument/2006/relationships/slide"/><Relationship Id="rId52" Target="slides/slide47.xml" Type="http://schemas.openxmlformats.org/officeDocument/2006/relationships/slide"/><Relationship Id="rId53" Target="slides/slide48.xml" Type="http://schemas.openxmlformats.org/officeDocument/2006/relationships/slide"/><Relationship Id="rId54" Target="slides/slide49.xml" Type="http://schemas.openxmlformats.org/officeDocument/2006/relationships/slide"/><Relationship Id="rId55" Target="slides/slide50.xml" Type="http://schemas.openxmlformats.org/officeDocument/2006/relationships/slide"/><Relationship Id="rId56" Target="slides/slide51.xml" Type="http://schemas.openxmlformats.org/officeDocument/2006/relationships/slide"/><Relationship Id="rId57" Target="slides/slide52.xml" Type="http://schemas.openxmlformats.org/officeDocument/2006/relationships/slide"/><Relationship Id="rId58" Target="slides/slide53.xml" Type="http://schemas.openxmlformats.org/officeDocument/2006/relationships/slide"/><Relationship Id="rId59" Target="slides/slide54.xml" Type="http://schemas.openxmlformats.org/officeDocument/2006/relationships/slide"/><Relationship Id="rId6" Target="slides/slide1.xml" Type="http://schemas.openxmlformats.org/officeDocument/2006/relationships/slide"/><Relationship Id="rId60" Target="slides/slide55.xml" Type="http://schemas.openxmlformats.org/officeDocument/2006/relationships/slide"/><Relationship Id="rId61" Target="slides/slide56.xml" Type="http://schemas.openxmlformats.org/officeDocument/2006/relationships/slide"/><Relationship Id="rId62" Target="slides/slide57.xml" Type="http://schemas.openxmlformats.org/officeDocument/2006/relationships/slide"/><Relationship Id="rId63" Target="slides/slide58.xml" Type="http://schemas.openxmlformats.org/officeDocument/2006/relationships/slide"/><Relationship Id="rId64" Target="slides/slide59.xml" Type="http://schemas.openxmlformats.org/officeDocument/2006/relationships/slide"/><Relationship Id="rId65" Target="slides/slide60.xml" Type="http://schemas.openxmlformats.org/officeDocument/2006/relationships/slide"/><Relationship Id="rId66" Target="slides/slide61.xml" Type="http://schemas.openxmlformats.org/officeDocument/2006/relationships/slide"/><Relationship Id="rId67" Target="slides/slide62.xml" Type="http://schemas.openxmlformats.org/officeDocument/2006/relationships/slide"/><Relationship Id="rId68" Target="slides/slide63.xml" Type="http://schemas.openxmlformats.org/officeDocument/2006/relationships/slide"/><Relationship Id="rId69" Target="slides/slide64.xml" Type="http://schemas.openxmlformats.org/officeDocument/2006/relationships/slide"/><Relationship Id="rId7" Target="slides/slide2.xml" Type="http://schemas.openxmlformats.org/officeDocument/2006/relationships/slide"/><Relationship Id="rId70" Target="slides/slide65.xml" Type="http://schemas.openxmlformats.org/officeDocument/2006/relationships/slide"/><Relationship Id="rId71" Target="slides/slide66.xml" Type="http://schemas.openxmlformats.org/officeDocument/2006/relationships/slide"/><Relationship Id="rId72" Target="slides/slide67.xml" Type="http://schemas.openxmlformats.org/officeDocument/2006/relationships/slide"/><Relationship Id="rId73" Target="slides/slide68.xml" Type="http://schemas.openxmlformats.org/officeDocument/2006/relationships/slide"/><Relationship Id="rId74" Target="slides/slide69.xml" Type="http://schemas.openxmlformats.org/officeDocument/2006/relationships/slide"/><Relationship Id="rId75" Target="slides/slide70.xml" Type="http://schemas.openxmlformats.org/officeDocument/2006/relationships/slide"/><Relationship Id="rId76" Target="slides/slide71.xml" Type="http://schemas.openxmlformats.org/officeDocument/2006/relationships/slide"/><Relationship Id="rId77" Target="slides/slide72.xml" Type="http://schemas.openxmlformats.org/officeDocument/2006/relationships/slide"/><Relationship Id="rId78" Target="slides/slide73.xml" Type="http://schemas.openxmlformats.org/officeDocument/2006/relationships/slide"/><Relationship Id="rId79" Target="slides/slide74.xml" Type="http://schemas.openxmlformats.org/officeDocument/2006/relationships/slide"/><Relationship Id="rId8" Target="slides/slide3.xml" Type="http://schemas.openxmlformats.org/officeDocument/2006/relationships/slide"/><Relationship Id="rId80" Target="slides/slide75.xml" Type="http://schemas.openxmlformats.org/officeDocument/2006/relationships/slide"/><Relationship Id="rId81" Target="slides/slide76.xml" Type="http://schemas.openxmlformats.org/officeDocument/2006/relationships/slide"/><Relationship Id="rId82" Target="slides/slide77.xml" Type="http://schemas.openxmlformats.org/officeDocument/2006/relationships/slide"/><Relationship Id="rId83" Target="slides/slide78.xml" Type="http://schemas.openxmlformats.org/officeDocument/2006/relationships/slide"/><Relationship Id="rId84" Target="slides/slide79.xml" Type="http://schemas.openxmlformats.org/officeDocument/2006/relationships/slide"/><Relationship Id="rId85" Target="slides/slide80.xml" Type="http://schemas.openxmlformats.org/officeDocument/2006/relationships/slide"/><Relationship Id="rId86" Target="slides/slide81.xml" Type="http://schemas.openxmlformats.org/officeDocument/2006/relationships/slide"/><Relationship Id="rId87" Target="slides/slide82.xml" Type="http://schemas.openxmlformats.org/officeDocument/2006/relationships/slide"/><Relationship Id="rId88" Target="slides/slide83.xml" Type="http://schemas.openxmlformats.org/officeDocument/2006/relationships/slide"/><Relationship Id="rId89" Target="slides/slide84.xml" Type="http://schemas.openxmlformats.org/officeDocument/2006/relationships/slide"/><Relationship Id="rId9" Target="slides/slide4.xml" Type="http://schemas.openxmlformats.org/officeDocument/2006/relationships/slide"/><Relationship Id="rId90" Target="slides/slide85.xml" Type="http://schemas.openxmlformats.org/officeDocument/2006/relationships/slide"/><Relationship Id="rId91" Target="slides/slide86.xml" Type="http://schemas.openxmlformats.org/officeDocument/2006/relationships/slide"/><Relationship Id="rId92" Target="slides/slide87.xml" Type="http://schemas.openxmlformats.org/officeDocument/2006/relationships/slide"/><Relationship Id="rId93" Target="slides/slide88.xml" Type="http://schemas.openxmlformats.org/officeDocument/2006/relationships/slide"/><Relationship Id="rId94" Target="slides/slide89.xml" Type="http://schemas.openxmlformats.org/officeDocument/2006/relationships/slide"/><Relationship Id="rId95" Target="slides/slide90.xml" Type="http://schemas.openxmlformats.org/officeDocument/2006/relationships/slide"/><Relationship Id="rId96" Target="slides/slide91.xml" Type="http://schemas.openxmlformats.org/officeDocument/2006/relationships/slide"/><Relationship Id="rId97" Target="slides/slide92.xml" Type="http://schemas.openxmlformats.org/officeDocument/2006/relationships/slide"/><Relationship Id="rId98" Target="slides/slide93.xml" Type="http://schemas.openxmlformats.org/officeDocument/2006/relationships/slide"/><Relationship Id="rId99" Target="slides/slide9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5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5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svg" Type="http://schemas.openxmlformats.org/officeDocument/2006/relationships/image"/><Relationship Id="rId4" Target="../media/image5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svg" Type="http://schemas.openxmlformats.org/officeDocument/2006/relationships/image"/><Relationship Id="rId4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svg" Type="http://schemas.openxmlformats.org/officeDocument/2006/relationships/image"/><Relationship Id="rId4" Target="../media/image5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http://www.onec.go.th/index.php/book/BookView/1540" TargetMode="External" Type="http://schemas.openxmlformats.org/officeDocument/2006/relationships/hyperlink"/><Relationship Id="rId3" Target="../media/image8.png" Type="http://schemas.openxmlformats.org/officeDocument/2006/relationships/image"/><Relationship Id="rId4" Target="../media/image9.svg" Type="http://schemas.openxmlformats.org/officeDocument/2006/relationships/image"/><Relationship Id="rId5" Target="../media/image5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11.svg" Type="http://schemas.openxmlformats.org/officeDocument/2006/relationships/image"/><Relationship Id="rId4" Target="../media/image8.png" Type="http://schemas.openxmlformats.org/officeDocument/2006/relationships/image"/><Relationship Id="rId5" Target="../media/image9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10.png" Type="http://schemas.openxmlformats.org/officeDocument/2006/relationships/image"/><Relationship Id="rId4" Target="../media/image11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11.svg" Type="http://schemas.openxmlformats.org/officeDocument/2006/relationships/image"/><Relationship Id="rId4" Target="../media/image5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11.svg" Type="http://schemas.openxmlformats.org/officeDocument/2006/relationships/image"/><Relationship Id="rId4" Target="../media/image5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11.svg" Type="http://schemas.openxmlformats.org/officeDocument/2006/relationships/image"/><Relationship Id="rId4" Target="../media/image5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11.svg" Type="http://schemas.openxmlformats.org/officeDocument/2006/relationships/image"/><Relationship Id="rId4" Target="../media/image5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11.svg" Type="http://schemas.openxmlformats.org/officeDocument/2006/relationships/image"/><Relationship Id="rId4" Target="../media/image5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11.svg" Type="http://schemas.openxmlformats.org/officeDocument/2006/relationships/image"/><Relationship Id="rId4" Target="../media/image5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5.png" Type="http://schemas.openxmlformats.org/officeDocument/2006/relationships/image"/><Relationship Id="rId5" Target="../media/image14.png" Type="http://schemas.openxmlformats.org/officeDocument/2006/relationships/image"/><Relationship Id="rId6" Target="https://www.npu.ac.th/?page=faculty_view&amp;faculty_id=1588314021" TargetMode="External" Type="http://schemas.openxmlformats.org/officeDocument/2006/relationships/hyperlink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jpeg" Type="http://schemas.openxmlformats.org/officeDocument/2006/relationships/image"/><Relationship Id="rId3" Target="http://www.edpex.org/p/download-edpex.html" TargetMode="External" Type="http://schemas.openxmlformats.org/officeDocument/2006/relationships/hyperlink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Relationship Id="rId3" Target="../media/image19.svg" Type="http://schemas.openxmlformats.org/officeDocument/2006/relationships/image"/><Relationship Id="rId4" Target="../media/image5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jpeg" Type="http://schemas.openxmlformats.org/officeDocument/2006/relationships/image"/><Relationship Id="rId3" Target="../media/image5.png" Type="http://schemas.openxmlformats.org/officeDocument/2006/relationships/image"/><Relationship Id="rId4" Target="../media/image21.jpe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jpeg" Type="http://schemas.openxmlformats.org/officeDocument/2006/relationships/image"/><Relationship Id="rId3" Target="../media/image5.png" Type="http://schemas.openxmlformats.org/officeDocument/2006/relationships/image"/><Relationship Id="rId4" Target="../media/image23.jpe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jpeg" Type="http://schemas.openxmlformats.org/officeDocument/2006/relationships/image"/><Relationship Id="rId3" Target="../media/image5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2.png" Type="http://schemas.openxmlformats.org/officeDocument/2006/relationships/image"/><Relationship Id="rId11" Target="../media/image33.png" Type="http://schemas.openxmlformats.org/officeDocument/2006/relationships/image"/><Relationship Id="rId12" Target="../media/image34.svg" Type="http://schemas.openxmlformats.org/officeDocument/2006/relationships/image"/><Relationship Id="rId2" Target="../media/image25.png" Type="http://schemas.openxmlformats.org/officeDocument/2006/relationships/image"/><Relationship Id="rId3" Target="../media/image26.svg" Type="http://schemas.openxmlformats.org/officeDocument/2006/relationships/image"/><Relationship Id="rId4" Target="../media/image27.png" Type="http://schemas.openxmlformats.org/officeDocument/2006/relationships/image"/><Relationship Id="rId5" Target="../media/image28.svg" Type="http://schemas.openxmlformats.org/officeDocument/2006/relationships/image"/><Relationship Id="rId6" Target="../media/image5.png" Type="http://schemas.openxmlformats.org/officeDocument/2006/relationships/image"/><Relationship Id="rId7" Target="../media/image29.jpeg" Type="http://schemas.openxmlformats.org/officeDocument/2006/relationships/image"/><Relationship Id="rId8" Target="../media/image30.png" Type="http://schemas.openxmlformats.org/officeDocument/2006/relationships/image"/><Relationship Id="rId9" Target="../media/image31.sv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5.png" Type="http://schemas.openxmlformats.org/officeDocument/2006/relationships/image"/><Relationship Id="rId3" Target="../media/image36.png" Type="http://schemas.openxmlformats.org/officeDocument/2006/relationships/image"/><Relationship Id="rId4" Target="../media/image5.png" Type="http://schemas.openxmlformats.org/officeDocument/2006/relationships/image"/><Relationship Id="rId5" Target="../media/image37.png" Type="http://schemas.openxmlformats.org/officeDocument/2006/relationships/image"/><Relationship Id="rId6" Target="../media/image38.pn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9.jpeg" Type="http://schemas.openxmlformats.org/officeDocument/2006/relationships/image"/><Relationship Id="rId3" Target="../media/image40.jpeg" Type="http://schemas.openxmlformats.org/officeDocument/2006/relationships/image"/><Relationship Id="rId4" Target="../media/image41.png" Type="http://schemas.openxmlformats.org/officeDocument/2006/relationships/image"/><Relationship Id="rId5" Target="../media/image42.svg" Type="http://schemas.openxmlformats.org/officeDocument/2006/relationships/image"/><Relationship Id="rId6" Target="../media/image43.png" Type="http://schemas.openxmlformats.org/officeDocument/2006/relationships/image"/><Relationship Id="rId7" Target="../media/image5.png" Type="http://schemas.openxmlformats.org/officeDocument/2006/relationships/image"/><Relationship Id="rId8" Target="../media/image44.pn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5.png" Type="http://schemas.openxmlformats.org/officeDocument/2006/relationships/image"/><Relationship Id="rId3" Target="../media/image46.svg" Type="http://schemas.openxmlformats.org/officeDocument/2006/relationships/image"/><Relationship Id="rId4" Target="../media/image47.jpeg" Type="http://schemas.openxmlformats.org/officeDocument/2006/relationships/image"/><Relationship Id="rId5" Target="../media/image48.png" Type="http://schemas.openxmlformats.org/officeDocument/2006/relationships/image"/><Relationship Id="rId6" Target="../media/image49.svg" Type="http://schemas.openxmlformats.org/officeDocument/2006/relationships/image"/><Relationship Id="rId7" Target="../media/image50.png" Type="http://schemas.openxmlformats.org/officeDocument/2006/relationships/image"/><Relationship Id="rId8" Target="../media/image5.pn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3.png" Type="http://schemas.openxmlformats.org/officeDocument/2006/relationships/image"/><Relationship Id="rId2" Target="../media/image45.png" Type="http://schemas.openxmlformats.org/officeDocument/2006/relationships/image"/><Relationship Id="rId3" Target="../media/image46.svg" Type="http://schemas.openxmlformats.org/officeDocument/2006/relationships/image"/><Relationship Id="rId4" Target="../media/image48.png" Type="http://schemas.openxmlformats.org/officeDocument/2006/relationships/image"/><Relationship Id="rId5" Target="../media/image49.svg" Type="http://schemas.openxmlformats.org/officeDocument/2006/relationships/image"/><Relationship Id="rId6" Target="../media/image50.png" Type="http://schemas.openxmlformats.org/officeDocument/2006/relationships/image"/><Relationship Id="rId7" Target="../media/image51.png" Type="http://schemas.openxmlformats.org/officeDocument/2006/relationships/image"/><Relationship Id="rId8" Target="../media/image52.png" Type="http://schemas.openxmlformats.org/officeDocument/2006/relationships/image"/><Relationship Id="rId9" Target="../media/image5.pn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5.png" Type="http://schemas.openxmlformats.org/officeDocument/2006/relationships/image"/><Relationship Id="rId3" Target="../media/image46.svg" Type="http://schemas.openxmlformats.org/officeDocument/2006/relationships/image"/><Relationship Id="rId4" Target="../media/image48.png" Type="http://schemas.openxmlformats.org/officeDocument/2006/relationships/image"/><Relationship Id="rId5" Target="../media/image49.svg" Type="http://schemas.openxmlformats.org/officeDocument/2006/relationships/image"/><Relationship Id="rId6" Target="../media/image50.png" Type="http://schemas.openxmlformats.org/officeDocument/2006/relationships/image"/><Relationship Id="rId7" Target="../media/image5.png" Type="http://schemas.openxmlformats.org/officeDocument/2006/relationships/image"/><Relationship Id="rId8" Target="../media/image54.pn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5.jpeg" Type="http://schemas.openxmlformats.org/officeDocument/2006/relationships/image"/><Relationship Id="rId3" Target="../media/image45.png" Type="http://schemas.openxmlformats.org/officeDocument/2006/relationships/image"/><Relationship Id="rId4" Target="../media/image46.svg" Type="http://schemas.openxmlformats.org/officeDocument/2006/relationships/image"/><Relationship Id="rId5" Target="../media/image48.png" Type="http://schemas.openxmlformats.org/officeDocument/2006/relationships/image"/><Relationship Id="rId6" Target="../media/image49.svg" Type="http://schemas.openxmlformats.org/officeDocument/2006/relationships/image"/><Relationship Id="rId7" Target="../media/image50.png" Type="http://schemas.openxmlformats.org/officeDocument/2006/relationships/image"/><Relationship Id="rId8" Target="../media/image56.png" Type="http://schemas.openxmlformats.org/officeDocument/2006/relationships/image"/><Relationship Id="rId9" Target="../media/image5.pn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5.jpeg" Type="http://schemas.openxmlformats.org/officeDocument/2006/relationships/image"/><Relationship Id="rId3" Target="../media/image45.png" Type="http://schemas.openxmlformats.org/officeDocument/2006/relationships/image"/><Relationship Id="rId4" Target="../media/image46.svg" Type="http://schemas.openxmlformats.org/officeDocument/2006/relationships/image"/><Relationship Id="rId5" Target="../media/image48.png" Type="http://schemas.openxmlformats.org/officeDocument/2006/relationships/image"/><Relationship Id="rId6" Target="../media/image49.svg" Type="http://schemas.openxmlformats.org/officeDocument/2006/relationships/image"/><Relationship Id="rId7" Target="../media/image50.png" Type="http://schemas.openxmlformats.org/officeDocument/2006/relationships/image"/><Relationship Id="rId8" Target="../media/image5.png" Type="http://schemas.openxmlformats.org/officeDocument/2006/relationships/image"/><Relationship Id="rId9" Target="../media/image57.pn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8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45.png" Type="http://schemas.openxmlformats.org/officeDocument/2006/relationships/image"/><Relationship Id="rId4" Target="../media/image46.svg" Type="http://schemas.openxmlformats.org/officeDocument/2006/relationships/image"/><Relationship Id="rId5" Target="../media/image48.png" Type="http://schemas.openxmlformats.org/officeDocument/2006/relationships/image"/><Relationship Id="rId6" Target="../media/image49.svg" Type="http://schemas.openxmlformats.org/officeDocument/2006/relationships/image"/><Relationship Id="rId7" Target="../media/image59.png" Type="http://schemas.openxmlformats.org/officeDocument/2006/relationships/image"/><Relationship Id="rId8" Target="../media/image2.pn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0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1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2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3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3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3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4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3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5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4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4.png" Type="http://schemas.openxmlformats.org/officeDocument/2006/relationships/image"/><Relationship Id="rId11" Target="../media/image75.png" Type="http://schemas.openxmlformats.org/officeDocument/2006/relationships/image"/><Relationship Id="rId12" Target="../media/image2.png" Type="http://schemas.openxmlformats.org/officeDocument/2006/relationships/image"/><Relationship Id="rId13" Target="../media/image5.png" Type="http://schemas.openxmlformats.org/officeDocument/2006/relationships/image"/><Relationship Id="rId2" Target="../media/image66.png" Type="http://schemas.openxmlformats.org/officeDocument/2006/relationships/image"/><Relationship Id="rId3" Target="../media/image67.png" Type="http://schemas.openxmlformats.org/officeDocument/2006/relationships/image"/><Relationship Id="rId4" Target="../media/image68.png" Type="http://schemas.openxmlformats.org/officeDocument/2006/relationships/image"/><Relationship Id="rId5" Target="../media/image69.png" Type="http://schemas.openxmlformats.org/officeDocument/2006/relationships/image"/><Relationship Id="rId6" Target="../media/image70.png" Type="http://schemas.openxmlformats.org/officeDocument/2006/relationships/image"/><Relationship Id="rId7" Target="../media/image71.svg" Type="http://schemas.openxmlformats.org/officeDocument/2006/relationships/image"/><Relationship Id="rId8" Target="../media/image72.png" Type="http://schemas.openxmlformats.org/officeDocument/2006/relationships/image"/><Relationship Id="rId9" Target="../media/image73.svg" Type="http://schemas.openxmlformats.org/officeDocument/2006/relationships/image"/></Relationships>
</file>

<file path=ppt/slides/_rels/slide4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6.png" Type="http://schemas.openxmlformats.org/officeDocument/2006/relationships/image"/><Relationship Id="rId3" Target="../media/image77.svg" Type="http://schemas.openxmlformats.org/officeDocument/2006/relationships/image"/><Relationship Id="rId4" Target="../media/image78.png" Type="http://schemas.openxmlformats.org/officeDocument/2006/relationships/image"/><Relationship Id="rId5" Target="../media/image79.png" Type="http://schemas.openxmlformats.org/officeDocument/2006/relationships/image"/><Relationship Id="rId6" Target="../media/image80.png" Type="http://schemas.openxmlformats.org/officeDocument/2006/relationships/image"/><Relationship Id="rId7" Target="../media/image81.png" Type="http://schemas.openxmlformats.org/officeDocument/2006/relationships/image"/><Relationship Id="rId8" Target="../media/image5.png" Type="http://schemas.openxmlformats.org/officeDocument/2006/relationships/image"/></Relationships>
</file>

<file path=ppt/slides/_rels/slide4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0.svg" Type="http://schemas.openxmlformats.org/officeDocument/2006/relationships/image"/><Relationship Id="rId11" Target="../media/image5.png" Type="http://schemas.openxmlformats.org/officeDocument/2006/relationships/image"/><Relationship Id="rId12" Target="../media/image91.png" Type="http://schemas.openxmlformats.org/officeDocument/2006/relationships/image"/><Relationship Id="rId2" Target="../media/image82.jpeg" Type="http://schemas.openxmlformats.org/officeDocument/2006/relationships/image"/><Relationship Id="rId3" Target="../media/image83.jpeg" Type="http://schemas.openxmlformats.org/officeDocument/2006/relationships/image"/><Relationship Id="rId4" Target="../media/image84.jpeg" Type="http://schemas.openxmlformats.org/officeDocument/2006/relationships/image"/><Relationship Id="rId5" Target="../media/image85.png" Type="http://schemas.openxmlformats.org/officeDocument/2006/relationships/image"/><Relationship Id="rId6" Target="../media/image86.svg" Type="http://schemas.openxmlformats.org/officeDocument/2006/relationships/image"/><Relationship Id="rId7" Target="../media/image87.png" Type="http://schemas.openxmlformats.org/officeDocument/2006/relationships/image"/><Relationship Id="rId8" Target="../media/image88.svg" Type="http://schemas.openxmlformats.org/officeDocument/2006/relationships/image"/><Relationship Id="rId9" Target="../media/image89.png" Type="http://schemas.openxmlformats.org/officeDocument/2006/relationships/image"/></Relationships>
</file>

<file path=ppt/slides/_rels/slide4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2.png" Type="http://schemas.openxmlformats.org/officeDocument/2006/relationships/image"/><Relationship Id="rId3" Target="../media/image5.png" Type="http://schemas.openxmlformats.org/officeDocument/2006/relationships/image"/><Relationship Id="rId4" Target="../media/image93.png" Type="http://schemas.openxmlformats.org/officeDocument/2006/relationships/image"/></Relationships>
</file>

<file path=ppt/slides/_rels/slide4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4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4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5.png" Type="http://schemas.openxmlformats.org/officeDocument/2006/relationships/image"/><Relationship Id="rId3" Target="../media/image5.png" Type="http://schemas.openxmlformats.org/officeDocument/2006/relationships/image"/><Relationship Id="rId4" Target="../media/image96.png" Type="http://schemas.openxmlformats.org/officeDocument/2006/relationships/image"/></Relationships>
</file>

<file path=ppt/slides/_rels/slide4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7.jpeg" Type="http://schemas.openxmlformats.org/officeDocument/2006/relationships/image"/><Relationship Id="rId3" Target="../media/image98.jpeg" Type="http://schemas.openxmlformats.org/officeDocument/2006/relationships/image"/></Relationships>
</file>

<file path=ppt/slides/_rels/slide4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9.jpeg" Type="http://schemas.openxmlformats.org/officeDocument/2006/relationships/image"/><Relationship Id="rId3" Target="../media/image5.png" Type="http://schemas.openxmlformats.org/officeDocument/2006/relationships/image"/></Relationships>
</file>

<file path=ppt/slides/_rels/slide4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100.jpeg" Type="http://schemas.openxmlformats.org/officeDocument/2006/relationships/image"/></Relationships>
</file>

<file path=ppt/slides/_rels/slide4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7.jpeg" Type="http://schemas.openxmlformats.org/officeDocument/2006/relationships/image"/><Relationship Id="rId3" Target="../media/image5.png" Type="http://schemas.openxmlformats.org/officeDocument/2006/relationships/image"/><Relationship Id="rId4" Target="../media/image101.jpeg" Type="http://schemas.openxmlformats.org/officeDocument/2006/relationships/image"/></Relationships>
</file>

<file path=ppt/slides/_rels/slide5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2.jpeg" Type="http://schemas.openxmlformats.org/officeDocument/2006/relationships/image"/><Relationship Id="rId3" Target="../media/image5.png" Type="http://schemas.openxmlformats.org/officeDocument/2006/relationships/image"/><Relationship Id="rId4" Target="../media/image103.jpeg" Type="http://schemas.openxmlformats.org/officeDocument/2006/relationships/image"/></Relationships>
</file>

<file path=ppt/slides/_rels/slide5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4.jpeg" Type="http://schemas.openxmlformats.org/officeDocument/2006/relationships/image"/><Relationship Id="rId3" Target="../media/image5.png" Type="http://schemas.openxmlformats.org/officeDocument/2006/relationships/image"/></Relationships>
</file>

<file path=ppt/slides/_rels/slide5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5.jpeg" Type="http://schemas.openxmlformats.org/officeDocument/2006/relationships/image"/><Relationship Id="rId3" Target="../media/image5.png" Type="http://schemas.openxmlformats.org/officeDocument/2006/relationships/image"/></Relationships>
</file>

<file path=ppt/slides/_rels/slide5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6.jpeg" Type="http://schemas.openxmlformats.org/officeDocument/2006/relationships/image"/><Relationship Id="rId3" Target="../media/image107.png" Type="http://schemas.openxmlformats.org/officeDocument/2006/relationships/image"/><Relationship Id="rId4" Target="../media/image108.svg" Type="http://schemas.openxmlformats.org/officeDocument/2006/relationships/image"/><Relationship Id="rId5" Target="../media/image109.png" Type="http://schemas.openxmlformats.org/officeDocument/2006/relationships/image"/><Relationship Id="rId6" Target="../media/image110.svg" Type="http://schemas.openxmlformats.org/officeDocument/2006/relationships/image"/><Relationship Id="rId7" Target="../media/image5.png" Type="http://schemas.openxmlformats.org/officeDocument/2006/relationships/image"/><Relationship Id="rId8" Target="../media/image111.png" Type="http://schemas.openxmlformats.org/officeDocument/2006/relationships/image"/></Relationships>
</file>

<file path=ppt/slides/_rels/slide5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7.png" Type="http://schemas.openxmlformats.org/officeDocument/2006/relationships/image"/><Relationship Id="rId3" Target="../media/image108.svg" Type="http://schemas.openxmlformats.org/officeDocument/2006/relationships/image"/><Relationship Id="rId4" Target="../media/image112.png" Type="http://schemas.openxmlformats.org/officeDocument/2006/relationships/image"/><Relationship Id="rId5" Target="../media/image113.svg" Type="http://schemas.openxmlformats.org/officeDocument/2006/relationships/image"/><Relationship Id="rId6" Target="../media/image5.png" Type="http://schemas.openxmlformats.org/officeDocument/2006/relationships/image"/><Relationship Id="rId7" Target="../media/image114.jpeg" Type="http://schemas.openxmlformats.org/officeDocument/2006/relationships/image"/><Relationship Id="rId8" Target="../media/image115.jpeg" Type="http://schemas.openxmlformats.org/officeDocument/2006/relationships/image"/></Relationships>
</file>

<file path=ppt/slides/_rels/slide5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6.jpeg" Type="http://schemas.openxmlformats.org/officeDocument/2006/relationships/image"/><Relationship Id="rId3" Target="../media/image117.jpeg" Type="http://schemas.openxmlformats.org/officeDocument/2006/relationships/image"/><Relationship Id="rId4" Target="../media/image109.png" Type="http://schemas.openxmlformats.org/officeDocument/2006/relationships/image"/><Relationship Id="rId5" Target="../media/image110.svg" Type="http://schemas.openxmlformats.org/officeDocument/2006/relationships/image"/><Relationship Id="rId6" Target="../media/image5.png" Type="http://schemas.openxmlformats.org/officeDocument/2006/relationships/image"/></Relationships>
</file>

<file path=ppt/slides/_rels/slide5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7.png" Type="http://schemas.openxmlformats.org/officeDocument/2006/relationships/image"/><Relationship Id="rId3" Target="../media/image108.svg" Type="http://schemas.openxmlformats.org/officeDocument/2006/relationships/image"/><Relationship Id="rId4" Target="../media/image109.png" Type="http://schemas.openxmlformats.org/officeDocument/2006/relationships/image"/><Relationship Id="rId5" Target="../media/image110.svg" Type="http://schemas.openxmlformats.org/officeDocument/2006/relationships/image"/><Relationship Id="rId6" Target="../media/image5.png" Type="http://schemas.openxmlformats.org/officeDocument/2006/relationships/image"/><Relationship Id="rId7" Target="../media/image118.jpeg" Type="http://schemas.openxmlformats.org/officeDocument/2006/relationships/image"/><Relationship Id="rId8" Target="../media/image119.png" Type="http://schemas.openxmlformats.org/officeDocument/2006/relationships/image"/></Relationships>
</file>

<file path=ppt/slides/_rels/slide5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120.jpeg" Type="http://schemas.openxmlformats.org/officeDocument/2006/relationships/image"/><Relationship Id="rId4" Target="../media/image107.png" Type="http://schemas.openxmlformats.org/officeDocument/2006/relationships/image"/><Relationship Id="rId5" Target="../media/image108.svg" Type="http://schemas.openxmlformats.org/officeDocument/2006/relationships/image"/><Relationship Id="rId6" Target="../media/image121.jpeg" Type="http://schemas.openxmlformats.org/officeDocument/2006/relationships/image"/></Relationships>
</file>

<file path=ppt/slides/_rels/slide5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7.png" Type="http://schemas.openxmlformats.org/officeDocument/2006/relationships/image"/><Relationship Id="rId3" Target="../media/image108.svg" Type="http://schemas.openxmlformats.org/officeDocument/2006/relationships/image"/><Relationship Id="rId4" Target="../media/image109.png" Type="http://schemas.openxmlformats.org/officeDocument/2006/relationships/image"/><Relationship Id="rId5" Target="../media/image110.svg" Type="http://schemas.openxmlformats.org/officeDocument/2006/relationships/image"/><Relationship Id="rId6" Target="../media/image122.png" Type="http://schemas.openxmlformats.org/officeDocument/2006/relationships/image"/><Relationship Id="rId7" Target="../media/image5.png" Type="http://schemas.openxmlformats.org/officeDocument/2006/relationships/image"/><Relationship Id="rId8" Target="../media/image123.jpeg" Type="http://schemas.openxmlformats.org/officeDocument/2006/relationships/image"/></Relationships>
</file>

<file path=ppt/slides/_rels/slide5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7.png" Type="http://schemas.openxmlformats.org/officeDocument/2006/relationships/image"/><Relationship Id="rId3" Target="../media/image108.svg" Type="http://schemas.openxmlformats.org/officeDocument/2006/relationships/image"/><Relationship Id="rId4" Target="../media/image109.png" Type="http://schemas.openxmlformats.org/officeDocument/2006/relationships/image"/><Relationship Id="rId5" Target="../media/image110.svg" Type="http://schemas.openxmlformats.org/officeDocument/2006/relationships/image"/><Relationship Id="rId6" Target="../media/image5.png" Type="http://schemas.openxmlformats.org/officeDocument/2006/relationships/image"/></Relationships>
</file>

<file path=ppt/slides/_rels/slide6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7.png" Type="http://schemas.openxmlformats.org/officeDocument/2006/relationships/image"/><Relationship Id="rId3" Target="../media/image108.svg" Type="http://schemas.openxmlformats.org/officeDocument/2006/relationships/image"/><Relationship Id="rId4" Target="../media/image109.png" Type="http://schemas.openxmlformats.org/officeDocument/2006/relationships/image"/><Relationship Id="rId5" Target="../media/image110.svg" Type="http://schemas.openxmlformats.org/officeDocument/2006/relationships/image"/><Relationship Id="rId6" Target="../media/image5.png" Type="http://schemas.openxmlformats.org/officeDocument/2006/relationships/image"/><Relationship Id="rId7" Target="../media/image124.jpeg" Type="http://schemas.openxmlformats.org/officeDocument/2006/relationships/image"/></Relationships>
</file>

<file path=ppt/slides/_rels/slide6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7.png" Type="http://schemas.openxmlformats.org/officeDocument/2006/relationships/image"/><Relationship Id="rId3" Target="../media/image108.svg" Type="http://schemas.openxmlformats.org/officeDocument/2006/relationships/image"/><Relationship Id="rId4" Target="../media/image5.png" Type="http://schemas.openxmlformats.org/officeDocument/2006/relationships/image"/><Relationship Id="rId5" Target="../media/image125.png" Type="http://schemas.openxmlformats.org/officeDocument/2006/relationships/image"/></Relationships>
</file>

<file path=ppt/slides/_rels/slide6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7.png" Type="http://schemas.openxmlformats.org/officeDocument/2006/relationships/image"/><Relationship Id="rId3" Target="../media/image108.svg" Type="http://schemas.openxmlformats.org/officeDocument/2006/relationships/image"/><Relationship Id="rId4" Target="../media/image109.png" Type="http://schemas.openxmlformats.org/officeDocument/2006/relationships/image"/><Relationship Id="rId5" Target="../media/image110.svg" Type="http://schemas.openxmlformats.org/officeDocument/2006/relationships/image"/><Relationship Id="rId6" Target="../media/image5.png" Type="http://schemas.openxmlformats.org/officeDocument/2006/relationships/image"/></Relationships>
</file>

<file path=ppt/slides/_rels/slide6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6.jpeg" Type="http://schemas.openxmlformats.org/officeDocument/2006/relationships/image"/><Relationship Id="rId3" Target="http://www.onec.go.th/index.php/book/BookView/1540" TargetMode="External" Type="http://schemas.openxmlformats.org/officeDocument/2006/relationships/hyperlink"/><Relationship Id="rId4" Target="../media/image127.jpeg" Type="http://schemas.openxmlformats.org/officeDocument/2006/relationships/image"/><Relationship Id="rId5" Target="http://www.onec.go.th/index.php/book/BookView/1540" TargetMode="External" Type="http://schemas.openxmlformats.org/officeDocument/2006/relationships/hyperlink"/><Relationship Id="rId6" Target="http://www.onec.go.th/index.php/book/BookView/1540" TargetMode="External" Type="http://schemas.openxmlformats.org/officeDocument/2006/relationships/hyperlink"/><Relationship Id="rId7" Target="../media/image5.png" Type="http://schemas.openxmlformats.org/officeDocument/2006/relationships/image"/></Relationships>
</file>

<file path=ppt/slides/_rels/slide6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6.jpeg" Type="http://schemas.openxmlformats.org/officeDocument/2006/relationships/image"/><Relationship Id="rId3" Target="../media/image128.jpeg" Type="http://schemas.openxmlformats.org/officeDocument/2006/relationships/image"/><Relationship Id="rId4" Target="http://www.onec.go.th/index.php/book/BookView/1540" TargetMode="External" Type="http://schemas.openxmlformats.org/officeDocument/2006/relationships/hyperlink"/><Relationship Id="rId5" Target="http://www.onec.go.th/index.php/book/BookView/1540" TargetMode="External" Type="http://schemas.openxmlformats.org/officeDocument/2006/relationships/hyperlink"/><Relationship Id="rId6" Target="http://www.onec.go.th/index.php/book/BookView/1540" TargetMode="External" Type="http://schemas.openxmlformats.org/officeDocument/2006/relationships/hyperlink"/><Relationship Id="rId7" Target="http://www.onec.go.th/index.php/book/BookView/1540" TargetMode="External" Type="http://schemas.openxmlformats.org/officeDocument/2006/relationships/hyperlink"/><Relationship Id="rId8" Target="../media/image5.png" Type="http://schemas.openxmlformats.org/officeDocument/2006/relationships/image"/></Relationships>
</file>

<file path=ppt/slides/_rels/slide6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6.jpeg" Type="http://schemas.openxmlformats.org/officeDocument/2006/relationships/image"/><Relationship Id="rId3" Target="http://www.onec.go.th/index.php/book/BookView/1540" TargetMode="External" Type="http://schemas.openxmlformats.org/officeDocument/2006/relationships/hyperlink"/><Relationship Id="rId4" Target="../media/image5.png" Type="http://schemas.openxmlformats.org/officeDocument/2006/relationships/image"/><Relationship Id="rId5" Target="../media/image128.jpeg" Type="http://schemas.openxmlformats.org/officeDocument/2006/relationships/image"/><Relationship Id="rId6" Target="http://www.onec.go.th/index.php/book/BookView/1540" TargetMode="External" Type="http://schemas.openxmlformats.org/officeDocument/2006/relationships/hyperlink"/><Relationship Id="rId7" Target="http://www.onec.go.th/index.php/book/BookView/1540" TargetMode="External" Type="http://schemas.openxmlformats.org/officeDocument/2006/relationships/hyperlink"/></Relationships>
</file>

<file path=ppt/slides/_rels/slide6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6.jpeg" Type="http://schemas.openxmlformats.org/officeDocument/2006/relationships/image"/><Relationship Id="rId3" Target="../media/image128.jpeg" Type="http://schemas.openxmlformats.org/officeDocument/2006/relationships/image"/><Relationship Id="rId4" Target="http://www.onec.go.th/index.php/book/BookView/1540" TargetMode="External" Type="http://schemas.openxmlformats.org/officeDocument/2006/relationships/hyperlink"/><Relationship Id="rId5" Target="http://www.onec.go.th/index.php/book/BookView/1540" TargetMode="External" Type="http://schemas.openxmlformats.org/officeDocument/2006/relationships/hyperlink"/><Relationship Id="rId6" Target="http://www.onec.go.th/index.php/book/BookView/1540" TargetMode="External" Type="http://schemas.openxmlformats.org/officeDocument/2006/relationships/hyperlink"/><Relationship Id="rId7" Target="../media/image5.png" Type="http://schemas.openxmlformats.org/officeDocument/2006/relationships/image"/></Relationships>
</file>

<file path=ppt/slides/_rels/slide6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6.jpeg" Type="http://schemas.openxmlformats.org/officeDocument/2006/relationships/image"/><Relationship Id="rId3" Target="http://www.onec.go.th/index.php/book/BookView/1540" TargetMode="External" Type="http://schemas.openxmlformats.org/officeDocument/2006/relationships/hyperlink"/><Relationship Id="rId4" Target="../media/image5.png" Type="http://schemas.openxmlformats.org/officeDocument/2006/relationships/image"/><Relationship Id="rId5" Target="../media/image128.jpeg" Type="http://schemas.openxmlformats.org/officeDocument/2006/relationships/image"/><Relationship Id="rId6" Target="http://www.onec.go.th/index.php/book/BookView/1540" TargetMode="External" Type="http://schemas.openxmlformats.org/officeDocument/2006/relationships/hyperlink"/><Relationship Id="rId7" Target="http://www.onec.go.th/index.php/book/BookView/1540" TargetMode="External" Type="http://schemas.openxmlformats.org/officeDocument/2006/relationships/hyperlink"/></Relationships>
</file>

<file path=ppt/slides/_rels/slide6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9.jpeg" Type="http://schemas.openxmlformats.org/officeDocument/2006/relationships/image"/><Relationship Id="rId3" Target="../media/image5.png" Type="http://schemas.openxmlformats.org/officeDocument/2006/relationships/image"/><Relationship Id="rId4" Target="../media/image130.jpeg" Type="http://schemas.openxmlformats.org/officeDocument/2006/relationships/image"/></Relationships>
</file>

<file path=ppt/slides/_rels/slide6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1.jpeg" Type="http://schemas.openxmlformats.org/officeDocument/2006/relationships/image"/><Relationship Id="rId3" Target="../media/image5.png" Type="http://schemas.openxmlformats.org/officeDocument/2006/relationships/image"/></Relationships>
</file>

<file path=ppt/slides/_rels/slide7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2.jpeg" Type="http://schemas.openxmlformats.org/officeDocument/2006/relationships/image"/><Relationship Id="rId3" Target="../media/image133.jpeg" Type="http://schemas.openxmlformats.org/officeDocument/2006/relationships/image"/><Relationship Id="rId4" Target="../media/image134.png" Type="http://schemas.openxmlformats.org/officeDocument/2006/relationships/image"/><Relationship Id="rId5" Target="../media/image5.png" Type="http://schemas.openxmlformats.org/officeDocument/2006/relationships/image"/></Relationships>
</file>

<file path=ppt/slides/_rels/slide7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5.jpeg" Type="http://schemas.openxmlformats.org/officeDocument/2006/relationships/image"/><Relationship Id="rId3" Target="../media/image5.png" Type="http://schemas.openxmlformats.org/officeDocument/2006/relationships/image"/></Relationships>
</file>

<file path=ppt/slides/_rels/slide7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6.png" Type="http://schemas.openxmlformats.org/officeDocument/2006/relationships/image"/><Relationship Id="rId3" Target="../media/image137.svg" Type="http://schemas.openxmlformats.org/officeDocument/2006/relationships/image"/><Relationship Id="rId4" Target="../media/image138.jpeg" Type="http://schemas.openxmlformats.org/officeDocument/2006/relationships/image"/><Relationship Id="rId5" Target="../media/image139.jpeg" Type="http://schemas.openxmlformats.org/officeDocument/2006/relationships/image"/></Relationships>
</file>

<file path=ppt/slides/_rels/slide7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0.png" Type="http://schemas.openxmlformats.org/officeDocument/2006/relationships/image"/><Relationship Id="rId3" Target="../media/image141.svg" Type="http://schemas.openxmlformats.org/officeDocument/2006/relationships/image"/><Relationship Id="rId4" Target="../media/image5.png" Type="http://schemas.openxmlformats.org/officeDocument/2006/relationships/image"/></Relationships>
</file>

<file path=ppt/slides/_rels/slide7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2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7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3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7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143.png" Type="http://schemas.openxmlformats.org/officeDocument/2006/relationships/image"/></Relationships>
</file>

<file path=ppt/slides/_rels/slide7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4.png" Type="http://schemas.openxmlformats.org/officeDocument/2006/relationships/image"/><Relationship Id="rId3" Target="../media/image145.svg" Type="http://schemas.openxmlformats.org/officeDocument/2006/relationships/image"/><Relationship Id="rId4" Target="../media/image5.png" Type="http://schemas.openxmlformats.org/officeDocument/2006/relationships/image"/></Relationships>
</file>

<file path=ppt/slides/_rels/slide7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4.png" Type="http://schemas.openxmlformats.org/officeDocument/2006/relationships/image"/><Relationship Id="rId3" Target="../media/image145.svg" Type="http://schemas.openxmlformats.org/officeDocument/2006/relationships/image"/><Relationship Id="rId4" Target="../media/image5.png" Type="http://schemas.openxmlformats.org/officeDocument/2006/relationships/image"/></Relationships>
</file>

<file path=ppt/slides/_rels/slide7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6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8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3.png" Type="http://schemas.openxmlformats.org/officeDocument/2006/relationships/image"/><Relationship Id="rId3" Target="../media/image147.png" Type="http://schemas.openxmlformats.org/officeDocument/2006/relationships/image"/><Relationship Id="rId4" Target="../media/image5.png" Type="http://schemas.openxmlformats.org/officeDocument/2006/relationships/image"/></Relationships>
</file>

<file path=ppt/slides/_rels/slide8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4.png" Type="http://schemas.openxmlformats.org/officeDocument/2006/relationships/image"/><Relationship Id="rId3" Target="../media/image145.svg" Type="http://schemas.openxmlformats.org/officeDocument/2006/relationships/image"/><Relationship Id="rId4" Target="../media/image5.png" Type="http://schemas.openxmlformats.org/officeDocument/2006/relationships/image"/></Relationships>
</file>

<file path=ppt/slides/_rels/slide8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8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8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3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8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143.png" Type="http://schemas.openxmlformats.org/officeDocument/2006/relationships/image"/></Relationships>
</file>

<file path=ppt/slides/_rels/slide8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4.png" Type="http://schemas.openxmlformats.org/officeDocument/2006/relationships/image"/><Relationship Id="rId3" Target="../media/image145.svg" Type="http://schemas.openxmlformats.org/officeDocument/2006/relationships/image"/><Relationship Id="rId4" Target="../media/image5.png" Type="http://schemas.openxmlformats.org/officeDocument/2006/relationships/image"/></Relationships>
</file>

<file path=ppt/slides/_rels/slide8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9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8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0.png" Type="http://schemas.openxmlformats.org/officeDocument/2006/relationships/image"/><Relationship Id="rId3" Target="../media/image143.png" Type="http://schemas.openxmlformats.org/officeDocument/2006/relationships/image"/><Relationship Id="rId4" Target="../media/image5.png" Type="http://schemas.openxmlformats.org/officeDocument/2006/relationships/image"/></Relationships>
</file>

<file path=ppt/slides/_rels/slide8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0.png" Type="http://schemas.openxmlformats.org/officeDocument/2006/relationships/image"/><Relationship Id="rId3" Target="../media/image5.png" Type="http://schemas.openxmlformats.org/officeDocument/2006/relationships/image"/><Relationship Id="rId4" Target="../media/image143.png" Type="http://schemas.openxmlformats.org/officeDocument/2006/relationships/image"/></Relationships>
</file>

<file path=ppt/slides/_rels/slide8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4.png" Type="http://schemas.openxmlformats.org/officeDocument/2006/relationships/image"/><Relationship Id="rId3" Target="../media/image145.svg" Type="http://schemas.openxmlformats.org/officeDocument/2006/relationships/image"/><Relationship Id="rId4" Target="../media/image5.png" Type="http://schemas.openxmlformats.org/officeDocument/2006/relationships/image"/></Relationships>
</file>

<file path=ppt/slides/_rels/slide9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1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9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0.png" Type="http://schemas.openxmlformats.org/officeDocument/2006/relationships/image"/><Relationship Id="rId3" Target="../media/image5.png" Type="http://schemas.openxmlformats.org/officeDocument/2006/relationships/image"/><Relationship Id="rId4" Target="../media/image143.png" Type="http://schemas.openxmlformats.org/officeDocument/2006/relationships/image"/></Relationships>
</file>

<file path=ppt/slides/_rels/slide9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0.png" Type="http://schemas.openxmlformats.org/officeDocument/2006/relationships/image"/><Relationship Id="rId3" Target="../media/image5.png" Type="http://schemas.openxmlformats.org/officeDocument/2006/relationships/image"/><Relationship Id="rId4" Target="../media/image143.png" Type="http://schemas.openxmlformats.org/officeDocument/2006/relationships/image"/></Relationships>
</file>

<file path=ppt/slides/_rels/slide9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4.png" Type="http://schemas.openxmlformats.org/officeDocument/2006/relationships/image"/><Relationship Id="rId3" Target="../media/image145.svg" Type="http://schemas.openxmlformats.org/officeDocument/2006/relationships/image"/><Relationship Id="rId4" Target="../media/image5.png" Type="http://schemas.openxmlformats.org/officeDocument/2006/relationships/image"/></Relationships>
</file>

<file path=ppt/slides/_rels/slide9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2.png" Type="http://schemas.openxmlformats.org/officeDocument/2006/relationships/image"/><Relationship Id="rId3" Target="../media/image153.png" Type="http://schemas.openxmlformats.org/officeDocument/2006/relationships/image"/></Relationships>
</file>

<file path=ppt/slides/_rels/slide9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4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9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4.png" Type="http://schemas.openxmlformats.org/officeDocument/2006/relationships/image"/><Relationship Id="rId3" Target="../media/image155.png" Type="http://schemas.openxmlformats.org/officeDocument/2006/relationships/image"/><Relationship Id="rId4" Target="../embeddings/oleObject1.bin" Type="http://schemas.openxmlformats.org/officeDocument/2006/relationships/oleObject"/><Relationship Id="rId5" Target="../media/image5.png" Type="http://schemas.openxmlformats.org/officeDocument/2006/relationships/image"/></Relationships>
</file>

<file path=ppt/slides/_rels/slide9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4.png" Type="http://schemas.openxmlformats.org/officeDocument/2006/relationships/image"/><Relationship Id="rId3" Target="../media/image156.png" Type="http://schemas.openxmlformats.org/officeDocument/2006/relationships/image"/><Relationship Id="rId4" Target="../embeddings/oleObject2.bin" Type="http://schemas.openxmlformats.org/officeDocument/2006/relationships/oleObject"/><Relationship Id="rId5" Target="../media/image5.png" Type="http://schemas.openxmlformats.org/officeDocument/2006/relationships/image"/></Relationships>
</file>

<file path=ppt/slides/_rels/slide9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4.png" Type="http://schemas.openxmlformats.org/officeDocument/2006/relationships/image"/><Relationship Id="rId3" Target="../media/image157.png" Type="http://schemas.openxmlformats.org/officeDocument/2006/relationships/image"/><Relationship Id="rId4" Target="../embeddings/oleObject3.bin" Type="http://schemas.openxmlformats.org/officeDocument/2006/relationships/oleObject"/><Relationship Id="rId5" Target="../media/image5.png" Type="http://schemas.openxmlformats.org/officeDocument/2006/relationships/image"/></Relationships>
</file>

<file path=ppt/slides/_rels/slide9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4.png" Type="http://schemas.openxmlformats.org/officeDocument/2006/relationships/image"/><Relationship Id="rId3" Target="../media/image158.png" Type="http://schemas.openxmlformats.org/officeDocument/2006/relationships/image"/><Relationship Id="rId4" Target="../embeddings/oleObject4.bin" Type="http://schemas.openxmlformats.org/officeDocument/2006/relationships/oleObject"/><Relationship Id="rId5" Target="../media/image5.png" Type="http://schemas.openxmlformats.org/officeDocument/2006/relationships/image"/></Relationships>
</file>

<file path=ppt/slides/_rels/slide10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4.png" Type="http://schemas.openxmlformats.org/officeDocument/2006/relationships/image"/><Relationship Id="rId3" Target="../media/image5.png" Type="http://schemas.openxmlformats.org/officeDocument/2006/relationships/image"/><Relationship Id="rId4" Target="../media/image159.png" Type="http://schemas.openxmlformats.org/officeDocument/2006/relationships/image"/><Relationship Id="rId5" Target="../embeddings/oleObject5.bin" Type="http://schemas.openxmlformats.org/officeDocument/2006/relationships/oleObject"/></Relationships>
</file>

<file path=ppt/slides/_rels/slide10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4.png" Type="http://schemas.openxmlformats.org/officeDocument/2006/relationships/image"/><Relationship Id="rId3" Target="../media/image160.png" Type="http://schemas.openxmlformats.org/officeDocument/2006/relationships/image"/><Relationship Id="rId4" Target="../embeddings/oleObject6.bin" Type="http://schemas.openxmlformats.org/officeDocument/2006/relationships/oleObject"/><Relationship Id="rId5" Target="../media/image5.png" Type="http://schemas.openxmlformats.org/officeDocument/2006/relationships/image"/></Relationships>
</file>

<file path=ppt/slides/_rels/slide10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4.png" Type="http://schemas.openxmlformats.org/officeDocument/2006/relationships/image"/><Relationship Id="rId3" Target="../media/image5.png" Type="http://schemas.openxmlformats.org/officeDocument/2006/relationships/image"/><Relationship Id="rId4" Target="../media/image161.png" Type="http://schemas.openxmlformats.org/officeDocument/2006/relationships/image"/><Relationship Id="rId5" Target="../embeddings/oleObject7.bin" Type="http://schemas.openxmlformats.org/officeDocument/2006/relationships/oleObject"/></Relationships>
</file>

<file path=ppt/slides/_rels/slide10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4.png" Type="http://schemas.openxmlformats.org/officeDocument/2006/relationships/image"/><Relationship Id="rId3" Target="../media/image162.png" Type="http://schemas.openxmlformats.org/officeDocument/2006/relationships/image"/><Relationship Id="rId4" Target="../embeddings/oleObject8.bin" Type="http://schemas.openxmlformats.org/officeDocument/2006/relationships/oleObject"/><Relationship Id="rId5" Target="../media/image5.png" Type="http://schemas.openxmlformats.org/officeDocument/2006/relationships/image"/></Relationships>
</file>

<file path=ppt/slides/_rels/slide10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4.png" Type="http://schemas.openxmlformats.org/officeDocument/2006/relationships/image"/><Relationship Id="rId3" Target="../media/image5.png" Type="http://schemas.openxmlformats.org/officeDocument/2006/relationships/image"/><Relationship Id="rId4" Target="../media/image163.png" Type="http://schemas.openxmlformats.org/officeDocument/2006/relationships/image"/><Relationship Id="rId5" Target="../embeddings/oleObject9.bin" Type="http://schemas.openxmlformats.org/officeDocument/2006/relationships/oleObject"/></Relationships>
</file>

<file path=ppt/slides/_rels/slide10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4.png" Type="http://schemas.openxmlformats.org/officeDocument/2006/relationships/image"/><Relationship Id="rId3" Target="../media/image164.png" Type="http://schemas.openxmlformats.org/officeDocument/2006/relationships/image"/><Relationship Id="rId4" Target="../embeddings/oleObject10.bin" Type="http://schemas.openxmlformats.org/officeDocument/2006/relationships/oleObject"/><Relationship Id="rId5" Target="../media/image5.png" Type="http://schemas.openxmlformats.org/officeDocument/2006/relationships/image"/></Relationships>
</file>

<file path=ppt/slides/_rels/slide10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4.png" Type="http://schemas.openxmlformats.org/officeDocument/2006/relationships/image"/><Relationship Id="rId3" Target="../media/image5.png" Type="http://schemas.openxmlformats.org/officeDocument/2006/relationships/image"/><Relationship Id="rId4" Target="../media/image165.png" Type="http://schemas.openxmlformats.org/officeDocument/2006/relationships/image"/><Relationship Id="rId5" Target="../embeddings/oleObject11.bin" Type="http://schemas.openxmlformats.org/officeDocument/2006/relationships/oleObject"/></Relationships>
</file>

<file path=ppt/slides/_rels/slide10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0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6.jpeg" Type="http://schemas.openxmlformats.org/officeDocument/2006/relationships/image"/><Relationship Id="rId3" Target="../media/image5.png" Type="http://schemas.openxmlformats.org/officeDocument/2006/relationships/image"/><Relationship Id="rId4" Target="../media/image167.png" Type="http://schemas.openxmlformats.org/officeDocument/2006/relationships/image"/><Relationship Id="rId5" Target="../media/image168.png" Type="http://schemas.openxmlformats.org/officeDocument/2006/relationships/image"/><Relationship Id="rId6" Target="../media/image169.png" Type="http://schemas.openxmlformats.org/officeDocument/2006/relationships/image"/><Relationship Id="rId7" Target="../media/image170.png" Type="http://schemas.openxmlformats.org/officeDocument/2006/relationships/image"/><Relationship Id="rId8" Target="../media/image171.png" Type="http://schemas.openxmlformats.org/officeDocument/2006/relationships/image"/></Relationships>
</file>

<file path=ppt/slides/_rels/slide10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172.png" Type="http://schemas.openxmlformats.org/officeDocument/2006/relationships/image"/><Relationship Id="rId4" Target="../media/image173.png" Type="http://schemas.openxmlformats.org/officeDocument/2006/relationships/image"/><Relationship Id="rId5" Target="../media/image174.jpeg" Type="http://schemas.openxmlformats.org/officeDocument/2006/relationships/image"/><Relationship Id="rId6" Target="../media/image175.jpeg" Type="http://schemas.openxmlformats.org/officeDocument/2006/relationships/image"/><Relationship Id="rId7" Target="../media/image176.jpeg" Type="http://schemas.openxmlformats.org/officeDocument/2006/relationships/image"/><Relationship Id="rId8" Target="../media/image177.jpeg" Type="http://schemas.openxmlformats.org/officeDocument/2006/relationships/image"/><Relationship Id="rId9" Target="../media/image178.jpeg" Type="http://schemas.openxmlformats.org/officeDocument/2006/relationships/image"/></Relationships>
</file>

<file path=ppt/slides/_rels/slide1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179.png" Type="http://schemas.openxmlformats.org/officeDocument/2006/relationships/image"/><Relationship Id="rId4" Target="../media/image180.png" Type="http://schemas.openxmlformats.org/officeDocument/2006/relationships/image"/><Relationship Id="rId5" Target="../media/image181.png" Type="http://schemas.openxmlformats.org/officeDocument/2006/relationships/image"/><Relationship Id="rId6" Target="../media/image182.png" Type="http://schemas.openxmlformats.org/officeDocument/2006/relationships/image"/><Relationship Id="rId7" Target="../media/image183.png" Type="http://schemas.openxmlformats.org/officeDocument/2006/relationships/image"/><Relationship Id="rId8" Target="../media/image184.png" Type="http://schemas.openxmlformats.org/officeDocument/2006/relationships/image"/><Relationship Id="rId9" Target="../media/image185.png" Type="http://schemas.openxmlformats.org/officeDocument/2006/relationships/image"/></Relationships>
</file>

<file path=ppt/slides/_rels/slide1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186.png" Type="http://schemas.openxmlformats.org/officeDocument/2006/relationships/image"/><Relationship Id="rId4" Target="../media/image187.png" Type="http://schemas.openxmlformats.org/officeDocument/2006/relationships/image"/><Relationship Id="rId5" Target="../media/image188.png" Type="http://schemas.openxmlformats.org/officeDocument/2006/relationships/image"/><Relationship Id="rId6" Target="../media/image189.png" Type="http://schemas.openxmlformats.org/officeDocument/2006/relationships/image"/><Relationship Id="rId7" Target="../media/image190.png" Type="http://schemas.openxmlformats.org/officeDocument/2006/relationships/image"/><Relationship Id="rId8" Target="../media/image191.png" Type="http://schemas.openxmlformats.org/officeDocument/2006/relationships/image"/><Relationship Id="rId9" Target="../media/image192.png" Type="http://schemas.openxmlformats.org/officeDocument/2006/relationships/image"/></Relationships>
</file>

<file path=ppt/slides/_rels/slide1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193.png" Type="http://schemas.openxmlformats.org/officeDocument/2006/relationships/image"/><Relationship Id="rId4" Target="../media/image194.png" Type="http://schemas.openxmlformats.org/officeDocument/2006/relationships/image"/><Relationship Id="rId5" Target="../media/image195.png" Type="http://schemas.openxmlformats.org/officeDocument/2006/relationships/image"/><Relationship Id="rId6" Target="../media/image196.png" Type="http://schemas.openxmlformats.org/officeDocument/2006/relationships/image"/><Relationship Id="rId7" Target="../media/image197.png" Type="http://schemas.openxmlformats.org/officeDocument/2006/relationships/image"/><Relationship Id="rId8" Target="../media/image198.png" Type="http://schemas.openxmlformats.org/officeDocument/2006/relationships/image"/><Relationship Id="rId9" Target="../media/image199.png" Type="http://schemas.openxmlformats.org/officeDocument/2006/relationships/image"/></Relationships>
</file>

<file path=ppt/slides/_rels/slide1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0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1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1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1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2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1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3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1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4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1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5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1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6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1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7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1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8.jpeg" Type="http://schemas.openxmlformats.org/officeDocument/2006/relationships/image"/><Relationship Id="rId3" Target="../media/image5.png" Type="http://schemas.openxmlformats.org/officeDocument/2006/relationships/image"/></Relationships>
</file>

<file path=ppt/slides/_rels/slide1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9.jpeg" Type="http://schemas.openxmlformats.org/officeDocument/2006/relationships/image"/><Relationship Id="rId3" Target="../media/image5.png" Type="http://schemas.openxmlformats.org/officeDocument/2006/relationships/image"/></Relationships>
</file>

<file path=ppt/slides/_rels/slide1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3244"/>
            <a:ext cx="7560000" cy="10685512"/>
          </a:xfrm>
          <a:custGeom>
            <a:avLst/>
            <a:gdLst/>
            <a:ahLst/>
            <a:cxnLst/>
            <a:rect r="r" b="b" t="t" l="l"/>
            <a:pathLst>
              <a:path h="10685512" w="7560000">
                <a:moveTo>
                  <a:pt x="0" y="0"/>
                </a:moveTo>
                <a:lnTo>
                  <a:pt x="7560000" y="0"/>
                </a:lnTo>
                <a:lnTo>
                  <a:pt x="7560000" y="10685512"/>
                </a:lnTo>
                <a:lnTo>
                  <a:pt x="0" y="1068551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56000" y="756000"/>
            <a:ext cx="1333347" cy="1871364"/>
          </a:xfrm>
          <a:custGeom>
            <a:avLst/>
            <a:gdLst/>
            <a:ahLst/>
            <a:cxnLst/>
            <a:rect r="r" b="b" t="t" l="l"/>
            <a:pathLst>
              <a:path h="1871364" w="1333347">
                <a:moveTo>
                  <a:pt x="0" y="0"/>
                </a:moveTo>
                <a:lnTo>
                  <a:pt x="1333347" y="0"/>
                </a:lnTo>
                <a:lnTo>
                  <a:pt x="1333347" y="1871364"/>
                </a:lnTo>
                <a:lnTo>
                  <a:pt x="0" y="18713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083525" y="2153102"/>
            <a:ext cx="1924280" cy="1600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30"/>
              </a:lnSpc>
            </a:pPr>
            <a:r>
              <a:rPr lang="en-US" sz="950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C89116">
                        <a:alpha val="100000"/>
                      </a:srgbClr>
                    </a:gs>
                  </a:gsLst>
                  <a:lin ang="0"/>
                </a:gradFill>
                <a:latin typeface="Open Sauce SemiBold"/>
                <a:ea typeface="Open Sauce SemiBold"/>
                <a:cs typeface="Open Sauce SemiBold"/>
                <a:sym typeface="Open Sauce SemiBold"/>
              </a:rPr>
              <a:t>NAKHON PHANOM UNIVERSITY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056389" y="1845742"/>
            <a:ext cx="1978552" cy="288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50"/>
              </a:lnSpc>
            </a:pPr>
            <a:r>
              <a:rPr lang="en-US" sz="1750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C89116">
                        <a:alpha val="100000"/>
                      </a:srgbClr>
                    </a:gs>
                  </a:gsLst>
                  <a:lin ang="0"/>
                </a:gradFill>
                <a:latin typeface="Open Sauce SemiBold"/>
                <a:ea typeface="Open Sauce SemiBold"/>
                <a:cs typeface="Open Sauce SemiBold"/>
                <a:sym typeface="Open Sauce SemiBold"/>
              </a:rPr>
              <a:t>มหาวิทยาลัยนครพนม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1013" y="2865709"/>
            <a:ext cx="5643236" cy="845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60"/>
              </a:lnSpc>
            </a:pPr>
            <a:r>
              <a:rPr lang="en-US" b="true" sz="4972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C89116">
                        <a:alpha val="100000"/>
                      </a:srgbClr>
                    </a:gs>
                  </a:gsLst>
                  <a:lin ang="0"/>
                </a:gra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แผนยุทธศาสตร์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691963" y="3682394"/>
            <a:ext cx="4270399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C89116">
                        <a:alpha val="100000"/>
                      </a:srgbClr>
                    </a:gs>
                  </a:gsLst>
                  <a:lin ang="0"/>
                </a:gradFill>
                <a:latin typeface="Montserrat Classic"/>
                <a:ea typeface="Montserrat Classic"/>
                <a:cs typeface="Montserrat Classic"/>
                <a:sym typeface="Montserrat Classic"/>
              </a:rPr>
              <a:t>5 ปี พ.ศ. 2570 - 2574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62809" y="9154741"/>
            <a:ext cx="6634381" cy="1459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860"/>
              </a:lnSpc>
            </a:pPr>
          </a:p>
          <a:p>
            <a:pPr algn="r">
              <a:lnSpc>
                <a:spcPts val="1265"/>
              </a:lnSpc>
            </a:pPr>
            <a:r>
              <a:rPr lang="en-US" sz="1063" spc="20">
                <a:solidFill>
                  <a:srgbClr val="FDFBFA"/>
                </a:solidFill>
                <a:latin typeface="Arimo"/>
                <a:ea typeface="Arimo"/>
                <a:cs typeface="Arimo"/>
                <a:sym typeface="Arimo"/>
              </a:rPr>
              <a:t>ในคราวประชุมครั้งที่ 7/2569</a:t>
            </a:r>
          </a:p>
          <a:p>
            <a:pPr algn="r">
              <a:lnSpc>
                <a:spcPts val="1265"/>
              </a:lnSpc>
            </a:pPr>
            <a:r>
              <a:rPr lang="en-US" sz="1063" spc="20">
                <a:solidFill>
                  <a:srgbClr val="FDFBFA"/>
                </a:solidFill>
                <a:latin typeface="Arimo"/>
                <a:ea typeface="Arimo"/>
                <a:cs typeface="Arimo"/>
                <a:sym typeface="Arimo"/>
              </a:rPr>
              <a:t>ในวันเสาร์ที่ 11 กรกฎาคม 2569</a:t>
            </a:r>
          </a:p>
          <a:p>
            <a:pPr algn="r">
              <a:lnSpc>
                <a:spcPts val="1265"/>
              </a:lnSpc>
            </a:pPr>
            <a:r>
              <a:rPr lang="en-US" sz="1063" spc="20">
                <a:solidFill>
                  <a:srgbClr val="FDFBFA"/>
                </a:solidFill>
                <a:latin typeface="Arimo"/>
                <a:ea typeface="Arimo"/>
                <a:cs typeface="Arimo"/>
                <a:sym typeface="Arimo"/>
              </a:rPr>
              <a:t>ณห้องประชุมพนมเมธี ชั้น 5 สำนักงานอธิการบดี 1 มหาวิทยาลัยนครพนม</a:t>
            </a:r>
          </a:p>
          <a:p>
            <a:pPr algn="r">
              <a:lnSpc>
                <a:spcPts val="1265"/>
              </a:lnSpc>
            </a:pPr>
            <a:r>
              <a:rPr lang="en-US" sz="1063" spc="20">
                <a:solidFill>
                  <a:srgbClr val="FDFBFA"/>
                </a:solidFill>
                <a:latin typeface="Arimo"/>
                <a:ea typeface="Arimo"/>
                <a:cs typeface="Arimo"/>
                <a:sym typeface="Arimo"/>
              </a:rPr>
              <a:t>ทบทวน เมื่อวันที่ 5 สิงหาคม 2569 เวลา 08.00 น. </a:t>
            </a:r>
          </a:p>
          <a:p>
            <a:pPr algn="r">
              <a:lnSpc>
                <a:spcPts val="1265"/>
              </a:lnSpc>
            </a:pPr>
            <a:r>
              <a:rPr lang="en-US" sz="1063">
                <a:solidFill>
                  <a:srgbClr val="FDFBFA"/>
                </a:solidFill>
                <a:latin typeface="Arimo"/>
                <a:ea typeface="Arimo"/>
                <a:cs typeface="Arimo"/>
                <a:sym typeface="Arimo"/>
              </a:rPr>
              <a:t>ณ ห้องประชุม ศิลป์ทวี ชั้น M คณะศิลปศาสตร์และวิทยาศาสตร์ มหาวิทยาลัยนครพนม </a:t>
            </a:r>
          </a:p>
          <a:p>
            <a:pPr algn="r">
              <a:lnSpc>
                <a:spcPts val="1860"/>
              </a:lnSpc>
            </a:pPr>
          </a:p>
          <a:p>
            <a:pPr algn="r">
              <a:lnSpc>
                <a:spcPts val="1860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1878247" y="4647380"/>
            <a:ext cx="3997529" cy="4296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24"/>
              </a:lnSpc>
            </a:pPr>
            <a:r>
              <a:rPr lang="en-US" b="true" sz="2588" spc="-183">
                <a:solidFill>
                  <a:srgbClr val="5D351C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ฉบับได้รับความเห็นชอบจาก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160764" y="5029431"/>
            <a:ext cx="5503485" cy="3543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10"/>
              </a:lnSpc>
            </a:pPr>
            <a:r>
              <a:rPr lang="en-US" b="true" sz="2078" spc="-147">
                <a:solidFill>
                  <a:srgbClr val="5D351C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คณะกรรมการสภามหาวิทยาลัยมหาวิทยาลัยนครพนม 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-70145" y="101472"/>
            <a:ext cx="7673155" cy="1226243"/>
          </a:xfrm>
          <a:prstGeom prst="rect">
            <a:avLst/>
          </a:prstGeom>
          <a:gradFill rotWithShape="true">
            <a:gsLst>
              <a:gs pos="0">
                <a:srgbClr val="000000">
                  <a:alpha val="100000"/>
                </a:srgbClr>
              </a:gs>
              <a:gs pos="100000">
                <a:srgbClr val="C89116">
                  <a:alpha val="100000"/>
                </a:srgbClr>
              </a:gs>
            </a:gsLst>
            <a:lin ang="0"/>
          </a:gradFill>
        </p:spPr>
      </p:sp>
      <p:sp>
        <p:nvSpPr>
          <p:cNvPr name="TextBox 3" id="3"/>
          <p:cNvSpPr txBox="true"/>
          <p:nvPr/>
        </p:nvSpPr>
        <p:spPr>
          <a:xfrm rot="0">
            <a:off x="1035553" y="1464398"/>
            <a:ext cx="5954085" cy="89961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70"/>
              </a:lnSpc>
            </a:pPr>
            <a:r>
              <a:rPr lang="en-US" sz="1500" spc="-99">
                <a:solidFill>
                  <a:srgbClr val="804928"/>
                </a:solidFill>
                <a:latin typeface="Aileron"/>
                <a:ea typeface="Aileron"/>
                <a:cs typeface="Aileron"/>
                <a:sym typeface="Aileron"/>
              </a:rPr>
              <a:t>                 แผนยุทธศาสตร์มหาวิทยาลัยนครพนม พ.ศ. 2570–2574 จัดทำขึ้นภายใต้บริบทของการเปลี่ยนแปลงอย่างรวดเร็วของโลกในมิติด้านเศรษฐกิจ สังคม เทคโนโลยี และนโยบาย     การพัฒนาประเทศ ซึ่งส่งผลกระทบโดยตรงต่อบทบาทของสถาบันอุดมศึกษาในการพัฒนากำลังคน การสร้างองค์ความรู้ และการขับเคลื่อนการพัฒนาพื้นที่อย่างยั่งยืน การจัดทำแผนฉบับนี้  จึงมุ่งเน้นการวิเคราะห์สภาพแวดล้อมทั้งภายในและภายนอกอย่างรอบด้าน เพื่อประเมินศักยภาพ ข้อจำกัด โอกาส และความท้าทายที่มหาวิทยาลัยต้องเผชิญ ตลอดจนกำหนดทิศทางการพัฒนาที่สอดคล้องกับบริบทการเปลี่ยนผ่านสู่เศรษฐกิจฐานความรู้ เศรษฐกิจดิจิทัล และการเปลี่ยนแปลงเชิงโครงสร้างของสังคมไทยและภูมิภาคลุ่มน้ำโขง</a:t>
            </a:r>
          </a:p>
          <a:p>
            <a:pPr algn="l">
              <a:lnSpc>
                <a:spcPts val="2070"/>
              </a:lnSpc>
            </a:pPr>
            <a:r>
              <a:rPr lang="en-US" sz="1500" spc="-99">
                <a:solidFill>
                  <a:srgbClr val="804928"/>
                </a:solidFill>
                <a:latin typeface="Aileron"/>
                <a:ea typeface="Aileron"/>
                <a:cs typeface="Aileron"/>
                <a:sym typeface="Aileron"/>
              </a:rPr>
              <a:t>                  ผลการวิเคราะห์สภาพการณ์ของมหาวิทยาลัยนครพนมจากการประชุมเชิงปฏิบัติการจัดทำแผนยุทธศาสตร์ 5 ปี พ.ศ. 2570 - 2574 มหาวิทยาลัยนครพนม เมื่อวันที่ 2 - 4  พฤษภาคม 2569 ณ โรงแรมแม่โขงเฮอร์ริเทจ นครพนม จังหวัดนครพนม พบว่า แม้มหาวิทยาลัยนครพนมจะมีข้อได้เปรียบเชิงพื้นที่ มีอัตลักษณ์ความเป็นมหาวิทยาลัยเพื่อ        การพัฒนาท้องถิ่น และมีศักยภาพ ในการเชื่อมโยงความร่วมมือกับประเทศเพื่อนบ้านใน           อนุภูมิภาคลุ่มน้ำโขง แต่ยังคงเผชิญข้อจำกัดสำคัญในด้านขีดความสามารถในการแข่งขัน คุณภาพงานวิจัย การพัฒนาหลักสูตรให้ทันต่อ ความต้องการของตลาดแรงงาน ตลอดจน  การพัฒนาระบบบริหารจัดการดิจิทัลและศักยภาพ  การสร้างรายได้ อย่างไรก็ตาม ภายใต้บริบทของแนวโน้มการเรียนรู้ตลอดชีวิต การขยายตัวของเศรษฐกิจสุขภาพ สังคมสูงวัย ความร่วมมือข้ามพรมแดน และความก้าวหน้าทางเทคโนโลยีดิจิทัล ล้วนเป็นโอกาสสำคัญที่มหาวิทยาลัยสามารถใช้เป็นกลไกในการยกระดับศักยภาพองค์กร   ตามแนวทางยุทธศาสตร์เชิงพัฒนาแบบ WO (Weaknesses–Opportunities Strategy)  เพื่อเปลี่ยนข้อจำกัดภายในให้เป็นพลังขับเคลื่อนการเปลี่ยนแปลง ทั้งนี้ ได้มีการประชุมวิพากษ์ร่างแผนยุทธศาสตร์ดังกล่าว เมื่อวันที่ 29 พฤษภาคม 2569  ประชุมกลั่นกรอง ฯ เมื่อวันที่ 11 มิถุนายน 2569  และผ่านการพิจารณาจากคณะกรรมการบริหารมหาวิทยาลัยนครพนม ในคราวประชุมครั้งที่ 6/2569 เมื่อวันที่ 16 มิถุนายน 2569  และผ่านประชุมพิจารณาร่างแผนยุทธศาสตร์ ฯ โดยคณบดี ผู้อำนวยการ นำโดยรองอธิการบดีฝ่ายนโยบายและแผน เมื่อวันที่ 23 มิถุนายน 2569 </a:t>
            </a:r>
          </a:p>
          <a:p>
            <a:pPr algn="l">
              <a:lnSpc>
                <a:spcPts val="2070"/>
              </a:lnSpc>
            </a:pPr>
            <a:r>
              <a:rPr lang="en-US" sz="1500" spc="-99">
                <a:solidFill>
                  <a:srgbClr val="804928"/>
                </a:solidFill>
                <a:latin typeface="Aileron"/>
                <a:ea typeface="Aileron"/>
                <a:cs typeface="Aileron"/>
                <a:sym typeface="Aileron"/>
              </a:rPr>
              <a:t>             แผนยุทธศาสตร์ฉบับนี้ จึงมุ่งกำหนดทิศทางการพัฒนามหาวิทยาลัยนครพนมสู่การเป็นที่พึ่งของชุมชนและสังคม เชิงพื้นที่พหุวัฒนธรรมในอนุภูมิภาคลุ่มน้ำโขง โดยเน้นการพัฒนาหลักสูตรที่ตอบสนองต่อความต้องการกำลังคนแห่งอนาคต การสร้างเครือข่ายวิจัยและนวัตกรรมข้ามพรมแดน การประยุกต์ใช้เทคโนโลยีดิจิทัลและปัญญาประดิษฐ์ในการบริหารจัดการ การส่งเสริมระบบการเรียนรู้ตลอดชีวิต และการยกระดับบทบาทด้านวิทยาศาสตร์สุขภาพและการบริการวิชาการแก่สังคม ทั้งนี้เพื่อเสริมสร้างความเข้มแข็งทางวิชาการ เพิ่มขีดความสามารถในการแข่งขัน และ ขับเคลื่อนมหาวิทยาลัยนครพนมให้เป็นกลไกสำคัญใน          การพัฒนาท้องถิ่นและประเทศอย่างมั่นคง ยั่งยืน และสอดรับกับการเปลี่ยนแปลงของโลกในอนาคตต่อไป</a:t>
            </a:r>
          </a:p>
          <a:p>
            <a:pPr algn="l" marL="0" indent="0" lvl="0">
              <a:lnSpc>
                <a:spcPts val="2070"/>
              </a:lnSpc>
            </a:pP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-100353" y="9391746"/>
            <a:ext cx="7578218" cy="1088508"/>
          </a:xfrm>
          <a:custGeom>
            <a:avLst/>
            <a:gdLst/>
            <a:ahLst/>
            <a:cxnLst/>
            <a:rect r="r" b="b" t="t" l="l"/>
            <a:pathLst>
              <a:path h="1088508" w="7578218">
                <a:moveTo>
                  <a:pt x="0" y="0"/>
                </a:moveTo>
                <a:lnTo>
                  <a:pt x="7578218" y="0"/>
                </a:lnTo>
                <a:lnTo>
                  <a:pt x="7578218" y="1088508"/>
                </a:lnTo>
                <a:lnTo>
                  <a:pt x="0" y="10885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35553" y="410406"/>
            <a:ext cx="2591062" cy="665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176"/>
              </a:lnSpc>
              <a:spcBef>
                <a:spcPct val="0"/>
              </a:spcBef>
            </a:pPr>
            <a:r>
              <a:rPr lang="en-US" b="true" sz="4793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คำนำ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6054271" y="9713267"/>
            <a:ext cx="1499974" cy="978733"/>
            <a:chOff x="0" y="0"/>
            <a:chExt cx="1999965" cy="130497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999965" cy="1304977"/>
            </a:xfrm>
            <a:custGeom>
              <a:avLst/>
              <a:gdLst/>
              <a:ahLst/>
              <a:cxnLst/>
              <a:rect r="r" b="b" t="t" l="l"/>
              <a:pathLst>
                <a:path h="1304977" w="1999965">
                  <a:moveTo>
                    <a:pt x="0" y="0"/>
                  </a:moveTo>
                  <a:lnTo>
                    <a:pt x="1999965" y="0"/>
                  </a:lnTo>
                  <a:lnTo>
                    <a:pt x="1999965" y="1304977"/>
                  </a:lnTo>
                  <a:lnTo>
                    <a:pt x="0" y="13049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 rot="0">
              <a:off x="1097154" y="527588"/>
              <a:ext cx="294794" cy="6501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199"/>
                </a:lnSpc>
              </a:pPr>
              <a:r>
                <a:rPr lang="en-US" sz="2999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ก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-56578" y="126691"/>
            <a:ext cx="7673155" cy="1443736"/>
          </a:xfrm>
          <a:prstGeom prst="rect">
            <a:avLst/>
          </a:prstGeom>
          <a:gradFill rotWithShape="true">
            <a:gsLst>
              <a:gs pos="0">
                <a:srgbClr val="000000">
                  <a:alpha val="100000"/>
                </a:srgbClr>
              </a:gs>
              <a:gs pos="100000">
                <a:srgbClr val="C89116">
                  <a:alpha val="100000"/>
                </a:srgbClr>
              </a:gs>
            </a:gsLst>
            <a:lin ang="0"/>
          </a:gradFill>
        </p:spPr>
      </p:sp>
      <p:sp>
        <p:nvSpPr>
          <p:cNvPr name="TextBox 3" id="3"/>
          <p:cNvSpPr txBox="true"/>
          <p:nvPr/>
        </p:nvSpPr>
        <p:spPr>
          <a:xfrm rot="0">
            <a:off x="1097694" y="557095"/>
            <a:ext cx="2591062" cy="630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860"/>
              </a:lnSpc>
              <a:spcBef>
                <a:spcPct val="0"/>
              </a:spcBef>
            </a:pPr>
            <a:r>
              <a:rPr lang="en-US" b="true" sz="4500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สารบัญ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805261" y="1606889"/>
            <a:ext cx="6323903" cy="86364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888"/>
              </a:lnSpc>
            </a:pPr>
            <a:r>
              <a:rPr lang="en-US" sz="1900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                                                                                                         หน้า</a:t>
            </a:r>
          </a:p>
          <a:p>
            <a:pPr algn="l">
              <a:lnSpc>
                <a:spcPts val="912"/>
              </a:lnSpc>
            </a:pPr>
          </a:p>
          <a:p>
            <a:pPr algn="l">
              <a:lnSpc>
                <a:spcPts val="2432"/>
              </a:lnSpc>
            </a:pPr>
            <a:r>
              <a:rPr lang="en-US" sz="1600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คำนำ                                                                                                                                   ก</a:t>
            </a:r>
          </a:p>
          <a:p>
            <a:pPr algn="l">
              <a:lnSpc>
                <a:spcPts val="2432"/>
              </a:lnSpc>
            </a:pPr>
            <a:r>
              <a:rPr lang="en-US" sz="1600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สารบัญ                                                                                                                               ข</a:t>
            </a:r>
          </a:p>
          <a:p>
            <a:pPr algn="l">
              <a:lnSpc>
                <a:spcPts val="2432"/>
              </a:lnSpc>
            </a:pPr>
            <a:r>
              <a:rPr lang="en-US" sz="1600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สารบัญตาราง                                                                                                                    ง</a:t>
            </a:r>
          </a:p>
          <a:p>
            <a:pPr algn="l">
              <a:lnSpc>
                <a:spcPts val="2432"/>
              </a:lnSpc>
            </a:pPr>
            <a:r>
              <a:rPr lang="en-US" sz="1600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สารบัญภาพ                                                                                                                       จ</a:t>
            </a:r>
          </a:p>
          <a:p>
            <a:pPr algn="l">
              <a:lnSpc>
                <a:spcPts val="2432"/>
              </a:lnSpc>
            </a:pPr>
            <a:r>
              <a:rPr lang="en-US" sz="1600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บทสรุปสำหรับผู้บริหาร                                                                                                    ฉ</a:t>
            </a:r>
          </a:p>
          <a:p>
            <a:pPr algn="l">
              <a:lnSpc>
                <a:spcPts val="1520"/>
              </a:lnSpc>
            </a:pPr>
          </a:p>
          <a:p>
            <a:pPr algn="l">
              <a:lnSpc>
                <a:spcPts val="2432"/>
              </a:lnSpc>
            </a:pPr>
            <a:r>
              <a:rPr lang="en-US" sz="1600">
                <a:solidFill>
                  <a:srgbClr val="E0A53F"/>
                </a:solidFill>
                <a:latin typeface="Aileron"/>
                <a:ea typeface="Aileron"/>
                <a:cs typeface="Aileron"/>
                <a:sym typeface="Aileron"/>
              </a:rPr>
              <a:t>บทที่ 1 บทนำ              </a:t>
            </a:r>
            <a:r>
              <a:rPr lang="en-US" sz="1600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                                                                                             </a:t>
            </a:r>
          </a:p>
          <a:p>
            <a:pPr algn="l" marL="323853" indent="-161926" lvl="1">
              <a:lnSpc>
                <a:spcPts val="2280"/>
              </a:lnSpc>
              <a:buFont typeface="Arial"/>
              <a:buChar char="•"/>
            </a:pPr>
            <a:r>
              <a:rPr lang="en-US" sz="1500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1500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1.1 ประวัติความเป็นมามหาวิทยาลัยนครพนม                                                             1                       </a:t>
            </a:r>
          </a:p>
          <a:p>
            <a:pPr algn="l" marL="345443" indent="-172721" lvl="1">
              <a:lnSpc>
                <a:spcPts val="2432"/>
              </a:lnSpc>
              <a:buFont typeface="Arial"/>
              <a:buChar char="•"/>
            </a:pPr>
            <a:r>
              <a:rPr lang="en-US" sz="1600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1.2 ปรัชญา วิสัยทัศน์ เอกลักษณ์ อัตลักษณ์ ค่านิยมหลัก พันธกิจ                  3</a:t>
            </a:r>
          </a:p>
          <a:p>
            <a:pPr algn="l" marL="345443" indent="-172721" lvl="1">
              <a:lnSpc>
                <a:spcPts val="2432"/>
              </a:lnSpc>
              <a:buFont typeface="Arial"/>
              <a:buChar char="•"/>
            </a:pPr>
            <a:r>
              <a:rPr lang="en-US" sz="1600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1.3 พันธกิจ (Mission)</a:t>
            </a:r>
            <a:r>
              <a:rPr lang="en-US" sz="1600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                                                                                            5                                     </a:t>
            </a:r>
          </a:p>
          <a:p>
            <a:pPr algn="l" marL="345443" indent="-172721" lvl="1">
              <a:lnSpc>
                <a:spcPts val="2432"/>
              </a:lnSpc>
              <a:buFont typeface="Arial"/>
              <a:buChar char="•"/>
            </a:pPr>
            <a:r>
              <a:rPr lang="en-US" sz="1600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1.4 หน่วยงานภายในมหาวิทยาลัยนครพนม                                                         8</a:t>
            </a:r>
          </a:p>
          <a:p>
            <a:pPr algn="l" marL="345443" indent="-172721" lvl="1">
              <a:lnSpc>
                <a:spcPts val="2432"/>
              </a:lnSpc>
              <a:buFont typeface="Arial"/>
              <a:buChar char="•"/>
            </a:pPr>
            <a:r>
              <a:rPr lang="en-US" sz="1600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1.5 โครงสร้างการบริหาร มหาวิทยาลัยนครพนม                                             10</a:t>
            </a:r>
            <a:r>
              <a:rPr lang="en-US" sz="1600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</a:p>
          <a:p>
            <a:pPr algn="l" marL="345443" indent="-172721" lvl="1">
              <a:lnSpc>
                <a:spcPts val="2432"/>
              </a:lnSpc>
              <a:buFont typeface="Arial"/>
              <a:buChar char="•"/>
            </a:pPr>
            <a:r>
              <a:rPr lang="en-US" sz="1600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1.6 โครงองค์กร มหาวิทยาลัยนครพนม                                                             11</a:t>
            </a:r>
            <a:r>
              <a:rPr lang="en-US" sz="1600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      </a:t>
            </a:r>
          </a:p>
          <a:p>
            <a:pPr algn="l">
              <a:lnSpc>
                <a:spcPts val="1520"/>
              </a:lnSpc>
            </a:pPr>
          </a:p>
          <a:p>
            <a:pPr algn="l">
              <a:lnSpc>
                <a:spcPts val="2432"/>
              </a:lnSpc>
            </a:pPr>
            <a:r>
              <a:rPr lang="en-US" sz="1600">
                <a:solidFill>
                  <a:srgbClr val="E0A53F"/>
                </a:solidFill>
                <a:latin typeface="Aileron"/>
                <a:ea typeface="Aileron"/>
                <a:cs typeface="Aileron"/>
                <a:sym typeface="Aileron"/>
              </a:rPr>
              <a:t>บทที่ 2 สภาพการณ์และความท้าทายของมหาวิทยาลัยนครพนม        </a:t>
            </a:r>
            <a:r>
              <a:rPr lang="en-US" sz="1600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            </a:t>
            </a:r>
          </a:p>
          <a:p>
            <a:pPr algn="l" marL="345443" indent="-172721" lvl="1">
              <a:lnSpc>
                <a:spcPts val="2432"/>
              </a:lnSpc>
              <a:buFont typeface="Arial"/>
              <a:buChar char="•"/>
            </a:pPr>
            <a:r>
              <a:rPr lang="en-US" sz="1600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2.1 สภาพการณ์ของมหาวิทยาลัยนครพนม                                                      13            </a:t>
            </a:r>
          </a:p>
          <a:p>
            <a:pPr algn="l" marL="345443" indent="-172721" lvl="1">
              <a:lnSpc>
                <a:spcPts val="2432"/>
              </a:lnSpc>
              <a:buFont typeface="Arial"/>
              <a:buChar char="•"/>
            </a:pPr>
            <a:r>
              <a:rPr lang="en-US" sz="1600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2.2 ทรัพยากรบุคคล                                                                                              18</a:t>
            </a:r>
          </a:p>
          <a:p>
            <a:pPr algn="l" marL="345443" indent="-172721" lvl="1">
              <a:lnSpc>
                <a:spcPts val="2432"/>
              </a:lnSpc>
              <a:buFont typeface="Arial"/>
              <a:buChar char="•"/>
            </a:pPr>
            <a:r>
              <a:rPr lang="en-US" sz="1600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2.3  หลักสูตรและการเรียนการสอน</a:t>
            </a:r>
            <a:r>
              <a:rPr lang="en-US" sz="1600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                                                                    20</a:t>
            </a:r>
          </a:p>
          <a:p>
            <a:pPr algn="l" marL="345443" indent="-172721" lvl="1">
              <a:lnSpc>
                <a:spcPts val="2432"/>
              </a:lnSpc>
              <a:buFont typeface="Arial"/>
              <a:buChar char="•"/>
            </a:pPr>
            <a:r>
              <a:rPr lang="en-US" sz="1600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2.4 นักเรียน นักศึกษา                                                                                           34   </a:t>
            </a:r>
          </a:p>
          <a:p>
            <a:pPr algn="l" marL="345443" indent="-172721" lvl="1">
              <a:lnSpc>
                <a:spcPts val="2432"/>
              </a:lnSpc>
              <a:buFont typeface="Arial"/>
              <a:buChar char="•"/>
            </a:pPr>
            <a:r>
              <a:rPr lang="en-US" sz="1600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2.5 งบประมาณ                                                                                                      35</a:t>
            </a:r>
          </a:p>
          <a:p>
            <a:pPr algn="l" marL="345443" indent="-172721" lvl="1">
              <a:lnSpc>
                <a:spcPts val="2432"/>
              </a:lnSpc>
              <a:buFont typeface="Arial"/>
              <a:buChar char="•"/>
            </a:pPr>
            <a:r>
              <a:rPr lang="en-US" sz="1600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2.6 ผลการประเมินคุณภาพภายใน                                                                      36</a:t>
            </a:r>
          </a:p>
          <a:p>
            <a:pPr algn="l">
              <a:lnSpc>
                <a:spcPts val="1520"/>
              </a:lnSpc>
            </a:pPr>
          </a:p>
          <a:p>
            <a:pPr algn="l">
              <a:lnSpc>
                <a:spcPts val="2432"/>
              </a:lnSpc>
            </a:pPr>
            <a:r>
              <a:rPr lang="en-US" sz="1600">
                <a:solidFill>
                  <a:srgbClr val="ED9F35"/>
                </a:solidFill>
                <a:latin typeface="Aileron"/>
                <a:ea typeface="Aileron"/>
                <a:cs typeface="Aileron"/>
                <a:sym typeface="Aileron"/>
              </a:rPr>
              <a:t>บทที่ 3 ปัจจัยภายนอกที่สำคัญต่อการพลิกโฉมมหาวิทยาลัยนครพนม </a:t>
            </a:r>
          </a:p>
          <a:p>
            <a:pPr algn="l" marL="345443" indent="-172721" lvl="1">
              <a:lnSpc>
                <a:spcPts val="2432"/>
              </a:lnSpc>
              <a:buFont typeface="Arial"/>
              <a:buChar char="•"/>
            </a:pPr>
            <a:r>
              <a:rPr lang="en-US" sz="1600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 3.1 สภาพการณ์และบริบทจากภายนอกประเทศที่ส่งผลต่อการพัฒนา มหาวิทยาลัย                                                                                                            44</a:t>
            </a:r>
          </a:p>
          <a:p>
            <a:pPr algn="l" marL="345443" indent="-172721" lvl="1">
              <a:lnSpc>
                <a:spcPts val="2432"/>
              </a:lnSpc>
              <a:buFont typeface="Arial"/>
              <a:buChar char="•"/>
            </a:pPr>
            <a:r>
              <a:rPr lang="en-US" sz="1600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3.2 ปัยจัยจากภายในประเทศที่ส่งผลต่อการพัฒนาอุดมศึกษา                       47 </a:t>
            </a:r>
          </a:p>
          <a:p>
            <a:pPr algn="l" marL="345443" indent="-172721" lvl="1">
              <a:lnSpc>
                <a:spcPts val="2432"/>
              </a:lnSpc>
              <a:buFont typeface="Arial"/>
              <a:buChar char="•"/>
            </a:pPr>
            <a:r>
              <a:rPr lang="en-US" sz="1600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3.3 นโยบาย ยุทธศาสตร์ และแผนการพัฒนาอุดมศึกษาของประเทศ           51</a:t>
            </a:r>
          </a:p>
          <a:p>
            <a:pPr algn="l" marL="0" indent="0" lvl="0">
              <a:lnSpc>
                <a:spcPts val="2432"/>
              </a:lnSpc>
            </a:pPr>
            <a:r>
              <a:rPr lang="en-US" sz="1600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-100353" y="9391746"/>
            <a:ext cx="7578218" cy="1088508"/>
          </a:xfrm>
          <a:custGeom>
            <a:avLst/>
            <a:gdLst/>
            <a:ahLst/>
            <a:cxnLst/>
            <a:rect r="r" b="b" t="t" l="l"/>
            <a:pathLst>
              <a:path h="1088508" w="7578218">
                <a:moveTo>
                  <a:pt x="0" y="0"/>
                </a:moveTo>
                <a:lnTo>
                  <a:pt x="7578218" y="0"/>
                </a:lnTo>
                <a:lnTo>
                  <a:pt x="7578218" y="1088508"/>
                </a:lnTo>
                <a:lnTo>
                  <a:pt x="0" y="10885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6244641" y="9804660"/>
            <a:ext cx="1486235" cy="969769"/>
            <a:chOff x="0" y="0"/>
            <a:chExt cx="1981647" cy="129302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981647" cy="1293025"/>
            </a:xfrm>
            <a:custGeom>
              <a:avLst/>
              <a:gdLst/>
              <a:ahLst/>
              <a:cxnLst/>
              <a:rect r="r" b="b" t="t" l="l"/>
              <a:pathLst>
                <a:path h="1293025" w="1981647">
                  <a:moveTo>
                    <a:pt x="0" y="0"/>
                  </a:moveTo>
                  <a:lnTo>
                    <a:pt x="1981647" y="0"/>
                  </a:lnTo>
                  <a:lnTo>
                    <a:pt x="1981647" y="1293025"/>
                  </a:lnTo>
                  <a:lnTo>
                    <a:pt x="0" y="12930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 rot="0">
              <a:off x="990824" y="401905"/>
              <a:ext cx="292094" cy="6542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160"/>
                </a:lnSpc>
              </a:pPr>
              <a:r>
                <a:rPr lang="en-US" sz="2971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ข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-56578" y="126691"/>
            <a:ext cx="7673155" cy="1443736"/>
          </a:xfrm>
          <a:prstGeom prst="rect">
            <a:avLst/>
          </a:prstGeom>
          <a:solidFill>
            <a:srgbClr val="5D351C"/>
          </a:solidFill>
        </p:spPr>
      </p:sp>
      <p:sp>
        <p:nvSpPr>
          <p:cNvPr name="TextBox 3" id="3"/>
          <p:cNvSpPr txBox="true"/>
          <p:nvPr/>
        </p:nvSpPr>
        <p:spPr>
          <a:xfrm rot="0">
            <a:off x="1097694" y="557095"/>
            <a:ext cx="3097872" cy="630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860"/>
              </a:lnSpc>
              <a:spcBef>
                <a:spcPct val="0"/>
              </a:spcBef>
            </a:pPr>
            <a:r>
              <a:rPr lang="en-US" b="true" sz="4500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สารบัญ (ต่อ)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756000" y="1671532"/>
            <a:ext cx="6184578" cy="8156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888"/>
              </a:lnSpc>
            </a:pPr>
            <a:r>
              <a:rPr lang="en-US" sz="1900">
                <a:solidFill>
                  <a:srgbClr val="032A5D"/>
                </a:solidFill>
                <a:latin typeface="Aileron"/>
                <a:ea typeface="Aileron"/>
                <a:cs typeface="Aileron"/>
                <a:sym typeface="Aileron"/>
              </a:rPr>
              <a:t>                                                                                                         </a:t>
            </a:r>
            <a:r>
              <a:rPr lang="en-US" sz="1900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หน้า</a:t>
            </a:r>
          </a:p>
          <a:p>
            <a:pPr algn="l">
              <a:lnSpc>
                <a:spcPts val="1216"/>
              </a:lnSpc>
            </a:pPr>
          </a:p>
          <a:p>
            <a:pPr algn="l" marL="345440" indent="-172720" lvl="1">
              <a:lnSpc>
                <a:spcPts val="2431"/>
              </a:lnSpc>
              <a:buFont typeface="Arial"/>
              <a:buChar char="•"/>
            </a:pPr>
            <a:r>
              <a:rPr lang="en-US" sz="1599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3.4  การวิเคราะห์ความเชื่อมโยงของยุทธศาสตร์มหาวิทยาลัยนครพนม </a:t>
            </a:r>
          </a:p>
          <a:p>
            <a:pPr algn="l">
              <a:lnSpc>
                <a:spcPts val="2431"/>
              </a:lnSpc>
            </a:pPr>
            <a:r>
              <a:rPr lang="en-US" sz="1599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        </a:t>
            </a:r>
            <a:r>
              <a:rPr lang="en-US" sz="1599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กับ พระราชบัญญัติมหาวิทยาลัยนครพนม พ.ศ. 2548                                56</a:t>
            </a:r>
          </a:p>
          <a:p>
            <a:pPr algn="l" marL="345440" indent="-172720" lvl="1">
              <a:lnSpc>
                <a:spcPts val="2431"/>
              </a:lnSpc>
              <a:buFont typeface="Arial"/>
              <a:buChar char="•"/>
            </a:pPr>
            <a:r>
              <a:rPr lang="en-US" sz="1599" spc="-84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3.5  การวิเคราะห์ความเชื่อมโยงของยุทธศาสตร์มหาวิทยาลัยนครพนม  กับ แผนพัฒนา  กลุ่มจังหวัดภาคตะวันออกเฉียงเหนือตอนบน 2  (พ.ศ.2561-2565)          61</a:t>
            </a:r>
          </a:p>
          <a:p>
            <a:pPr algn="l" marL="345440" indent="-172720" lvl="1">
              <a:lnSpc>
                <a:spcPts val="2431"/>
              </a:lnSpc>
              <a:buFont typeface="Arial"/>
              <a:buChar char="•"/>
            </a:pPr>
            <a:r>
              <a:rPr lang="en-US" sz="1599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3.6   ระบบของการ Transform to New S-Curve 12 องค์ประกอบ        63</a:t>
            </a:r>
          </a:p>
          <a:p>
            <a:pPr algn="l">
              <a:lnSpc>
                <a:spcPts val="1368"/>
              </a:lnSpc>
            </a:pPr>
          </a:p>
          <a:p>
            <a:pPr algn="l">
              <a:lnSpc>
                <a:spcPts val="2431"/>
              </a:lnSpc>
            </a:pPr>
            <a:r>
              <a:rPr lang="en-US" sz="1599">
                <a:solidFill>
                  <a:srgbClr val="ED9F35"/>
                </a:solidFill>
                <a:latin typeface="Aileron"/>
                <a:ea typeface="Aileron"/>
                <a:cs typeface="Aileron"/>
                <a:sym typeface="Aileron"/>
              </a:rPr>
              <a:t>บทที่ 4 แผนยุทธศาสตร์ ระยะ 5 ปี (พ.ศ. 2570 - 2574)</a:t>
            </a:r>
          </a:p>
          <a:p>
            <a:pPr algn="l" marL="345440" indent="-172720" lvl="1">
              <a:lnSpc>
                <a:spcPts val="2431"/>
              </a:lnSpc>
              <a:buFont typeface="Arial"/>
              <a:buChar char="•"/>
            </a:pPr>
            <a:r>
              <a:rPr lang="en-US" sz="1599" spc="-47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4.1 ยุทธศาสตร์ที่ 1 พัฒนาระบบบริหารจัดการให้มีธรรมาภิบาลอย่างยั่งยืน     66 </a:t>
            </a:r>
          </a:p>
          <a:p>
            <a:pPr algn="l" marL="345443" indent="-172721" lvl="1">
              <a:lnSpc>
                <a:spcPts val="2432"/>
              </a:lnSpc>
              <a:buFont typeface="Arial"/>
              <a:buChar char="•"/>
            </a:pPr>
            <a:r>
              <a:rPr lang="en-US" sz="1600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4.2 ยุทธศาสตร์ที่ 2 พลิกโฉมหลักสูตรเชิงรุกสู่การเรียนรู้ตลอดชีวิต ตอบโจทย์การพัฒนาประเทศ                                                                                     72 </a:t>
            </a:r>
          </a:p>
          <a:p>
            <a:pPr algn="l" marL="345443" indent="-172721" lvl="1">
              <a:lnSpc>
                <a:spcPts val="2432"/>
              </a:lnSpc>
              <a:buFont typeface="Arial"/>
              <a:buChar char="•"/>
            </a:pPr>
            <a:r>
              <a:rPr lang="en-US" sz="1600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4.3 ยุทธศาสตร์ที่ 3 ยกระดับผลงานวิจัยและนวัตกรรมใน GMS สู่การพัฒนาชุมชนและสังคม                                                                                       77 </a:t>
            </a:r>
          </a:p>
          <a:p>
            <a:pPr algn="l" marL="345443" indent="-172721" lvl="1">
              <a:lnSpc>
                <a:spcPts val="2432"/>
              </a:lnSpc>
              <a:buFont typeface="Arial"/>
              <a:buChar char="•"/>
            </a:pPr>
            <a:r>
              <a:rPr lang="en-US" sz="1600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4.4 ยุทธศาสตร์ที่ 4 ขับเคลื่อนการบริการวิชาการสู่ความเป็นเลิศ สร้างคุณค่าแก่ชุมชนและสังคม                                                                                  82 </a:t>
            </a:r>
          </a:p>
          <a:p>
            <a:pPr algn="l" marL="345443" indent="-172721" lvl="1">
              <a:lnSpc>
                <a:spcPts val="2432"/>
              </a:lnSpc>
              <a:buFont typeface="Arial"/>
              <a:buChar char="•"/>
            </a:pPr>
            <a:r>
              <a:rPr lang="en-US" sz="1600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4.5 ยุทธศาสตร์ที่ 5 สืบสานและยกระดับอัตลักษณ์ท้องถิ่น ศิลปวัฒนธรรมลุ่มน้ำโขงสู่เศรษฐกิจสร้างสรรค์                                                                       87</a:t>
            </a:r>
          </a:p>
          <a:p>
            <a:pPr algn="l">
              <a:lnSpc>
                <a:spcPts val="1368"/>
              </a:lnSpc>
            </a:pPr>
          </a:p>
          <a:p>
            <a:pPr algn="l">
              <a:lnSpc>
                <a:spcPts val="2432"/>
              </a:lnSpc>
            </a:pPr>
            <a:r>
              <a:rPr lang="en-US" sz="1600">
                <a:solidFill>
                  <a:srgbClr val="ED9F35"/>
                </a:solidFill>
                <a:latin typeface="Aileron"/>
                <a:ea typeface="Aileron"/>
                <a:cs typeface="Aileron"/>
                <a:sym typeface="Aileron"/>
              </a:rPr>
              <a:t>ภาคผนวก</a:t>
            </a:r>
          </a:p>
          <a:p>
            <a:pPr algn="l" marL="345443" indent="-172721" lvl="1">
              <a:lnSpc>
                <a:spcPts val="2432"/>
              </a:lnSpc>
              <a:buFont typeface="Arial"/>
              <a:buChar char="•"/>
            </a:pPr>
            <a:r>
              <a:rPr lang="en-US" sz="1600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ผู้รับผิดชอบโครงการ/กิจกรรม                                                                         92</a:t>
            </a:r>
          </a:p>
          <a:p>
            <a:pPr algn="l" marL="345443" indent="-172721" lvl="1">
              <a:lnSpc>
                <a:spcPts val="2432"/>
              </a:lnSpc>
              <a:buFont typeface="Arial"/>
              <a:buChar char="•"/>
            </a:pPr>
            <a:r>
              <a:rPr lang="en-US" sz="1600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รูปภาพบรรยากาศการประชุมเชิงปฏิบัติการทบทวนแผนยุทธศาสตร์ 5 ปี พ.ศ. 2570-2574 ระหว่างวันที่ 2 - 4 พฤษภาคม 2569 ณ โรงแรมแม่โขง  เฮอร์ริเทจ นครพนม                                                                                         105</a:t>
            </a:r>
          </a:p>
          <a:p>
            <a:pPr algn="l" marL="345443" indent="-172721" lvl="1">
              <a:lnSpc>
                <a:spcPts val="2432"/>
              </a:lnSpc>
              <a:buFont typeface="Arial"/>
              <a:buChar char="•"/>
            </a:pPr>
            <a:r>
              <a:rPr lang="en-US" sz="1600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รูปภาพบรรยากาศการประชุมวิพากษ์ร่างแผนยุทธศาสตร์ 5 ปี พ.ศ. 2570 - 2574                                                                                                                  108                                                                   </a:t>
            </a:r>
          </a:p>
          <a:p>
            <a:pPr algn="l" marL="345443" indent="-172721" lvl="1">
              <a:lnSpc>
                <a:spcPts val="2432"/>
              </a:lnSpc>
              <a:buFont typeface="Arial"/>
              <a:buChar char="•"/>
            </a:pPr>
            <a:r>
              <a:rPr lang="en-US" sz="1600" spc="-80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คำสั่งมหาวิทยาลัยนครพนมที่ 638/2569 เรื่อง แต่งตั้งคณะกรรมการจัดทำและติดตามแผนยุทธศาสตร์ ระยะ 5 ปี พ.ศ. 2570 – 2574 มหาวิทยาลัยนครพนม    110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-100353" y="9391746"/>
            <a:ext cx="7578218" cy="1088508"/>
          </a:xfrm>
          <a:custGeom>
            <a:avLst/>
            <a:gdLst/>
            <a:ahLst/>
            <a:cxnLst/>
            <a:rect r="r" b="b" t="t" l="l"/>
            <a:pathLst>
              <a:path h="1088508" w="7578218">
                <a:moveTo>
                  <a:pt x="0" y="0"/>
                </a:moveTo>
                <a:lnTo>
                  <a:pt x="7578218" y="0"/>
                </a:lnTo>
                <a:lnTo>
                  <a:pt x="7578218" y="1088508"/>
                </a:lnTo>
                <a:lnTo>
                  <a:pt x="0" y="10885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6321762" y="9985820"/>
            <a:ext cx="1294816" cy="844867"/>
            <a:chOff x="0" y="0"/>
            <a:chExt cx="1726421" cy="112649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726421" cy="1126490"/>
            </a:xfrm>
            <a:custGeom>
              <a:avLst/>
              <a:gdLst/>
              <a:ahLst/>
              <a:cxnLst/>
              <a:rect r="r" b="b" t="t" l="l"/>
              <a:pathLst>
                <a:path h="1126490" w="1726421">
                  <a:moveTo>
                    <a:pt x="0" y="0"/>
                  </a:moveTo>
                  <a:lnTo>
                    <a:pt x="1726421" y="0"/>
                  </a:lnTo>
                  <a:lnTo>
                    <a:pt x="1726421" y="1126490"/>
                  </a:lnTo>
                  <a:lnTo>
                    <a:pt x="0" y="11264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 rot="0">
              <a:off x="863210" y="250131"/>
              <a:ext cx="254474" cy="56907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624"/>
                </a:lnSpc>
              </a:pPr>
              <a:r>
                <a:rPr lang="en-US" sz="2589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ค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-70145" y="101472"/>
            <a:ext cx="7673155" cy="1443736"/>
          </a:xfrm>
          <a:prstGeom prst="rect">
            <a:avLst/>
          </a:prstGeom>
          <a:solidFill>
            <a:srgbClr val="5D351C"/>
          </a:solidFill>
        </p:spPr>
      </p:sp>
      <p:sp>
        <p:nvSpPr>
          <p:cNvPr name="TextBox 3" id="3"/>
          <p:cNvSpPr txBox="true"/>
          <p:nvPr/>
        </p:nvSpPr>
        <p:spPr>
          <a:xfrm rot="0">
            <a:off x="1130521" y="464535"/>
            <a:ext cx="3953251" cy="630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860"/>
              </a:lnSpc>
              <a:spcBef>
                <a:spcPct val="0"/>
              </a:spcBef>
            </a:pPr>
            <a:r>
              <a:rPr lang="en-US" b="true" sz="4500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สารบัญตาราง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756000" y="1799870"/>
            <a:ext cx="6354334" cy="44475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945"/>
              </a:lnSpc>
            </a:pPr>
            <a:r>
              <a:rPr lang="en-US" sz="1900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      หน้า</a:t>
            </a:r>
          </a:p>
          <a:p>
            <a:pPr algn="l" marL="345443" indent="-172721" lvl="1">
              <a:lnSpc>
                <a:spcPts val="2480"/>
              </a:lnSpc>
              <a:buFont typeface="Arial"/>
              <a:buChar char="•"/>
            </a:pPr>
            <a:r>
              <a:rPr lang="en-US" sz="1600" spc="-52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ตารางแผนการเปิดหลักสูตรใหม่ ประจำปี พ.ศ. 2570-2574 ในระดับอุดมศึกษา   และระดับอาชีวศึกษา มหาวิทยาลัยนครพนม                                                                      27        </a:t>
            </a:r>
          </a:p>
          <a:p>
            <a:pPr algn="l" marL="345443" indent="-172721" lvl="1">
              <a:lnSpc>
                <a:spcPts val="2480"/>
              </a:lnSpc>
              <a:buFont typeface="Arial"/>
              <a:buChar char="•"/>
            </a:pPr>
            <a:r>
              <a:rPr lang="en-US" sz="1600" spc="-80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ตารางแผนการเปิดหลักสูตรใหม่บูรณาการข้ามศาสตร์ ประจำปี พ.ศ. 2570-2574      ในระดับอุดมศึกษาและระดับอาชีวศึกษา มหาวิทยาลัยนครพนม                                          33                                                                              </a:t>
            </a:r>
          </a:p>
          <a:p>
            <a:pPr algn="l" marL="345443" indent="-172721" lvl="1">
              <a:lnSpc>
                <a:spcPts val="2480"/>
              </a:lnSpc>
              <a:buFont typeface="Arial"/>
              <a:buChar char="•"/>
            </a:pPr>
            <a:r>
              <a:rPr lang="en-US" sz="1600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ตารางการวิเคราะห์ความเชื่อมโยงของยุทธศาสตร์มหาวิทยาลัยนครพนม     กับพระราชบัญญัติมหาวิทยาลัยนครพนม พ.ศ. 2548                                     56 </a:t>
            </a:r>
          </a:p>
          <a:p>
            <a:pPr algn="l" marL="345443" indent="-172721" lvl="1">
              <a:lnSpc>
                <a:spcPts val="2480"/>
              </a:lnSpc>
              <a:buFont typeface="Arial"/>
              <a:buChar char="•"/>
            </a:pPr>
            <a:r>
              <a:rPr lang="en-US" sz="1600" spc="-48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ตารางการวิเคราะห์ความเชื่อมโยงของยุทธศาสตร์มหาวิทยาลัยนครพนม กับ    แผนพัฒนากลุ่มจังหวัดภาคตะวันออกเฉียงเหนือตอนบน 2 (พ.ศ. 2566 - 2570) แผนพัฒนาจังหวัดนครพนม พ.ศ. 2566 - 2570 (ทบทวน รอบปี 2570)               61                                                                                                        </a:t>
            </a:r>
          </a:p>
          <a:p>
            <a:pPr algn="l" marL="345443" indent="-172721" lvl="1">
              <a:lnSpc>
                <a:spcPts val="2480"/>
              </a:lnSpc>
              <a:buFont typeface="Arial"/>
              <a:buChar char="•"/>
            </a:pPr>
            <a:r>
              <a:rPr lang="en-US" sz="1600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ตารางผู้รับผิดชอบโครงการ/กิจกรรม                                                                 92</a:t>
            </a:r>
            <a:r>
              <a:rPr lang="en-US" sz="1600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                                                                                                </a:t>
            </a:r>
          </a:p>
          <a:p>
            <a:pPr algn="l">
              <a:lnSpc>
                <a:spcPts val="2480"/>
              </a:lnSpc>
            </a:pPr>
          </a:p>
          <a:p>
            <a:pPr algn="l">
              <a:lnSpc>
                <a:spcPts val="2480"/>
              </a:lnSpc>
            </a:pPr>
          </a:p>
          <a:p>
            <a:pPr algn="l" marL="0" indent="0" lvl="0">
              <a:lnSpc>
                <a:spcPts val="2480"/>
              </a:lnSpc>
            </a:pP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-100353" y="9391746"/>
            <a:ext cx="7578218" cy="1088508"/>
          </a:xfrm>
          <a:custGeom>
            <a:avLst/>
            <a:gdLst/>
            <a:ahLst/>
            <a:cxnLst/>
            <a:rect r="r" b="b" t="t" l="l"/>
            <a:pathLst>
              <a:path h="1088508" w="7578218">
                <a:moveTo>
                  <a:pt x="0" y="0"/>
                </a:moveTo>
                <a:lnTo>
                  <a:pt x="7578218" y="0"/>
                </a:lnTo>
                <a:lnTo>
                  <a:pt x="7578218" y="1088508"/>
                </a:lnTo>
                <a:lnTo>
                  <a:pt x="0" y="10885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5976819" y="9662730"/>
            <a:ext cx="1577426" cy="1029201"/>
            <a:chOff x="0" y="0"/>
            <a:chExt cx="2103234" cy="137226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103234" cy="1372268"/>
            </a:xfrm>
            <a:custGeom>
              <a:avLst/>
              <a:gdLst/>
              <a:ahLst/>
              <a:cxnLst/>
              <a:rect r="r" b="b" t="t" l="l"/>
              <a:pathLst>
                <a:path h="1372268" w="2103234">
                  <a:moveTo>
                    <a:pt x="0" y="0"/>
                  </a:moveTo>
                  <a:lnTo>
                    <a:pt x="2103234" y="0"/>
                  </a:lnTo>
                  <a:lnTo>
                    <a:pt x="2103234" y="1372268"/>
                  </a:lnTo>
                  <a:lnTo>
                    <a:pt x="0" y="13722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3" r="0" b="-3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 rot="0">
              <a:off x="1153806" y="548256"/>
              <a:ext cx="310016" cy="69024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415"/>
                </a:lnSpc>
              </a:pPr>
              <a:r>
                <a:rPr lang="en-US" sz="3154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ง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-70145" y="101472"/>
            <a:ext cx="7673155" cy="1443736"/>
          </a:xfrm>
          <a:prstGeom prst="rect">
            <a:avLst/>
          </a:prstGeom>
          <a:solidFill>
            <a:srgbClr val="5D351C"/>
          </a:solidFill>
        </p:spPr>
      </p:sp>
      <p:sp>
        <p:nvSpPr>
          <p:cNvPr name="TextBox 3" id="3"/>
          <p:cNvSpPr txBox="true"/>
          <p:nvPr/>
        </p:nvSpPr>
        <p:spPr>
          <a:xfrm rot="0">
            <a:off x="1130521" y="464535"/>
            <a:ext cx="3953251" cy="630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860"/>
              </a:lnSpc>
              <a:spcBef>
                <a:spcPct val="0"/>
              </a:spcBef>
            </a:pPr>
            <a:r>
              <a:rPr lang="en-US" b="true" sz="4500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สารบัญรูปภาพ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756000" y="1799870"/>
            <a:ext cx="6464503" cy="41711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945"/>
              </a:lnSpc>
            </a:pPr>
            <a:r>
              <a:rPr lang="en-US" sz="1900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      หน้า</a:t>
            </a:r>
          </a:p>
          <a:p>
            <a:pPr algn="l">
              <a:lnSpc>
                <a:spcPts val="2790"/>
              </a:lnSpc>
            </a:pPr>
          </a:p>
          <a:p>
            <a:pPr algn="l" marL="345443" indent="-172721" lvl="1">
              <a:lnSpc>
                <a:spcPts val="2480"/>
              </a:lnSpc>
              <a:buFont typeface="Arial"/>
              <a:buChar char="•"/>
            </a:pPr>
            <a:r>
              <a:rPr lang="en-US" sz="1600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โครงสร้างการบริหาร มหาวิทยาลัยนครพนม                                                        10 </a:t>
            </a:r>
          </a:p>
          <a:p>
            <a:pPr algn="l" marL="345443" indent="-172721" lvl="1">
              <a:lnSpc>
                <a:spcPts val="2480"/>
              </a:lnSpc>
              <a:buFont typeface="Arial"/>
              <a:buChar char="•"/>
            </a:pPr>
            <a:r>
              <a:rPr lang="en-US" sz="1600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โครงองค์กร มหาวิทยาลัยนครพนม                                                                       11</a:t>
            </a:r>
          </a:p>
          <a:p>
            <a:pPr algn="l" marL="345443" indent="-172721" lvl="1">
              <a:lnSpc>
                <a:spcPts val="2480"/>
              </a:lnSpc>
              <a:buFont typeface="Arial"/>
              <a:buChar char="•"/>
            </a:pPr>
            <a:r>
              <a:rPr lang="en-US" sz="1600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รูปภาพบรรยากาศการประชุมเชิงปฏิบัติการทบทวนแผนยุทธศาสตร์ 5 ปี พ.ศ.2570-2574 ระหว่างวันที่ 2 - 4 พฤษภาคม 2569 ณ โรงแรมแม่โขง         เฮอร์ริเทจ นครพนม                                                                                               104</a:t>
            </a:r>
          </a:p>
          <a:p>
            <a:pPr algn="l" marL="345443" indent="-172721" lvl="1">
              <a:lnSpc>
                <a:spcPts val="2480"/>
              </a:lnSpc>
              <a:buFont typeface="Arial"/>
              <a:buChar char="•"/>
            </a:pPr>
            <a:r>
              <a:rPr lang="en-US" sz="1600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รูปภาพบรรยากาษการประชุมวิพากษ์ร่างแผนยุทธศาสตร์ 5 ปี พ.ศ. 2570 - 2574 เมื่อวันที่ 29 พฤษภาคม 2569                                                                  108                              </a:t>
            </a:r>
          </a:p>
          <a:p>
            <a:pPr algn="l">
              <a:lnSpc>
                <a:spcPts val="2480"/>
              </a:lnSpc>
            </a:pPr>
            <a:r>
              <a:rPr lang="en-US" sz="1600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</a:p>
          <a:p>
            <a:pPr algn="l">
              <a:lnSpc>
                <a:spcPts val="2480"/>
              </a:lnSpc>
            </a:pPr>
          </a:p>
          <a:p>
            <a:pPr algn="l">
              <a:lnSpc>
                <a:spcPts val="2480"/>
              </a:lnSpc>
            </a:pPr>
          </a:p>
          <a:p>
            <a:pPr algn="l" marL="0" indent="0" lvl="0">
              <a:lnSpc>
                <a:spcPts val="2480"/>
              </a:lnSpc>
            </a:pP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-100353" y="9391746"/>
            <a:ext cx="7578218" cy="1088508"/>
          </a:xfrm>
          <a:custGeom>
            <a:avLst/>
            <a:gdLst/>
            <a:ahLst/>
            <a:cxnLst/>
            <a:rect r="r" b="b" t="t" l="l"/>
            <a:pathLst>
              <a:path h="1088508" w="7578218">
                <a:moveTo>
                  <a:pt x="0" y="0"/>
                </a:moveTo>
                <a:lnTo>
                  <a:pt x="7578218" y="0"/>
                </a:lnTo>
                <a:lnTo>
                  <a:pt x="7578218" y="1088508"/>
                </a:lnTo>
                <a:lnTo>
                  <a:pt x="0" y="10885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5926454" y="9629867"/>
            <a:ext cx="1627791" cy="1062062"/>
            <a:chOff x="0" y="0"/>
            <a:chExt cx="2170388" cy="141608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170388" cy="1416083"/>
            </a:xfrm>
            <a:custGeom>
              <a:avLst/>
              <a:gdLst/>
              <a:ahLst/>
              <a:cxnLst/>
              <a:rect r="r" b="b" t="t" l="l"/>
              <a:pathLst>
                <a:path h="1416083" w="2170388">
                  <a:moveTo>
                    <a:pt x="0" y="0"/>
                  </a:moveTo>
                  <a:lnTo>
                    <a:pt x="2170388" y="0"/>
                  </a:lnTo>
                  <a:lnTo>
                    <a:pt x="2170388" y="1416083"/>
                  </a:lnTo>
                  <a:lnTo>
                    <a:pt x="0" y="14160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3" r="0" b="-3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 rot="0">
              <a:off x="1190646" y="567890"/>
              <a:ext cx="319914" cy="71015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556"/>
                </a:lnSpc>
              </a:pPr>
              <a:r>
                <a:rPr lang="en-US" sz="3254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จ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-56578" y="126691"/>
            <a:ext cx="7673155" cy="1443736"/>
          </a:xfrm>
          <a:prstGeom prst="rect">
            <a:avLst/>
          </a:prstGeom>
          <a:solidFill>
            <a:srgbClr val="5D351C"/>
          </a:solidFill>
        </p:spPr>
      </p:sp>
      <p:sp>
        <p:nvSpPr>
          <p:cNvPr name="TextBox 3" id="3"/>
          <p:cNvSpPr txBox="true"/>
          <p:nvPr/>
        </p:nvSpPr>
        <p:spPr>
          <a:xfrm rot="0">
            <a:off x="1097694" y="557095"/>
            <a:ext cx="3861071" cy="630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860"/>
              </a:lnSpc>
              <a:spcBef>
                <a:spcPct val="0"/>
              </a:spcBef>
            </a:pPr>
            <a:r>
              <a:rPr lang="en-US" b="true" sz="4500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บทสรุปผู้บริหาร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991188" y="1782086"/>
            <a:ext cx="6022518" cy="6934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 spc="-69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             จากการประชุมเชิงปฏิบัติการจัดทำแผนยุทธศาสตร์ 5 ปี พ.ศ. 2570 - 2574 ระหว่างวันที่ 2 - 4 พฤษภาคม 2569 เวลา 08.30 - 17.00 น. ณ โรงแรมแม่โขงเฮอร์ริเทจ นครพนม จังหวัดนครพนม จากการระดมสมองร่วมกันระหว่างคณะผู้บริหาร คณาจารย์ บุคลากร นักศึกษา และผู้มีส่วนได้ส่วนเสียทั้งภาครัฐและเอกชน โดยมีการนำผลการดำเนินงานในรอบปีที่ผ่านมา ทั้งด้านการประกันคุณภาพการศึกษา ด้านผลการดำเนินงานตามตัวชี้วัดแผนปฏิบัติราชการประจำปีงบประมาณ พ.ศ. 2569 รอบ 9 เดือน  แผนยุทธศาสตร์ชาติ 20 ปี แผนพัฒนาเศรษฐกิจและสังคมแห่งชาติ ฉบับที่ 13 กรอบนโยบายและยุทธศาสตร์ อววน. ปีงบประมาณ พ.ศ. 2566 - 2570 เป้าหมายการพัฒนาที่ยั่งยืน (SDGs) แผนอุดมศึกษาระยะยาว 20 ปี พ.ศ. 2561-2580 แผนพัฒนาการอาชีวศึกษา พ.ศ. 2560-2579 แผนพัฒนา  </a:t>
            </a:r>
            <a:r>
              <a:rPr lang="en-US" sz="1500" spc="-69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  <a:hlinkClick r:id="rId2" tooltip="http://www.onec.go.th/index.php/book/BookView/1540"/>
              </a:rPr>
              <a:t>การศึกษาแห่งชาติ พ.ศ. 2560-2579</a:t>
            </a:r>
            <a:r>
              <a:rPr lang="en-US" sz="1500" spc="-69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   เพื่อนำข้อเสนอแนะและแนวทางการปรับปรุงพัฒนา มาปรับปรุงการดำเนินงานต่อไป  </a:t>
            </a:r>
          </a:p>
          <a:p>
            <a:pPr algn="l">
              <a:lnSpc>
                <a:spcPts val="2100"/>
              </a:lnSpc>
            </a:pPr>
            <a:r>
              <a:rPr lang="en-US" sz="1500" spc="-69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             แผนยุทธศาสตร์ 5 ปี พ.ศ. 2570 - 2574 ฉบับนี้ ประกอบด้วยประเด็นยุทธศาสตร์ รวมทั้งสิ้น 5 ประเด็นยุทธศาสตร์ คือ ยุทธศาสตร์ที่ 1 พัฒนาระบบบริหารจัดการให้มี              ธรรมาภิบาลอย่างยั่งยืน ยุทธศาสตร์ที่ 2 พลิกโฉมหลักสูตรเชิงรุกสู่การเรียนรู้ตลอดชีวิต ตอบโจทย์การพัฒนาประเทศ  ยุทธศาสตร์ที่ 3 ยกระดับผลงานวิจัยและนวัตกรรมใน GMS  สู่การพัฒนาชุมชนและสังคม  ยุทธศาสตร์ที่ 4 ขับเคลื่อนการบริการวิชาการสู่ความเป็นเลิศ สร้างคุณค่าแก่ชุมชนและสังคม  และยุทธศาสตร์ที่ 5 สืบสานและยกระดับอัตลักษณ์ท้องถิ่น ศิลปวัฒนธรรมลุ่มน้ำโขง สู่เศรษฐกิจสร้างสรรค์ </a:t>
            </a:r>
          </a:p>
          <a:p>
            <a:pPr algn="l">
              <a:lnSpc>
                <a:spcPts val="2100"/>
              </a:lnSpc>
            </a:pPr>
            <a:r>
              <a:rPr lang="en-US" sz="1500" spc="-69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                    กองนโยบายและแผน สำนักงานอธิการบดี มหาวิทยาลัยนครพนม จึงได้จัดทำร่างแผนยุทธศาสตร์ ระยะ 5 ปี (พ.ศ. 2570-2574) โดยมี วิสัยทัศน์ คือ “มหาวิทยาลัยนครพนม เป็นที่พึ่งของชุมชนและสังคม เชิงพื้นที่พหุวัฒนธรรมในอนุภูมิภาคลุ่มน้ำโขง” ประกอบด้วย 5 ยุทธศาสตร์ 19</a:t>
            </a:r>
            <a:r>
              <a:rPr lang="en-US" sz="1500" spc="-69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 เป้าประส</a:t>
            </a:r>
            <a:r>
              <a:rPr lang="en-US" sz="1500" spc="-69">
                <a:solidFill>
                  <a:srgbClr val="7B2C2F"/>
                </a:solidFill>
                <a:latin typeface="Aileron"/>
                <a:ea typeface="Aileron"/>
                <a:cs typeface="Aileron"/>
                <a:sym typeface="Aileron"/>
              </a:rPr>
              <a:t>งค์ 28 กลยุทธ์  25 ตัวชี้วัด 97 โครงการ โด</a:t>
            </a:r>
            <a:r>
              <a:rPr lang="en-US" sz="1500" spc="-69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ยหวังเป็นอย่างยิ่งว่าแผนยุทธศาสตร์ ระยะ 5 ปี พ.ศ. 2570 - 2574 นี้ จะเป็นกรอบแนวทางปฏิบัติงานของมหาวิทยาลัยใน 5 ปีข้างหน้า ที่จะรวมพลังความร่วมมือจากประชาคมมหาวิทยาลัยนครพนมทุกภาคส่วน นำไปสู่การพัฒนาและขับเคลื่อนมหาวิทยาลัยนครพนม ให้บรรลุเป้าหมายและวิสัยทัศน์ต่อไป </a:t>
            </a:r>
            <a:r>
              <a:rPr lang="en-US" sz="1500" spc="-69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 ดังรายละเอียดต่อไปนี้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-100353" y="9391746"/>
            <a:ext cx="7578218" cy="1088508"/>
          </a:xfrm>
          <a:custGeom>
            <a:avLst/>
            <a:gdLst/>
            <a:ahLst/>
            <a:cxnLst/>
            <a:rect r="r" b="b" t="t" l="l"/>
            <a:pathLst>
              <a:path h="1088508" w="7578218">
                <a:moveTo>
                  <a:pt x="0" y="0"/>
                </a:moveTo>
                <a:lnTo>
                  <a:pt x="7578218" y="0"/>
                </a:lnTo>
                <a:lnTo>
                  <a:pt x="7578218" y="1088508"/>
                </a:lnTo>
                <a:lnTo>
                  <a:pt x="0" y="108850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6158729" y="9781426"/>
            <a:ext cx="1395516" cy="910513"/>
            <a:chOff x="0" y="0"/>
            <a:chExt cx="1860687" cy="121401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60687" cy="1214017"/>
            </a:xfrm>
            <a:custGeom>
              <a:avLst/>
              <a:gdLst/>
              <a:ahLst/>
              <a:cxnLst/>
              <a:rect r="r" b="b" t="t" l="l"/>
              <a:pathLst>
                <a:path h="1214017" w="1860687">
                  <a:moveTo>
                    <a:pt x="0" y="0"/>
                  </a:moveTo>
                  <a:lnTo>
                    <a:pt x="1860687" y="0"/>
                  </a:lnTo>
                  <a:lnTo>
                    <a:pt x="1860687" y="1214017"/>
                  </a:lnTo>
                  <a:lnTo>
                    <a:pt x="0" y="12140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3" r="0" b="-3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 rot="0">
              <a:off x="1020748" y="486867"/>
              <a:ext cx="274264" cy="60881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906"/>
                </a:lnSpc>
              </a:pPr>
              <a:r>
                <a:rPr lang="en-US" sz="2790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ฉ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-70145" y="101472"/>
            <a:ext cx="7673155" cy="1443736"/>
          </a:xfrm>
          <a:prstGeom prst="rect">
            <a:avLst/>
          </a:prstGeom>
          <a:solidFill>
            <a:srgbClr val="5D351C"/>
          </a:solidFill>
        </p:spPr>
      </p:sp>
      <p:sp>
        <p:nvSpPr>
          <p:cNvPr name="Freeform 3" id="3"/>
          <p:cNvSpPr/>
          <p:nvPr/>
        </p:nvSpPr>
        <p:spPr>
          <a:xfrm flipH="false" flipV="false" rot="0">
            <a:off x="0" y="1707656"/>
            <a:ext cx="7848719" cy="534877"/>
          </a:xfrm>
          <a:custGeom>
            <a:avLst/>
            <a:gdLst/>
            <a:ahLst/>
            <a:cxnLst/>
            <a:rect r="r" b="b" t="t" l="l"/>
            <a:pathLst>
              <a:path h="534877" w="7848719">
                <a:moveTo>
                  <a:pt x="0" y="0"/>
                </a:moveTo>
                <a:lnTo>
                  <a:pt x="7848719" y="0"/>
                </a:lnTo>
                <a:lnTo>
                  <a:pt x="7848719" y="534877"/>
                </a:lnTo>
                <a:lnTo>
                  <a:pt x="0" y="5348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225933" r="0" b="-1141454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97694" y="566620"/>
            <a:ext cx="2052815" cy="673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176"/>
              </a:lnSpc>
              <a:spcBef>
                <a:spcPct val="0"/>
              </a:spcBef>
            </a:pPr>
            <a:r>
              <a:rPr lang="en-US" b="true" sz="4793">
                <a:solidFill>
                  <a:srgbClr val="FFFFFF"/>
                </a:solidFill>
                <a:latin typeface="Aileron Heavy Bold"/>
                <a:ea typeface="Aileron Heavy Bold"/>
                <a:cs typeface="Aileron Heavy Bold"/>
                <a:sym typeface="Aileron Heavy Bold"/>
              </a:rPr>
              <a:t>บทที่ 1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97694" y="1816848"/>
            <a:ext cx="8398697" cy="2886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233"/>
              </a:lnSpc>
              <a:spcBef>
                <a:spcPct val="0"/>
              </a:spcBef>
            </a:pPr>
            <a:r>
              <a:rPr lang="en-US" b="true" sz="2068">
                <a:solidFill>
                  <a:srgbClr val="032A5D"/>
                </a:solidFill>
                <a:latin typeface="Aileron Bold"/>
                <a:ea typeface="Aileron Bold"/>
                <a:cs typeface="Aileron Bold"/>
                <a:sym typeface="Aileron Bold"/>
              </a:rPr>
              <a:t>1.1 ประวัติความเป็นมา มหาวิทยาลัยนครพนม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965036" y="2598408"/>
            <a:ext cx="5918647" cy="58669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         สืบเนื่องจากการประชุมคณะรัฐมนตรีนอกสถานที่อย่างไม่เป็นทางการที่จังหวัดนราธิวาส เมื่อ วันที่ 2 เมษายน พ.ศ. 2545 ฯพณฯ พตท.ดร.ทักษิณ ชินวัตร นายกรัฐมนตรีได้เสนอว่าควรมีการพิจารณาหาระบบและแนวทางให้สถาบันอุดมศึกษาทุกแห่งมีการเชื่อมโยงกับชุมชนในระดับรากหญ้า โดยมิใช่เป็นการจัดตั้งวิทยาเขตของสถาบัน และมีการก่อสร้างอาคารเรียนขึ้นใหม่ที่เป็นการเน้นในแง่วัตถุ โดยเห็นว่าสถาบันอุดมศึกษาของรัฐมีอาคารและสถานที่ซึ่งเป็นสิ่งก่อสร้างจำนวนมากตามจังหวัดต่างๆ แต่ยังขาดการบริหารจัดการที่ดีในการใช้ประโยชน์จากอาคารสถานที่เหล่านี้อย่างเต็มที่ ที่ประชุมจึงได้มีมติมอบหมายให้รัฐมนตรีประจำ            สำนักนายกรัฐมนตรีขณะนั้น คือ ศาสตราจารย์นายแพทย์กระแส ชนะวงศ์ ในฐานะที่กำกับดูแลสำนักงานคณะกรรมการการศึกษาแห่งชาติร่วมกับหน่วยงานที่เกี่ยวข้องสำรวจและพิจารณาทบทวน โดยมีนโยบายว่าหัวใจสำคัญของการปฏิรูปการศึกษาอยู่ที่ วิธีการเรียนการสอนและวิธีการจัดการ ต้องเร่งสร้างความตระหนักในเรื่องประสิทธิภาพการบริหารจัดการเป็นสำคัญ โดยเน้นการใช้ทรัพยากรร่วมกันให้มีประสิทธิภาพและเกิดประโยชน์สูงสุด และนำเทคโนโลยีสารสนเทศมาใช้เพื่อ เพิ่มคุณภาพและประสิทธิภาพโดยไม่ต้องลงทุนก่อสร้างอาคารเรียนที่มีราคาแพง </a:t>
            </a:r>
          </a:p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               คณะรัฐมนตรี เมื่อวันที่ 24 กันยายน พ.ศ. 2545 สถาบันอุดมศึกษาจังหวัดนครพนมได้ใช้หลักการหลอมรวมสถาบันอุดมศึกษาที่มีอยู่เพื่อเป็น การใช้ทรัพยากรที่มีอยู่ให้เกิดประโยชน์สูงสุด และให้แต่งตั้งคณะกรรมการเตรียมการ  จัดตั้งมหาวิทยาลัยนครพนม ตั้งแต่ วันที่ 30 ตุลาคม พ.ศ. 2545 เพื่อดำเนินการยกร่างโครงการจัดทำแผนแม่บทและร่างพระราชบัญญัติมหาวิทยาลัยนครพนมเสนอที่ประชุม</a:t>
            </a:r>
          </a:p>
          <a:p>
            <a:pPr algn="l" marL="0" indent="0" lvl="0">
              <a:lnSpc>
                <a:spcPts val="2100"/>
              </a:lnSpc>
            </a:pPr>
            <a:r>
              <a:rPr lang="en-US" sz="1500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           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150509" y="674061"/>
            <a:ext cx="2591062" cy="5656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312"/>
              </a:lnSpc>
              <a:spcBef>
                <a:spcPct val="0"/>
              </a:spcBef>
            </a:pPr>
            <a:r>
              <a:rPr lang="en-US" b="true" sz="3993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บทนำ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-100353" y="9391746"/>
            <a:ext cx="7578218" cy="1088508"/>
          </a:xfrm>
          <a:custGeom>
            <a:avLst/>
            <a:gdLst/>
            <a:ahLst/>
            <a:cxnLst/>
            <a:rect r="r" b="b" t="t" l="l"/>
            <a:pathLst>
              <a:path h="1088508" w="7578218">
                <a:moveTo>
                  <a:pt x="0" y="0"/>
                </a:moveTo>
                <a:lnTo>
                  <a:pt x="7578218" y="0"/>
                </a:lnTo>
                <a:lnTo>
                  <a:pt x="7578218" y="1088508"/>
                </a:lnTo>
                <a:lnTo>
                  <a:pt x="0" y="108850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8999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00359" y="1588700"/>
            <a:ext cx="6048000" cy="58994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35"/>
              </a:lnSpc>
            </a:pPr>
            <a:r>
              <a:rPr lang="en-US" sz="1599" spc="-43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           จึงได้</a:t>
            </a:r>
            <a:r>
              <a:rPr lang="en-US" sz="1599" spc="-43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ให้ความเห็นชอบโครงการนำร่องจัดตั้งมหาวิทยาลัยนครพนม มหาวิทยาลัยนครพนมจึงเป็นมหาวิทยาลัยที่เกิดจากการหลอมรวมสถานศึกษาในจังหวัดนครพนม ตามพระราชบัญญัติมหาวิทยาลัยนครพนม พ.ศ. 2548 ซึ่งประกาศในราชกิจจานุเบกษา เล่มที่ 122 ตอนที่ 75 ก เมื่อวันที่ 1 กันยายน           พ.ศ. 2548 และมีผลให้มหาวิทยาลัยนครพนมได้รับการยกฐานะเป็น “มหาวิทยาลัยนครพนม” ตั้งแต่วันที่ 2 กันยายน พ.ศ. 2548 โดยมาตรา 4 แห่งพระราชบัญญัตินั้นให้รวม มหาวิทยาลัยราชภัฏนครพนม มหาวิทยาลัยมหาสารคาม วิทยาเขตนครพนม วิทยาลัยเทคนิคนครพนม วิทยาลัยเกษตรและเทคโนโลยีนครพนม วิทยาลัยการอาชีพธาตุพนม วิทยาลัยการอาชีพนาหว้า และวิทยาลัยพยาบาล       บรมราชชนนีนครพนม มาจัดตั้งเป็นมหาวิทยาลัยนครพนม และให้มหาวิทยาลัยนครพนมเป็นนิติบุคคล และเป็นส่วนราชการตามกฎหมาย สังกัดสำนักงานคณะกรรมการการอุดมศึกษา กระทรวงศึกษาธิการ  มหาวิทยาลัยนครพนมดำเนินภารกิจภายใต้ภารกิจเดิมของสถานศึกษาที่นำมาหลอมรวม จัดการศึกษา ทั้งในระดับหลักสูตรระยะสั้น หลักสูตรประกาศนียบัตรวิชาชีพ (ปวช.) หลักสูตรประกาศนียบัตรวิชาชีพชั้นสูง (ปวส) หลักสูตรปริญญา ภายใต้ภาระกิจ                   การหลอมรวมสถานศึกษาต่าง ๆ เข้าด้วยกัน ซึ่งแตกต่างจาก สถาบันอุดมศึกษาเดิมที่จัดตั้งสถาบันขึ้นมาใหม่</a:t>
            </a:r>
          </a:p>
          <a:p>
            <a:pPr algn="l">
              <a:lnSpc>
                <a:spcPts val="2335"/>
              </a:lnSpc>
            </a:pPr>
            <a:r>
              <a:rPr lang="en-US" sz="1599" spc="-43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         ทั้งนี้ ในคราวประชุมสภามหาวิทยาลัยนครพนมครั้งที่ 9/2569 เมื่อวันที่ 7 กันยายน 2569 สภามหาวิทยาลัยนครพนม ได้มีมติเห็นชอบให้มหาวิทยาลัยนครพนมจัดตั้งคณะแพทยศาสตร์ 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6164816" y="9785398"/>
            <a:ext cx="1389428" cy="906602"/>
            <a:chOff x="0" y="0"/>
            <a:chExt cx="1852570" cy="120880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852570" cy="1208802"/>
            </a:xfrm>
            <a:custGeom>
              <a:avLst/>
              <a:gdLst/>
              <a:ahLst/>
              <a:cxnLst/>
              <a:rect r="r" b="b" t="t" l="l"/>
              <a:pathLst>
                <a:path h="1208802" w="1852570">
                  <a:moveTo>
                    <a:pt x="0" y="0"/>
                  </a:moveTo>
                  <a:lnTo>
                    <a:pt x="1852570" y="0"/>
                  </a:lnTo>
                  <a:lnTo>
                    <a:pt x="1852570" y="1208802"/>
                  </a:lnTo>
                  <a:lnTo>
                    <a:pt x="0" y="12088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sp>
          <p:nvSpPr>
            <p:cNvPr name="TextBox 5" id="5"/>
            <p:cNvSpPr txBox="true"/>
            <p:nvPr/>
          </p:nvSpPr>
          <p:spPr>
            <a:xfrm rot="0">
              <a:off x="1016295" y="484494"/>
              <a:ext cx="273068" cy="6064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889"/>
                </a:lnSpc>
              </a:pPr>
              <a:r>
                <a:rPr lang="en-US" sz="2778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2</a:t>
              </a: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0" y="756000"/>
            <a:ext cx="7848719" cy="534877"/>
          </a:xfrm>
          <a:custGeom>
            <a:avLst/>
            <a:gdLst/>
            <a:ahLst/>
            <a:cxnLst/>
            <a:rect r="r" b="b" t="t" l="l"/>
            <a:pathLst>
              <a:path h="534877" w="7848719">
                <a:moveTo>
                  <a:pt x="0" y="0"/>
                </a:moveTo>
                <a:lnTo>
                  <a:pt x="7848719" y="0"/>
                </a:lnTo>
                <a:lnTo>
                  <a:pt x="7848719" y="534877"/>
                </a:lnTo>
                <a:lnTo>
                  <a:pt x="0" y="53487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225933" r="0" b="-1141454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097694" y="865192"/>
            <a:ext cx="8398697" cy="2886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233"/>
              </a:lnSpc>
              <a:spcBef>
                <a:spcPct val="0"/>
              </a:spcBef>
            </a:pPr>
            <a:r>
              <a:rPr lang="en-US" b="true" sz="2068">
                <a:solidFill>
                  <a:srgbClr val="032A5D"/>
                </a:solidFill>
                <a:latin typeface="Aileron Bold"/>
                <a:ea typeface="Aileron Bold"/>
                <a:cs typeface="Aileron Bold"/>
                <a:sym typeface="Aileron Bold"/>
              </a:rPr>
              <a:t>1.1 ประวัติความเป็นมา มหาวิทยาลัยนครพนม (ต่อ)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5385024" y="1151768"/>
            <a:ext cx="12945024" cy="882181"/>
          </a:xfrm>
          <a:custGeom>
            <a:avLst/>
            <a:gdLst/>
            <a:ahLst/>
            <a:cxnLst/>
            <a:rect r="r" b="b" t="t" l="l"/>
            <a:pathLst>
              <a:path h="882181" w="12945024">
                <a:moveTo>
                  <a:pt x="0" y="0"/>
                </a:moveTo>
                <a:lnTo>
                  <a:pt x="12945024" y="0"/>
                </a:lnTo>
                <a:lnTo>
                  <a:pt x="12945024" y="882182"/>
                </a:lnTo>
                <a:lnTo>
                  <a:pt x="0" y="8821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225933" r="0" b="-114145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2187462" y="2285176"/>
            <a:ext cx="7354004" cy="501163"/>
          </a:xfrm>
          <a:custGeom>
            <a:avLst/>
            <a:gdLst/>
            <a:ahLst/>
            <a:cxnLst/>
            <a:rect r="r" b="b" t="t" l="l"/>
            <a:pathLst>
              <a:path h="501163" w="7354004">
                <a:moveTo>
                  <a:pt x="0" y="0"/>
                </a:moveTo>
                <a:lnTo>
                  <a:pt x="7354003" y="0"/>
                </a:lnTo>
                <a:lnTo>
                  <a:pt x="7354003" y="501163"/>
                </a:lnTo>
                <a:lnTo>
                  <a:pt x="0" y="5011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225933" r="0" b="-1141454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1945008" y="3931288"/>
            <a:ext cx="7354004" cy="501163"/>
          </a:xfrm>
          <a:custGeom>
            <a:avLst/>
            <a:gdLst/>
            <a:ahLst/>
            <a:cxnLst/>
            <a:rect r="r" b="b" t="t" l="l"/>
            <a:pathLst>
              <a:path h="501163" w="7354004">
                <a:moveTo>
                  <a:pt x="0" y="0"/>
                </a:moveTo>
                <a:lnTo>
                  <a:pt x="7354003" y="0"/>
                </a:lnTo>
                <a:lnTo>
                  <a:pt x="7354003" y="501163"/>
                </a:lnTo>
                <a:lnTo>
                  <a:pt x="0" y="5011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225933" r="0" b="-1141454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837303" y="5943837"/>
            <a:ext cx="7354004" cy="501163"/>
          </a:xfrm>
          <a:custGeom>
            <a:avLst/>
            <a:gdLst/>
            <a:ahLst/>
            <a:cxnLst/>
            <a:rect r="r" b="b" t="t" l="l"/>
            <a:pathLst>
              <a:path h="501163" w="7354004">
                <a:moveTo>
                  <a:pt x="0" y="0"/>
                </a:moveTo>
                <a:lnTo>
                  <a:pt x="7354003" y="0"/>
                </a:lnTo>
                <a:lnTo>
                  <a:pt x="7354003" y="501162"/>
                </a:lnTo>
                <a:lnTo>
                  <a:pt x="0" y="5011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225933" r="0" b="-1141454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2080459" y="7651066"/>
            <a:ext cx="7354004" cy="501163"/>
          </a:xfrm>
          <a:custGeom>
            <a:avLst/>
            <a:gdLst/>
            <a:ahLst/>
            <a:cxnLst/>
            <a:rect r="r" b="b" t="t" l="l"/>
            <a:pathLst>
              <a:path h="501163" w="7354004">
                <a:moveTo>
                  <a:pt x="0" y="0"/>
                </a:moveTo>
                <a:lnTo>
                  <a:pt x="7354004" y="0"/>
                </a:lnTo>
                <a:lnTo>
                  <a:pt x="7354004" y="501163"/>
                </a:lnTo>
                <a:lnTo>
                  <a:pt x="0" y="5011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225933" r="0" b="-1141454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6222359" y="9822945"/>
            <a:ext cx="1331885" cy="869055"/>
            <a:chOff x="0" y="0"/>
            <a:chExt cx="1775847" cy="115874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775847" cy="1158740"/>
            </a:xfrm>
            <a:custGeom>
              <a:avLst/>
              <a:gdLst/>
              <a:ahLst/>
              <a:cxnLst/>
              <a:rect r="r" b="b" t="t" l="l"/>
              <a:pathLst>
                <a:path h="1158740" w="1775847">
                  <a:moveTo>
                    <a:pt x="0" y="0"/>
                  </a:moveTo>
                  <a:lnTo>
                    <a:pt x="1775847" y="0"/>
                  </a:lnTo>
                  <a:lnTo>
                    <a:pt x="1775847" y="1158740"/>
                  </a:lnTo>
                  <a:lnTo>
                    <a:pt x="0" y="11587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 rot="0">
              <a:off x="974206" y="462062"/>
              <a:ext cx="261759" cy="58373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728"/>
                </a:lnSpc>
              </a:pPr>
              <a:r>
                <a:rPr lang="en-US" sz="2663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3</a:t>
              </a: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1489539" y="2411499"/>
            <a:ext cx="3215005" cy="2675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086"/>
              </a:lnSpc>
              <a:spcBef>
                <a:spcPct val="0"/>
              </a:spcBef>
            </a:pPr>
            <a:r>
              <a:rPr lang="en-US" b="true" sz="1931">
                <a:solidFill>
                  <a:srgbClr val="032A5D"/>
                </a:solidFill>
                <a:latin typeface="Aileron Bold"/>
                <a:ea typeface="Aileron Bold"/>
                <a:cs typeface="Aileron Bold"/>
                <a:sym typeface="Aileron Bold"/>
              </a:rPr>
              <a:t>1.2.1    ปรัชญา (Philosophy)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61168" y="1320201"/>
            <a:ext cx="5734732" cy="5643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94"/>
              </a:lnSpc>
            </a:pPr>
            <a:r>
              <a:rPr lang="en-US" sz="2031" b="true">
                <a:solidFill>
                  <a:srgbClr val="032A5D"/>
                </a:solidFill>
                <a:latin typeface="Aileron Bold"/>
                <a:ea typeface="Aileron Bold"/>
                <a:cs typeface="Aileron Bold"/>
                <a:sym typeface="Aileron Bold"/>
              </a:rPr>
              <a:t>1.2    ปรัชญา วิสัยทัศน์ เอกลักษณ์ อัตลักษณ์ </a:t>
            </a:r>
          </a:p>
          <a:p>
            <a:pPr algn="l" marL="0" indent="0" lvl="0">
              <a:lnSpc>
                <a:spcPts val="2194"/>
              </a:lnSpc>
              <a:spcBef>
                <a:spcPct val="0"/>
              </a:spcBef>
            </a:pPr>
            <a:r>
              <a:rPr lang="en-US" b="true" sz="2031">
                <a:solidFill>
                  <a:srgbClr val="032A5D"/>
                </a:solidFill>
                <a:latin typeface="Aileron Bold"/>
                <a:ea typeface="Aileron Bold"/>
                <a:cs typeface="Aileron Bold"/>
                <a:sym typeface="Aileron Bold"/>
              </a:rPr>
              <a:t>       ค่านิยมหลัก พันธกิจ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489539" y="3037025"/>
            <a:ext cx="5307870" cy="483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5"/>
              </a:lnSpc>
            </a:pPr>
            <a:r>
              <a:rPr lang="en-US" sz="1745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พัฒนาตน ตื่นรู้ รับใช้สังคม</a:t>
            </a:r>
          </a:p>
          <a:p>
            <a:pPr algn="l" marL="0" indent="0" lvl="0">
              <a:lnSpc>
                <a:spcPts val="1885"/>
              </a:lnSpc>
              <a:spcBef>
                <a:spcPct val="0"/>
              </a:spcBef>
            </a:pPr>
            <a:r>
              <a:rPr lang="en-US" sz="1745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Develop yourself to be aware of social servants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489539" y="4060109"/>
            <a:ext cx="2801234" cy="5247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86"/>
              </a:lnSpc>
            </a:pPr>
            <a:r>
              <a:rPr lang="en-US" sz="1931" b="true">
                <a:solidFill>
                  <a:srgbClr val="032A5D"/>
                </a:solidFill>
                <a:latin typeface="Aileron Bold"/>
                <a:ea typeface="Aileron Bold"/>
                <a:cs typeface="Aileron Bold"/>
                <a:sym typeface="Aileron Bold"/>
              </a:rPr>
              <a:t>1.2.2    วิสัยทัศน์ (Vision)</a:t>
            </a:r>
          </a:p>
          <a:p>
            <a:pPr algn="l" marL="0" indent="0" lvl="0">
              <a:lnSpc>
                <a:spcPts val="2086"/>
              </a:lnSpc>
              <a:spcBef>
                <a:spcPct val="0"/>
              </a:spcBef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1489539" y="4491070"/>
            <a:ext cx="5639559" cy="483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885"/>
              </a:lnSpc>
              <a:spcBef>
                <a:spcPct val="0"/>
              </a:spcBef>
            </a:pPr>
            <a:r>
              <a:rPr lang="en-US" sz="1745" spc="-123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มหาวิทยาลัยนครพนม เป็นที่พึ่งของชุมชนและสังคม เชิงพื้นที่พหุวัฒนธรรมในอนุภูมิภาคลุ่มน้ำโขง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489539" y="6048612"/>
            <a:ext cx="3215005" cy="5643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94"/>
              </a:lnSpc>
            </a:pPr>
            <a:r>
              <a:rPr lang="en-US" sz="2031" b="true">
                <a:solidFill>
                  <a:srgbClr val="032A5D"/>
                </a:solidFill>
                <a:latin typeface="Aileron Bold"/>
                <a:ea typeface="Aileron Bold"/>
                <a:cs typeface="Aileron Bold"/>
                <a:sym typeface="Aileron Bold"/>
              </a:rPr>
              <a:t>1.2.3    เอกลักษณ์ (Unique)</a:t>
            </a:r>
          </a:p>
          <a:p>
            <a:pPr algn="l" marL="0" indent="0" lvl="0">
              <a:lnSpc>
                <a:spcPts val="2194"/>
              </a:lnSpc>
              <a:spcBef>
                <a:spcPct val="0"/>
              </a:spcBef>
            </a:pPr>
          </a:p>
        </p:txBody>
      </p:sp>
      <p:sp>
        <p:nvSpPr>
          <p:cNvPr name="TextBox 16" id="16"/>
          <p:cNvSpPr txBox="true"/>
          <p:nvPr/>
        </p:nvSpPr>
        <p:spPr>
          <a:xfrm rot="0">
            <a:off x="1489539" y="6710065"/>
            <a:ext cx="5307870" cy="483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5"/>
              </a:lnSpc>
            </a:pPr>
            <a:r>
              <a:rPr lang="en-US" sz="1745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สร้างสรรค์สังคมพหุวัฒนธรรม</a:t>
            </a:r>
          </a:p>
          <a:p>
            <a:pPr algn="l" marL="0" indent="0" lvl="0">
              <a:lnSpc>
                <a:spcPts val="1885"/>
              </a:lnSpc>
              <a:spcBef>
                <a:spcPct val="0"/>
              </a:spcBef>
            </a:pPr>
            <a:r>
              <a:rPr lang="en-US" sz="1745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Multicultural Societal Creativity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489539" y="7775593"/>
            <a:ext cx="3215005" cy="2881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194"/>
              </a:lnSpc>
              <a:spcBef>
                <a:spcPct val="0"/>
              </a:spcBef>
            </a:pPr>
            <a:r>
              <a:rPr lang="en-US" b="true" sz="2031">
                <a:solidFill>
                  <a:srgbClr val="032A5D"/>
                </a:solidFill>
                <a:latin typeface="Aileron Bold"/>
                <a:ea typeface="Aileron Bold"/>
                <a:cs typeface="Aileron Bold"/>
                <a:sym typeface="Aileron Bold"/>
              </a:rPr>
              <a:t>1.2.4    อัตลักษณ์ (Identity)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489539" y="8434268"/>
            <a:ext cx="5307870" cy="4838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5"/>
              </a:lnSpc>
            </a:pPr>
            <a:r>
              <a:rPr lang="en-US" sz="1745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มีจิตสาธารณะ พร้อมทักษะการทำงาน  </a:t>
            </a:r>
          </a:p>
          <a:p>
            <a:pPr algn="l" marL="0" indent="0" lvl="0">
              <a:lnSpc>
                <a:spcPts val="1885"/>
              </a:lnSpc>
              <a:spcBef>
                <a:spcPct val="0"/>
              </a:spcBef>
            </a:pPr>
            <a:r>
              <a:rPr lang="en-US" sz="1745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Public Mind and Working Skills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489539" y="9090507"/>
            <a:ext cx="5103752" cy="8831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45"/>
              </a:lnSpc>
            </a:pPr>
            <a:r>
              <a:rPr lang="en-US" sz="1750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คำน</a:t>
            </a:r>
            <a:r>
              <a:rPr lang="en-US" sz="1750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ิยาม </a:t>
            </a:r>
          </a:p>
          <a:p>
            <a:pPr algn="l">
              <a:lnSpc>
                <a:spcPts val="2345"/>
              </a:lnSpc>
            </a:pPr>
            <a:r>
              <a:rPr lang="en-US" sz="1750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มีจิตสาธารณะ มีความเสียสละเพื่อส่วนรวม</a:t>
            </a:r>
          </a:p>
          <a:p>
            <a:pPr algn="l" marL="0" indent="0" lvl="0">
              <a:lnSpc>
                <a:spcPts val="2345"/>
              </a:lnSpc>
            </a:pPr>
            <a:r>
              <a:rPr lang="en-US" sz="1750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มีความอดทนสูง มีความมุ่งมั่น และยอมรับการเปลี่ยนแปลง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489539" y="5107610"/>
            <a:ext cx="5539045" cy="7219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890"/>
              </a:lnSpc>
              <a:spcBef>
                <a:spcPct val="0"/>
              </a:spcBef>
            </a:pPr>
            <a:r>
              <a:rPr lang="en-US" sz="1750" spc="-47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Nakhon Phanom</a:t>
            </a:r>
            <a:r>
              <a:rPr lang="en-US" sz="1750" spc="-47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 University serves as a pillar of support for the community and society in the multicultural sub-region of the Mekong River Basin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889963" y="1059512"/>
            <a:ext cx="7504505" cy="511419"/>
          </a:xfrm>
          <a:custGeom>
            <a:avLst/>
            <a:gdLst/>
            <a:ahLst/>
            <a:cxnLst/>
            <a:rect r="r" b="b" t="t" l="l"/>
            <a:pathLst>
              <a:path h="511419" w="7504505">
                <a:moveTo>
                  <a:pt x="0" y="0"/>
                </a:moveTo>
                <a:lnTo>
                  <a:pt x="7504505" y="0"/>
                </a:lnTo>
                <a:lnTo>
                  <a:pt x="7504505" y="511419"/>
                </a:lnTo>
                <a:lnTo>
                  <a:pt x="0" y="5114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225933" r="0" b="-114145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485621" y="4868403"/>
            <a:ext cx="7504505" cy="511419"/>
          </a:xfrm>
          <a:custGeom>
            <a:avLst/>
            <a:gdLst/>
            <a:ahLst/>
            <a:cxnLst/>
            <a:rect r="r" b="b" t="t" l="l"/>
            <a:pathLst>
              <a:path h="511419" w="7504505">
                <a:moveTo>
                  <a:pt x="0" y="0"/>
                </a:moveTo>
                <a:lnTo>
                  <a:pt x="7504505" y="0"/>
                </a:lnTo>
                <a:lnTo>
                  <a:pt x="7504505" y="511419"/>
                </a:lnTo>
                <a:lnTo>
                  <a:pt x="0" y="5114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225933" r="0" b="-1141454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6289818" y="9866962"/>
            <a:ext cx="1264427" cy="825038"/>
            <a:chOff x="0" y="0"/>
            <a:chExt cx="1685902" cy="110005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685902" cy="1100051"/>
            </a:xfrm>
            <a:custGeom>
              <a:avLst/>
              <a:gdLst/>
              <a:ahLst/>
              <a:cxnLst/>
              <a:rect r="r" b="b" t="t" l="l"/>
              <a:pathLst>
                <a:path h="1100051" w="1685902">
                  <a:moveTo>
                    <a:pt x="0" y="0"/>
                  </a:moveTo>
                  <a:lnTo>
                    <a:pt x="1685902" y="0"/>
                  </a:lnTo>
                  <a:lnTo>
                    <a:pt x="1685902" y="1100051"/>
                  </a:lnTo>
                  <a:lnTo>
                    <a:pt x="0" y="11000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 rot="0">
              <a:off x="924863" y="435764"/>
              <a:ext cx="248501" cy="55706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539"/>
                </a:lnSpc>
              </a:pPr>
              <a:r>
                <a:rPr lang="en-US" sz="2528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4</a:t>
              </a: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524667" y="1180297"/>
            <a:ext cx="2611204" cy="2888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248"/>
              </a:lnSpc>
              <a:spcBef>
                <a:spcPct val="0"/>
              </a:spcBef>
            </a:pPr>
            <a:r>
              <a:rPr lang="en-US" b="true" sz="2081">
                <a:solidFill>
                  <a:srgbClr val="032A5D"/>
                </a:solidFill>
                <a:latin typeface="Aileron Bold"/>
                <a:ea typeface="Aileron Bold"/>
                <a:cs typeface="Aileron Bold"/>
                <a:sym typeface="Aileron Bold"/>
              </a:rPr>
              <a:t>1.2.5     ค่านิยมหลัก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350156" y="1677450"/>
            <a:ext cx="2125318" cy="350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63"/>
              </a:lnSpc>
            </a:pPr>
            <a:r>
              <a:rPr lang="en-US" sz="2443" spc="-158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“NPU - AWAKE”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541662" y="4974638"/>
            <a:ext cx="3282672" cy="2888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248"/>
              </a:lnSpc>
              <a:spcBef>
                <a:spcPct val="0"/>
              </a:spcBef>
            </a:pPr>
            <a:r>
              <a:rPr lang="en-US" b="true" sz="2081">
                <a:solidFill>
                  <a:srgbClr val="032A5D"/>
                </a:solidFill>
                <a:latin typeface="Aileron Bold"/>
                <a:ea typeface="Aileron Bold"/>
                <a:cs typeface="Aileron Bold"/>
                <a:sym typeface="Aileron Bold"/>
              </a:rPr>
              <a:t>1.2.6     เป้าหมายการพัฒนา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505534" y="5617947"/>
            <a:ext cx="5416497" cy="18793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40"/>
              </a:lnSpc>
            </a:pPr>
            <a:r>
              <a:rPr lang="en-US" sz="1685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      เป็นสถาบันการศึกษาที่จัดการศึกษาหลากหลาย สร้างโอกาสความเท่าเทียมความเป็นเลิศทางการศึกษา รังสรรค์ผลงานวิจัยที่ได้รับการยอมรับในเวทีสากลและใช้องค์ความรู้ สู่การแก้ปัญหา และพัฒนาชุมชนเชิงพื้นที่ ปฏิบัติตามหลักธรรมาภิบาลอย่างเหมาะสมกับแนวทางในการพลิกโฉมมหาวิทยาลัยให้สอดคล้องกับนโยบายและทิศทางการพัฒนาประเทศ </a:t>
            </a:r>
          </a:p>
          <a:p>
            <a:pPr algn="l" marL="0" indent="0" lvl="0">
              <a:lnSpc>
                <a:spcPts val="2308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726702" y="3385479"/>
            <a:ext cx="6818338" cy="15271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038"/>
              </a:lnSpc>
            </a:pPr>
            <a:r>
              <a:rPr lang="en-US" sz="1521" spc="-38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A =    Adaptability (การปรับตัว พัฒนาตนเองและเรียนรู้ตลอดเวลา) </a:t>
            </a:r>
          </a:p>
          <a:p>
            <a:pPr algn="just">
              <a:lnSpc>
                <a:spcPts val="2038"/>
              </a:lnSpc>
            </a:pPr>
            <a:r>
              <a:rPr lang="en-US" sz="1521" spc="-38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W =   Wisdom with Integrity (รอบรู้คู่คุณธรรมและมีจิตสาธารณะ)</a:t>
            </a:r>
          </a:p>
          <a:p>
            <a:pPr algn="just">
              <a:lnSpc>
                <a:spcPts val="2038"/>
              </a:lnSpc>
            </a:pPr>
            <a:r>
              <a:rPr lang="en-US" sz="1521" spc="-38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A =    Awareness (ความตื่นรู้ต่อการเปลี่ยนแปลงและกระแสพหุวัฒนธรรม)</a:t>
            </a:r>
          </a:p>
          <a:p>
            <a:pPr algn="just">
              <a:lnSpc>
                <a:spcPts val="2038"/>
              </a:lnSpc>
            </a:pPr>
            <a:r>
              <a:rPr lang="en-US" sz="1521" spc="-38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K =    Knowledge Sharing (การแบ่งปันและบูรณาการความรู้)</a:t>
            </a:r>
          </a:p>
          <a:p>
            <a:pPr algn="just">
              <a:lnSpc>
                <a:spcPts val="2038"/>
              </a:lnSpc>
            </a:pPr>
            <a:r>
              <a:rPr lang="en-US" sz="1521" spc="-38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E =    Excellence Services  (การทำงานที่เน้นความเป็นเลิศอย่างมืออาชีพ ให้บริการที่เป็นเลิศ)</a:t>
            </a:r>
          </a:p>
          <a:p>
            <a:pPr algn="just" marL="0" indent="0" lvl="0">
              <a:lnSpc>
                <a:spcPts val="2038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726702" y="1999435"/>
            <a:ext cx="6333745" cy="12241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461"/>
              </a:lnSpc>
            </a:pPr>
            <a:r>
              <a:rPr lang="en-US" sz="1836" spc="-11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Network : ทำงานเป็นเครือข่าย </a:t>
            </a:r>
          </a:p>
          <a:p>
            <a:pPr algn="just">
              <a:lnSpc>
                <a:spcPts val="2461"/>
              </a:lnSpc>
            </a:pPr>
            <a:r>
              <a:rPr lang="en-US" sz="1836" spc="-11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Professional : ความเป็นมืออาชีพ </a:t>
            </a:r>
          </a:p>
          <a:p>
            <a:pPr algn="just">
              <a:lnSpc>
                <a:spcPts val="2461"/>
              </a:lnSpc>
            </a:pPr>
            <a:r>
              <a:rPr lang="en-US" sz="1836" spc="-11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Universal : ความเป็นสากล </a:t>
            </a:r>
          </a:p>
          <a:p>
            <a:pPr algn="just" marL="0" indent="0" lvl="0">
              <a:lnSpc>
                <a:spcPts val="2461"/>
              </a:lnSpc>
            </a:pPr>
            <a:r>
              <a:rPr lang="en-US" sz="1836" spc="-11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(N P U = "มหาวิทยาลัยนครพนมทำงานเป็นเครือข่ายอย่างมืออาชีพ สู่สากล")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464313" y="957269"/>
            <a:ext cx="8660308" cy="590185"/>
          </a:xfrm>
          <a:custGeom>
            <a:avLst/>
            <a:gdLst/>
            <a:ahLst/>
            <a:cxnLst/>
            <a:rect r="r" b="b" t="t" l="l"/>
            <a:pathLst>
              <a:path h="590185" w="8660308">
                <a:moveTo>
                  <a:pt x="0" y="0"/>
                </a:moveTo>
                <a:lnTo>
                  <a:pt x="8660308" y="0"/>
                </a:lnTo>
                <a:lnTo>
                  <a:pt x="8660308" y="590185"/>
                </a:lnTo>
                <a:lnTo>
                  <a:pt x="0" y="5901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225933" r="0" b="-1141454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983327" y="1112425"/>
            <a:ext cx="3124752" cy="6350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78"/>
              </a:lnSpc>
            </a:pPr>
            <a:r>
              <a:rPr lang="en-US" sz="2295" b="true">
                <a:solidFill>
                  <a:srgbClr val="032A5D"/>
                </a:solidFill>
                <a:latin typeface="Aileron Bold"/>
                <a:ea typeface="Aileron Bold"/>
                <a:cs typeface="Aileron Bold"/>
                <a:sym typeface="Aileron Bold"/>
              </a:rPr>
              <a:t>1.3 พันธกิจ (Mission) </a:t>
            </a:r>
          </a:p>
          <a:p>
            <a:pPr algn="l" marL="0" indent="0" lvl="0">
              <a:lnSpc>
                <a:spcPts val="2478"/>
              </a:lnSpc>
              <a:spcBef>
                <a:spcPct val="0"/>
              </a:spcBef>
            </a:pPr>
          </a:p>
        </p:txBody>
      </p:sp>
      <p:sp>
        <p:nvSpPr>
          <p:cNvPr name="TextBox 4" id="4"/>
          <p:cNvSpPr txBox="true"/>
          <p:nvPr/>
        </p:nvSpPr>
        <p:spPr>
          <a:xfrm rot="0">
            <a:off x="969100" y="1699854"/>
            <a:ext cx="5912424" cy="22848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03"/>
              </a:lnSpc>
            </a:pPr>
            <a:r>
              <a:rPr lang="en-US" sz="159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           พระราชบัญญัติมหาวิทยาลัยนครพนม พ.ศ. 2548 ได้กำหนดให้มหาวิทยาลัยเป็นสถานศึกษาและวิจัยมีวัตถุประสงค์ให้การศึกษา ส่งเสริมวิชาการและวิชาชีพขั้นสูง ทำการสอน ทำการวิจัย ให้บริการทางวิชาการแก่สังคมและทำนุบำรุงศิลปวัฒนธรรม ภายใต้พันธกิจ 5 ด้านประกอบด้วย </a:t>
            </a:r>
          </a:p>
          <a:p>
            <a:pPr algn="l" marL="0" indent="0" lvl="0">
              <a:lnSpc>
                <a:spcPts val="2303"/>
              </a:lnSpc>
            </a:pPr>
            <a:r>
              <a:rPr lang="en-US" sz="159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(1) ด้านการบริหารจัดการองค์กร (2) ด้านการผลิตบัณฑิต (3) ด้านการวิจัย (4) ด้านการบริการวิชาการ (5) ด้านการทำนุบำรุงศิลปวัฒนธรรม และเพื่อเป็นแนวทางในการจัดทำแผนยุทธศาสตร์การพัฒนามหาวิทยาลัย จึงได้กำหนดแนวทางของพันธกิจแต่ละด้าน ดังต่อไปนี้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-2883651" y="4361509"/>
            <a:ext cx="8660308" cy="590185"/>
          </a:xfrm>
          <a:custGeom>
            <a:avLst/>
            <a:gdLst/>
            <a:ahLst/>
            <a:cxnLst/>
            <a:rect r="r" b="b" t="t" l="l"/>
            <a:pathLst>
              <a:path h="590185" w="8660308">
                <a:moveTo>
                  <a:pt x="0" y="0"/>
                </a:moveTo>
                <a:lnTo>
                  <a:pt x="8660308" y="0"/>
                </a:lnTo>
                <a:lnTo>
                  <a:pt x="8660308" y="590185"/>
                </a:lnTo>
                <a:lnTo>
                  <a:pt x="0" y="5901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225933" r="0" b="-1141454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128987" y="4527098"/>
            <a:ext cx="4647670" cy="2780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154"/>
              </a:lnSpc>
              <a:spcBef>
                <a:spcPct val="0"/>
              </a:spcBef>
            </a:pPr>
            <a:r>
              <a:rPr lang="en-US" b="true" sz="1995">
                <a:solidFill>
                  <a:srgbClr val="032A5D"/>
                </a:solidFill>
                <a:latin typeface="Aileron Bold"/>
                <a:ea typeface="Aileron Bold"/>
                <a:cs typeface="Aileron Bold"/>
                <a:sym typeface="Aileron Bold"/>
              </a:rPr>
              <a:t>1.3.1) พันธกิจด้านการบริหารจัดการองค์กร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195860" y="5112457"/>
            <a:ext cx="5458905" cy="4693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45439" indent="-172720" lvl="1">
              <a:lnSpc>
                <a:spcPts val="2239"/>
              </a:lnSpc>
              <a:buFont typeface="Arial"/>
              <a:buChar char="•"/>
            </a:pPr>
            <a:r>
              <a:rPr lang="en-US" sz="159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เป็นองค์กรที่มีระบบการบริหารจัดการที่ดีและมีธรรมภิบาล</a:t>
            </a:r>
          </a:p>
          <a:p>
            <a:pPr algn="l" marL="345439" indent="-172720" lvl="1">
              <a:lnSpc>
                <a:spcPts val="2239"/>
              </a:lnSpc>
              <a:buFont typeface="Arial"/>
              <a:buChar char="•"/>
            </a:pPr>
            <a:r>
              <a:rPr lang="en-US" sz="159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บริหารจัดการทรัพยากรของมหาวิทยาลัยให้มีการสร้างรายได้เพื่อการพึ่งพาตนเองด้านงบประมาณให้มากขึ้น และปฏิรูประบบ       การจัดสรรและการใช้จ่ายงบประมาณให้เป็นกลไกขับเคลื่อน        การก้าวไปสู่เป้าหมายของมหาวิทยาลัย</a:t>
            </a:r>
          </a:p>
          <a:p>
            <a:pPr algn="l" marL="345439" indent="-172720" lvl="1">
              <a:lnSpc>
                <a:spcPts val="2239"/>
              </a:lnSpc>
              <a:buFont typeface="Arial"/>
              <a:buChar char="•"/>
            </a:pPr>
            <a:r>
              <a:rPr lang="en-US" sz="159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ปฏิรูประบบบริหารทรัพยากรบุคคลเพื่อให้บุคลากรมีสมรรถนะสูงและมีความผาสุกเพื่อเป็นกำลังสำคัญในการขับเคลื่อนยุทธศาสตร์ของมหาวิทยาลัยไปสู่เป้าหมาย รวมทั้งใช้ศักยภาพของผู้เกษียณอายุราชการ</a:t>
            </a:r>
          </a:p>
          <a:p>
            <a:pPr algn="l" marL="345439" indent="-172720" lvl="1">
              <a:lnSpc>
                <a:spcPts val="2239"/>
              </a:lnSpc>
              <a:buFont typeface="Arial"/>
              <a:buChar char="•"/>
            </a:pPr>
            <a:r>
              <a:rPr lang="en-US" sz="159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พัฒนาระบบสารสนเทศให้เชื่อมโยงกันเพื่อให้สามารถจัดการข้อมูลเพื่อใช้ประกอบการตัดสินใจของผู้บริหารทุกระดับ</a:t>
            </a:r>
          </a:p>
          <a:p>
            <a:pPr algn="l" marL="345439" indent="-172720" lvl="1">
              <a:lnSpc>
                <a:spcPts val="2239"/>
              </a:lnSpc>
              <a:buFont typeface="Arial"/>
              <a:buChar char="•"/>
            </a:pPr>
            <a:r>
              <a:rPr lang="en-US" sz="159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พัฒนาบุคลากรสายสนับสนุนให้มีทักษะในการทำงานที่สอดคล้องกับเทคโนโลยีที่เปลี่ยนไป และสามารถใช้ผลงานในการเข้าสู่ตำแหน่งชำนาญการ ชำนาญการพิเศษ และเชี่ยวชาญ</a:t>
            </a:r>
          </a:p>
          <a:p>
            <a:pPr algn="l" marL="345439" indent="-172720" lvl="1">
              <a:lnSpc>
                <a:spcPts val="2239"/>
              </a:lnSpc>
              <a:buFont typeface="Arial"/>
              <a:buChar char="•"/>
            </a:pPr>
            <a:r>
              <a:rPr lang="en-US" sz="159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พัฒนาระบบโครงสร้างพื้นฐาน รวมทั้งภูมิทัศน์ของมหาวิทยาลัยให้เป็นมหาวิทยาลัยสีเขียวและยั่งยืน</a:t>
            </a:r>
          </a:p>
          <a:p>
            <a:pPr algn="l" marL="0" indent="0" lvl="0">
              <a:lnSpc>
                <a:spcPts val="2239"/>
              </a:lnSpc>
            </a:pPr>
          </a:p>
        </p:txBody>
      </p:sp>
      <p:grpSp>
        <p:nvGrpSpPr>
          <p:cNvPr name="Group 8" id="8"/>
          <p:cNvGrpSpPr/>
          <p:nvPr/>
        </p:nvGrpSpPr>
        <p:grpSpPr>
          <a:xfrm rot="0">
            <a:off x="6195995" y="9805742"/>
            <a:ext cx="1358249" cy="886258"/>
            <a:chOff x="0" y="0"/>
            <a:chExt cx="1810999" cy="118167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810999" cy="1181677"/>
            </a:xfrm>
            <a:custGeom>
              <a:avLst/>
              <a:gdLst/>
              <a:ahLst/>
              <a:cxnLst/>
              <a:rect r="r" b="b" t="t" l="l"/>
              <a:pathLst>
                <a:path h="1181677" w="1810999">
                  <a:moveTo>
                    <a:pt x="0" y="0"/>
                  </a:moveTo>
                  <a:lnTo>
                    <a:pt x="1810999" y="0"/>
                  </a:lnTo>
                  <a:lnTo>
                    <a:pt x="1810999" y="1181677"/>
                  </a:lnTo>
                  <a:lnTo>
                    <a:pt x="0" y="11816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 rot="0">
              <a:off x="993490" y="472339"/>
              <a:ext cx="266940" cy="59415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802"/>
                </a:lnSpc>
              </a:pPr>
              <a:r>
                <a:rPr lang="en-US" sz="2715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5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006527" y="723844"/>
            <a:ext cx="8943205" cy="609464"/>
          </a:xfrm>
          <a:custGeom>
            <a:avLst/>
            <a:gdLst/>
            <a:ahLst/>
            <a:cxnLst/>
            <a:rect r="r" b="b" t="t" l="l"/>
            <a:pathLst>
              <a:path h="609464" w="8943205">
                <a:moveTo>
                  <a:pt x="0" y="0"/>
                </a:moveTo>
                <a:lnTo>
                  <a:pt x="8943205" y="0"/>
                </a:lnTo>
                <a:lnTo>
                  <a:pt x="8943205" y="609464"/>
                </a:lnTo>
                <a:lnTo>
                  <a:pt x="0" y="6094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225933" r="0" b="-1141454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465075" y="884595"/>
            <a:ext cx="3798944" cy="2881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194"/>
              </a:lnSpc>
              <a:spcBef>
                <a:spcPct val="0"/>
              </a:spcBef>
            </a:pPr>
            <a:r>
              <a:rPr lang="en-US" b="true" sz="2031">
                <a:solidFill>
                  <a:srgbClr val="032A5D"/>
                </a:solidFill>
                <a:latin typeface="Aileron Bold"/>
                <a:ea typeface="Aileron Bold"/>
                <a:cs typeface="Aileron Bold"/>
                <a:sym typeface="Aileron Bold"/>
              </a:rPr>
              <a:t>1.3.2) พันธกิจด้านการผลิตบัณฑิต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311434" y="1345659"/>
            <a:ext cx="5553246" cy="41408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45439" indent="-172720" lvl="1">
              <a:lnSpc>
                <a:spcPts val="2239"/>
              </a:lnSpc>
              <a:buFont typeface="Arial"/>
              <a:buChar char="•"/>
            </a:pPr>
            <a:r>
              <a:rPr lang="en-US" sz="159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พัฒนาระบบรับเข้านักศึกษาในทุกระดับเพื่อให้ได้ผู้เข้าคึกษาที่มีคุณภาพสูง และเพิ่มสัดส่วนบัณฑิตศึกษาที่เน้นการผลิตบัณฑิตเพื่อเป็นกลไกในการขับเคลื่อนไปสู่การขับเคลื่อนประเทศ</a:t>
            </a:r>
          </a:p>
          <a:p>
            <a:pPr algn="l" marL="345439" indent="-172720" lvl="1">
              <a:lnSpc>
                <a:spcPts val="2239"/>
              </a:lnSpc>
              <a:buFont typeface="Arial"/>
              <a:buChar char="•"/>
            </a:pPr>
            <a:r>
              <a:rPr lang="en-US" sz="1599" spc="-1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มีหลักสูตรที่ทันสมัย ได้มาตรฐาน และสอดคล้องกับความต้องการ ของตลาดแรงงานบัณฑิตจากมหาวิทยาลัยนครพนมเป็น “ผู้นำการเปลี่ยนแปลง” และมีทักษะที่สอดคล้องกับทักษะในศตวรรษที่ 21</a:t>
            </a:r>
          </a:p>
          <a:p>
            <a:pPr algn="l" marL="345439" indent="-172720" lvl="1">
              <a:lnSpc>
                <a:spcPts val="2239"/>
              </a:lnSpc>
              <a:buFont typeface="Arial"/>
              <a:buChar char="•"/>
            </a:pPr>
            <a:r>
              <a:rPr lang="en-US" sz="1599" spc="27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พัฒนาคุณวุฒิและตำแหน่งทางวิชาการของอาจารย์ เพื่อมุ่งสู่ความเป็นเลิศด้านวิชาการ</a:t>
            </a:r>
          </a:p>
          <a:p>
            <a:pPr algn="l" marL="345439" indent="-172720" lvl="1">
              <a:lnSpc>
                <a:spcPts val="2239"/>
              </a:lnSpc>
              <a:buFont typeface="Arial"/>
              <a:buChar char="•"/>
            </a:pPr>
            <a:r>
              <a:rPr lang="en-US" sz="159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สร้างบัณฑิตที่จบการศึกษาให้มีอัตลักษณ์ มีคุณลักษณะที่พึงประสงค์ มีพื้นฐานด้านการวิจัย นวัตกรรม และการพัฒนา</a:t>
            </a:r>
          </a:p>
          <a:p>
            <a:pPr algn="l" marL="345439" indent="-172720" lvl="1">
              <a:lnSpc>
                <a:spcPts val="2239"/>
              </a:lnSpc>
              <a:buFont typeface="Arial"/>
              <a:buChar char="•"/>
            </a:pPr>
            <a:r>
              <a:rPr lang="en-US" sz="159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สร้างสภาพแวดล้อมแห่งการเรียนรู้ พัฒนาและปรับปรุงโครงสร้างพื้นฐานของการเรียนรู้ให้มีความพร้อมที่จะสนับสนุนให้เกิดการเรียนรู้ของนักศึกษา ณ สถานที่ไหน เวลาใด และอย่างไรก็ได้เพื่อนำไปสู่การเป็น smart campus</a:t>
            </a:r>
          </a:p>
          <a:p>
            <a:pPr algn="l" marL="0" indent="0" lvl="0">
              <a:lnSpc>
                <a:spcPts val="2239"/>
              </a:lnSpc>
            </a:pP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-2078525" y="5734034"/>
            <a:ext cx="8943205" cy="609464"/>
          </a:xfrm>
          <a:custGeom>
            <a:avLst/>
            <a:gdLst/>
            <a:ahLst/>
            <a:cxnLst/>
            <a:rect r="r" b="b" t="t" l="l"/>
            <a:pathLst>
              <a:path h="609464" w="8943205">
                <a:moveTo>
                  <a:pt x="0" y="0"/>
                </a:moveTo>
                <a:lnTo>
                  <a:pt x="8943205" y="0"/>
                </a:lnTo>
                <a:lnTo>
                  <a:pt x="8943205" y="609464"/>
                </a:lnTo>
                <a:lnTo>
                  <a:pt x="0" y="6094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225933" r="0" b="-1141454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465075" y="5904220"/>
            <a:ext cx="2992127" cy="2881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194"/>
              </a:lnSpc>
              <a:spcBef>
                <a:spcPct val="0"/>
              </a:spcBef>
            </a:pPr>
            <a:r>
              <a:rPr lang="en-US" b="true" sz="2031">
                <a:solidFill>
                  <a:srgbClr val="032A5D"/>
                </a:solidFill>
                <a:latin typeface="Aileron Bold"/>
                <a:ea typeface="Aileron Bold"/>
                <a:cs typeface="Aileron Bold"/>
                <a:sym typeface="Aileron Bold"/>
              </a:rPr>
              <a:t>1.3.3) พันธกิจด้านการวิจัย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311434" y="6508465"/>
            <a:ext cx="5553246" cy="3711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45439" indent="-172720" lvl="1">
              <a:lnSpc>
                <a:spcPts val="2319"/>
              </a:lnSpc>
              <a:buFont typeface="Arial"/>
              <a:buChar char="•"/>
            </a:pPr>
            <a:r>
              <a:rPr lang="en-US" sz="159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กำหนดโจทย์วิจัยเพื่อแก้ปัญหาของพื้นที่ และการพัฒนานักวิจัยใหม่ นักวิจัยรุ่นกลาง และนักวิจัยอาวุโส เพื่อเป็นกลไกในการขับเคลื่อนงานวิจัยอย่างต่อเนื่องและมีประสิทธิภาพ</a:t>
            </a:r>
          </a:p>
          <a:p>
            <a:pPr algn="l" marL="345439" indent="-172720" lvl="1">
              <a:lnSpc>
                <a:spcPts val="2319"/>
              </a:lnSpc>
              <a:buFont typeface="Arial"/>
              <a:buChar char="•"/>
            </a:pPr>
            <a:r>
              <a:rPr lang="en-US" sz="159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พัฒนาโครงสร้างพื้นฐานเกี่ยวกับงานวิจัยให้มีประสิทธิภาพ             ได้มาตรฐาน และมีคุณภาพที่ได้รับการยอมรับของสังคม</a:t>
            </a:r>
          </a:p>
          <a:p>
            <a:pPr algn="l" marL="345439" indent="-172720" lvl="1">
              <a:lnSpc>
                <a:spcPts val="2319"/>
              </a:lnSpc>
              <a:buFont typeface="Arial"/>
              <a:buChar char="•"/>
            </a:pPr>
            <a:r>
              <a:rPr lang="en-US" sz="159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สร้างความร่วมมือกับภาครัฐ ภาคเอกชน องค์กรปกครองส่วน    ท้องถิ่นในการพัฒนาและแก้ปัญหาขององค์กรด้วยงานวิจัยที่มีคุณภาพ</a:t>
            </a:r>
          </a:p>
          <a:p>
            <a:pPr algn="l" marL="345439" indent="-172720" lvl="1">
              <a:lnSpc>
                <a:spcPts val="2319"/>
              </a:lnSpc>
              <a:buFont typeface="Arial"/>
              <a:buChar char="•"/>
            </a:pPr>
            <a:r>
              <a:rPr lang="en-US" sz="159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พัฒนาและส่งเสริมการนำผลงานวิจัยและนวัตกรรมไปใช้ประโยชน์เพื่อแก้ปัญหาทางสังคมและเศรษฐกิจ</a:t>
            </a:r>
          </a:p>
          <a:p>
            <a:pPr algn="l">
              <a:lnSpc>
                <a:spcPts val="2319"/>
              </a:lnSpc>
            </a:pPr>
          </a:p>
          <a:p>
            <a:pPr algn="l">
              <a:lnSpc>
                <a:spcPts val="2319"/>
              </a:lnSpc>
            </a:pPr>
          </a:p>
          <a:p>
            <a:pPr algn="l" marL="0" indent="0" lvl="0">
              <a:lnSpc>
                <a:spcPts val="2319"/>
              </a:lnSpc>
            </a:pPr>
          </a:p>
        </p:txBody>
      </p:sp>
      <p:grpSp>
        <p:nvGrpSpPr>
          <p:cNvPr name="Group 8" id="8"/>
          <p:cNvGrpSpPr/>
          <p:nvPr/>
        </p:nvGrpSpPr>
        <p:grpSpPr>
          <a:xfrm rot="0">
            <a:off x="6303817" y="9876096"/>
            <a:ext cx="1250427" cy="815904"/>
            <a:chOff x="0" y="0"/>
            <a:chExt cx="1667236" cy="108787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667236" cy="1087872"/>
            </a:xfrm>
            <a:custGeom>
              <a:avLst/>
              <a:gdLst/>
              <a:ahLst/>
              <a:cxnLst/>
              <a:rect r="r" b="b" t="t" l="l"/>
              <a:pathLst>
                <a:path h="1087872" w="1667236">
                  <a:moveTo>
                    <a:pt x="0" y="0"/>
                  </a:moveTo>
                  <a:lnTo>
                    <a:pt x="1667236" y="0"/>
                  </a:lnTo>
                  <a:lnTo>
                    <a:pt x="1667236" y="1087872"/>
                  </a:lnTo>
                  <a:lnTo>
                    <a:pt x="0" y="10878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 rot="0">
              <a:off x="914624" y="430307"/>
              <a:ext cx="245750" cy="55152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500"/>
                </a:lnSpc>
              </a:pPr>
              <a:r>
                <a:rPr lang="en-US" sz="2500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6</a:t>
              </a:r>
            </a:p>
          </p:txBody>
        </p:sp>
      </p:grp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343483" y="756000"/>
            <a:ext cx="8943205" cy="609464"/>
          </a:xfrm>
          <a:custGeom>
            <a:avLst/>
            <a:gdLst/>
            <a:ahLst/>
            <a:cxnLst/>
            <a:rect r="r" b="b" t="t" l="l"/>
            <a:pathLst>
              <a:path h="609464" w="8943205">
                <a:moveTo>
                  <a:pt x="0" y="0"/>
                </a:moveTo>
                <a:lnTo>
                  <a:pt x="8943205" y="0"/>
                </a:lnTo>
                <a:lnTo>
                  <a:pt x="8943205" y="609464"/>
                </a:lnTo>
                <a:lnTo>
                  <a:pt x="0" y="6094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225933" r="0" b="-1141454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535260" y="957901"/>
            <a:ext cx="4313110" cy="2881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194"/>
              </a:lnSpc>
              <a:spcBef>
                <a:spcPct val="0"/>
              </a:spcBef>
            </a:pPr>
            <a:r>
              <a:rPr lang="en-US" b="true" sz="2032">
                <a:solidFill>
                  <a:srgbClr val="032A5D"/>
                </a:solidFill>
                <a:latin typeface="Aileron Bold"/>
                <a:ea typeface="Aileron Bold"/>
                <a:cs typeface="Aileron Bold"/>
                <a:sym typeface="Aileron Bold"/>
              </a:rPr>
              <a:t>1.3.4) พันธกิจด้านการบริการวิชาการ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387432" y="1538031"/>
            <a:ext cx="5416568" cy="41428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45439" indent="-172720" lvl="1">
              <a:lnSpc>
                <a:spcPts val="2223"/>
              </a:lnSpc>
              <a:buFont typeface="Arial"/>
              <a:buChar char="•"/>
            </a:pPr>
            <a:r>
              <a:rPr lang="en-US" sz="1599" spc="-84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ส่งเสริมให้มีการบริการวิชาการที่เชื่อมโยงกับงานวิจัยและความเชี่ยวชาญของมหาวิทยาลัย เพื่อพัฒนางานวิจัยให้เข้มแข็ง และเกิดการบูรณาการกับการเรียนการสอน รวมถึงสร้างความมีชื่อเสียงของมหาวิทยาลัย</a:t>
            </a:r>
          </a:p>
          <a:p>
            <a:pPr algn="l" marL="345439" indent="-172720" lvl="1">
              <a:lnSpc>
                <a:spcPts val="2223"/>
              </a:lnSpc>
              <a:buFont typeface="Arial"/>
              <a:buChar char="•"/>
            </a:pPr>
            <a:r>
              <a:rPr lang="en-US" sz="159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สร้างเครือข่ายการให้บริการวิชาการกับองค์กรภาครัฐ ภาคเอกชน และองค์กรปกครองส่วนท้องถิ่น เพื่อแก้ไขปัญหาและพัฒนาชุมชนให้เข้มแข็งอย่างยั่งยืนตามความเชี่ยวชาญ</a:t>
            </a:r>
          </a:p>
          <a:p>
            <a:pPr algn="l" marL="345439" indent="-172720" lvl="1">
              <a:lnSpc>
                <a:spcPts val="2223"/>
              </a:lnSpc>
              <a:buFont typeface="Arial"/>
              <a:buChar char="•"/>
            </a:pPr>
            <a:r>
              <a:rPr lang="en-US" sz="159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พัฒนาให้เกิดศูนย์กลางการให้บริการในด้านต่าง ๆ ของอนุภูมิภาคลุ่มน้ำโขง</a:t>
            </a:r>
          </a:p>
          <a:p>
            <a:pPr algn="l" marL="345439" indent="-172720" lvl="1">
              <a:lnSpc>
                <a:spcPts val="2223"/>
              </a:lnSpc>
              <a:buFont typeface="Arial"/>
              <a:buChar char="•"/>
            </a:pPr>
            <a:r>
              <a:rPr lang="en-US" sz="159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ปฏิรูประบบการให้บริการวิชาการของมหาวิทยาลัย โดยจัดให้มีศูนย์กลางการประสานงานและเกิดการบูรณาการร่วมกันของคณะวิชาต่าง ๆ อย่างมีประสิทธิภาพ</a:t>
            </a:r>
          </a:p>
          <a:p>
            <a:pPr algn="l" marL="345439" indent="-172720" lvl="1">
              <a:lnSpc>
                <a:spcPts val="2223"/>
              </a:lnSpc>
              <a:buFont typeface="Arial"/>
              <a:buChar char="•"/>
            </a:pPr>
            <a:r>
              <a:rPr lang="en-US" sz="159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พัฒนาการเรียนรู้ด้านต่าง ๆ ที่เป็นความเชี่ยวชาญของมหาวิทยาลัยให้เป็นแหล่งเรียนรู้ของชุมชนและสังคม</a:t>
            </a:r>
          </a:p>
          <a:p>
            <a:pPr algn="l">
              <a:lnSpc>
                <a:spcPts val="2223"/>
              </a:lnSpc>
            </a:pPr>
          </a:p>
          <a:p>
            <a:pPr algn="l" marL="0" indent="0" lvl="0">
              <a:lnSpc>
                <a:spcPts val="2223"/>
              </a:lnSpc>
            </a:pP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-1977314" y="5816457"/>
            <a:ext cx="8943205" cy="609464"/>
          </a:xfrm>
          <a:custGeom>
            <a:avLst/>
            <a:gdLst/>
            <a:ahLst/>
            <a:cxnLst/>
            <a:rect r="r" b="b" t="t" l="l"/>
            <a:pathLst>
              <a:path h="609464" w="8943205">
                <a:moveTo>
                  <a:pt x="0" y="0"/>
                </a:moveTo>
                <a:lnTo>
                  <a:pt x="8943205" y="0"/>
                </a:lnTo>
                <a:lnTo>
                  <a:pt x="8943205" y="609464"/>
                </a:lnTo>
                <a:lnTo>
                  <a:pt x="0" y="6094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225933" r="0" b="-1141454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535260" y="5986640"/>
            <a:ext cx="5593903" cy="2881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194"/>
              </a:lnSpc>
              <a:spcBef>
                <a:spcPct val="0"/>
              </a:spcBef>
            </a:pPr>
            <a:r>
              <a:rPr lang="en-US" b="true" sz="2032">
                <a:solidFill>
                  <a:srgbClr val="032A5D"/>
                </a:solidFill>
                <a:latin typeface="Aileron Bold"/>
                <a:ea typeface="Aileron Bold"/>
                <a:cs typeface="Aileron Bold"/>
                <a:sym typeface="Aileron Bold"/>
              </a:rPr>
              <a:t>1.3.5) พันธกิจด้านการทำนุบำรุงศิลปะและวัฒนธรรม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387432" y="6543828"/>
            <a:ext cx="5343124" cy="2207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45439" indent="-172720" lvl="1">
              <a:lnSpc>
                <a:spcPts val="2239"/>
              </a:lnSpc>
              <a:buFont typeface="Arial"/>
              <a:buChar char="•"/>
            </a:pPr>
            <a:r>
              <a:rPr lang="en-US" sz="159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เป็นศูนย์กลางด้านการอนุรักษ์ ส่งเสริมศิลปวัฒนธรรม ภูมิปัญญาท้องถิ่น และภาษา</a:t>
            </a:r>
          </a:p>
          <a:p>
            <a:pPr algn="l" marL="345439" indent="-172720" lvl="1">
              <a:lnSpc>
                <a:spcPts val="2239"/>
              </a:lnSpc>
              <a:buFont typeface="Arial"/>
              <a:buChar char="•"/>
            </a:pPr>
            <a:r>
              <a:rPr lang="en-US" sz="159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บูรณาการศิลปและวัฒนธรรมเข้ากับการเรียนการสอน การวิจัย และการบริการวิชาการ</a:t>
            </a:r>
          </a:p>
          <a:p>
            <a:pPr algn="l" marL="345439" indent="-172720" lvl="1">
              <a:lnSpc>
                <a:spcPts val="2239"/>
              </a:lnSpc>
              <a:buFont typeface="Arial"/>
              <a:buChar char="•"/>
            </a:pPr>
            <a:r>
              <a:rPr lang="en-US" sz="159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พัฒนาและเผยแพร่องค์ความรู้ด้านศิลปและวัฒนธรรมของกลุ่มจังหวัดสู่ระดับประเทศ อนุภูมิภาคลุ่มน้ำโขง ภูมิภาคอาเซียน และระดับนานาชาติ</a:t>
            </a:r>
          </a:p>
          <a:p>
            <a:pPr algn="l" marL="0" indent="0" lvl="0">
              <a:lnSpc>
                <a:spcPts val="2239"/>
              </a:lnSpc>
            </a:pPr>
          </a:p>
        </p:txBody>
      </p:sp>
      <p:grpSp>
        <p:nvGrpSpPr>
          <p:cNvPr name="Group 8" id="8"/>
          <p:cNvGrpSpPr/>
          <p:nvPr/>
        </p:nvGrpSpPr>
        <p:grpSpPr>
          <a:xfrm rot="0">
            <a:off x="6389781" y="9932188"/>
            <a:ext cx="1164463" cy="759812"/>
            <a:chOff x="0" y="0"/>
            <a:chExt cx="1552617" cy="101308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552617" cy="1013083"/>
            </a:xfrm>
            <a:custGeom>
              <a:avLst/>
              <a:gdLst/>
              <a:ahLst/>
              <a:cxnLst/>
              <a:rect r="r" b="b" t="t" l="l"/>
              <a:pathLst>
                <a:path h="1013083" w="1552617">
                  <a:moveTo>
                    <a:pt x="0" y="0"/>
                  </a:moveTo>
                  <a:lnTo>
                    <a:pt x="1552617" y="0"/>
                  </a:lnTo>
                  <a:lnTo>
                    <a:pt x="1552617" y="1013083"/>
                  </a:lnTo>
                  <a:lnTo>
                    <a:pt x="0" y="10130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 rot="0">
              <a:off x="851745" y="406320"/>
              <a:ext cx="228855" cy="50801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259"/>
                </a:lnSpc>
              </a:pPr>
              <a:r>
                <a:rPr lang="en-US" sz="2328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7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68313" y="1350969"/>
            <a:ext cx="6308577" cy="87651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27"/>
              </a:lnSpc>
            </a:pPr>
            <a:r>
              <a:rPr lang="en-US" sz="159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        มหาวิทยาลัยนครพนม มีหน่วยงานที่จัดตั้งขึ้น จำแนกออกเป็น 3 ประเภท </a:t>
            </a:r>
          </a:p>
          <a:p>
            <a:pPr algn="l">
              <a:lnSpc>
                <a:spcPts val="2127"/>
              </a:lnSpc>
            </a:pPr>
            <a:r>
              <a:rPr lang="en-US" sz="159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       </a:t>
            </a:r>
          </a:p>
          <a:p>
            <a:pPr algn="l">
              <a:lnSpc>
                <a:spcPts val="1862"/>
              </a:lnSpc>
            </a:pPr>
          </a:p>
          <a:p>
            <a:pPr algn="l">
              <a:lnSpc>
                <a:spcPts val="2127"/>
              </a:lnSpc>
            </a:pPr>
            <a:r>
              <a:rPr lang="en-US" sz="159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                 </a:t>
            </a:r>
          </a:p>
          <a:p>
            <a:pPr algn="l">
              <a:lnSpc>
                <a:spcPts val="2127"/>
              </a:lnSpc>
            </a:pPr>
            <a:r>
              <a:rPr lang="en-US" sz="159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                  </a:t>
            </a:r>
            <a:r>
              <a:rPr lang="en-US" sz="159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หน่วยงานที่จัดตั้งตามประกาศกฎกระทรวงว่าด้วย การจัดตั้งส่วนราชการในมหาวิทยาลัยนครพนม กระทรวงศึกษาธิการ พ.ศ. 2555 จำนวน 10 หน่วยงาน ประกอบด้วย</a:t>
            </a:r>
          </a:p>
          <a:p>
            <a:pPr algn="l">
              <a:lnSpc>
                <a:spcPts val="2127"/>
              </a:lnSpc>
            </a:pPr>
            <a:r>
              <a:rPr lang="en-US" sz="159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                1.  สํานักงานอธิการบดี</a:t>
            </a:r>
          </a:p>
          <a:p>
            <a:pPr algn="l">
              <a:lnSpc>
                <a:spcPts val="2127"/>
              </a:lnSpc>
            </a:pPr>
            <a:r>
              <a:rPr lang="en-US" sz="159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                2.  </a:t>
            </a:r>
            <a:r>
              <a:rPr lang="en-US" sz="159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วิทยาลัยธาตุพนม</a:t>
            </a:r>
          </a:p>
          <a:p>
            <a:pPr algn="l">
              <a:lnSpc>
                <a:spcPts val="2127"/>
              </a:lnSpc>
            </a:pPr>
            <a:r>
              <a:rPr lang="en-US" sz="159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                3.  </a:t>
            </a:r>
            <a:r>
              <a:rPr lang="en-US" sz="159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วิทยาลัยนาหว้า</a:t>
            </a:r>
          </a:p>
          <a:p>
            <a:pPr algn="l">
              <a:lnSpc>
                <a:spcPts val="2127"/>
              </a:lnSpc>
            </a:pPr>
            <a:r>
              <a:rPr lang="en-US" sz="159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                4.  </a:t>
            </a:r>
            <a:r>
              <a:rPr lang="en-US" sz="159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วิทยาลัยพยาบาลบรมราชชนนีนครพนม</a:t>
            </a:r>
          </a:p>
          <a:p>
            <a:pPr algn="l">
              <a:lnSpc>
                <a:spcPts val="2127"/>
              </a:lnSpc>
            </a:pPr>
            <a:r>
              <a:rPr lang="en-US" sz="159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                5.  </a:t>
            </a:r>
            <a:r>
              <a:rPr lang="en-US" sz="159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คณะเกษตรและเทคโนโลยี</a:t>
            </a:r>
          </a:p>
          <a:p>
            <a:pPr algn="l">
              <a:lnSpc>
                <a:spcPts val="2127"/>
              </a:lnSpc>
            </a:pPr>
            <a:r>
              <a:rPr lang="en-US" sz="159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                6.  คณะเทคโนโลยีอุตสาหกรรม</a:t>
            </a:r>
          </a:p>
          <a:p>
            <a:pPr algn="l">
              <a:lnSpc>
                <a:spcPts val="2127"/>
              </a:lnSpc>
            </a:pPr>
            <a:r>
              <a:rPr lang="en-US" sz="159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                7.  </a:t>
            </a:r>
            <a:r>
              <a:rPr lang="en-US" sz="159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คณะวิทยาการจัดการและเทคโนโลยีสารสนเทศ</a:t>
            </a:r>
          </a:p>
          <a:p>
            <a:pPr algn="l">
              <a:lnSpc>
                <a:spcPts val="2127"/>
              </a:lnSpc>
            </a:pPr>
            <a:r>
              <a:rPr lang="en-US" sz="159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                8.  </a:t>
            </a:r>
            <a:r>
              <a:rPr lang="en-US" sz="159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คณะศิลปศาสตร์และวิทยาศาสตร์</a:t>
            </a:r>
          </a:p>
          <a:p>
            <a:pPr algn="l">
              <a:lnSpc>
                <a:spcPts val="2127"/>
              </a:lnSpc>
            </a:pPr>
            <a:r>
              <a:rPr lang="en-US" sz="159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                9.  </a:t>
            </a:r>
            <a:r>
              <a:rPr lang="en-US" sz="159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สํานักวิทยบริการ</a:t>
            </a:r>
          </a:p>
          <a:p>
            <a:pPr algn="l">
              <a:lnSpc>
                <a:spcPts val="2127"/>
              </a:lnSpc>
            </a:pPr>
            <a:r>
              <a:rPr lang="en-US" sz="159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              10.  </a:t>
            </a:r>
            <a:r>
              <a:rPr lang="en-US" sz="159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สถาบันวิจัยและพัฒนา</a:t>
            </a:r>
          </a:p>
          <a:p>
            <a:pPr algn="l">
              <a:lnSpc>
                <a:spcPts val="2127"/>
              </a:lnSpc>
            </a:pPr>
            <a:r>
              <a:rPr lang="en-US" sz="159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        </a:t>
            </a:r>
          </a:p>
          <a:p>
            <a:pPr algn="l">
              <a:lnSpc>
                <a:spcPts val="2127"/>
              </a:lnSpc>
            </a:pPr>
          </a:p>
          <a:p>
            <a:pPr algn="l">
              <a:lnSpc>
                <a:spcPts val="2127"/>
              </a:lnSpc>
            </a:pPr>
          </a:p>
          <a:p>
            <a:pPr algn="l">
              <a:lnSpc>
                <a:spcPts val="2127"/>
              </a:lnSpc>
            </a:pPr>
          </a:p>
          <a:p>
            <a:pPr algn="l">
              <a:lnSpc>
                <a:spcPts val="2127"/>
              </a:lnSpc>
            </a:pPr>
            <a:r>
              <a:rPr lang="en-US" sz="1599" spc="-30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                   </a:t>
            </a:r>
            <a:r>
              <a:rPr lang="en-US" sz="1599" spc="-30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หน่วยงานที่จัดตั้งภายในตามพระราชบัญญัติการบริหารส่วนงานภายใน พ.ศ. 2550 โดยมติของสภามหาวิทยาลัยนครพนม จำนวน 8 ส่วนงานภายใน</a:t>
            </a:r>
          </a:p>
          <a:p>
            <a:pPr algn="l">
              <a:lnSpc>
                <a:spcPts val="2127"/>
              </a:lnSpc>
            </a:pPr>
            <a:r>
              <a:rPr lang="en-US" sz="159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                1.  </a:t>
            </a:r>
            <a:r>
              <a:rPr lang="en-US" sz="159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วิทยาลัยการท่องเที่ยวและอุตสาหกรรมบริการ</a:t>
            </a:r>
          </a:p>
          <a:p>
            <a:pPr algn="l">
              <a:lnSpc>
                <a:spcPts val="2127"/>
              </a:lnSpc>
            </a:pPr>
            <a:r>
              <a:rPr lang="en-US" sz="159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                2.  </a:t>
            </a:r>
            <a:r>
              <a:rPr lang="en-US" sz="159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วิทยาลัยการบิน การศึกษาและวิจัยนานาชาติ</a:t>
            </a:r>
          </a:p>
          <a:p>
            <a:pPr algn="l">
              <a:lnSpc>
                <a:spcPts val="2127"/>
              </a:lnSpc>
            </a:pPr>
            <a:r>
              <a:rPr lang="en-US" sz="159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                3.  วิทยาลัยเทคโนโลยีอุตสาหกรรมศรีสงคราม</a:t>
            </a:r>
          </a:p>
          <a:p>
            <a:pPr algn="l">
              <a:lnSpc>
                <a:spcPts val="2127"/>
              </a:lnSpc>
            </a:pPr>
            <a:r>
              <a:rPr lang="en-US" sz="159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                4.  คณะแพทยศาสตร์</a:t>
            </a:r>
          </a:p>
          <a:p>
            <a:pPr algn="l">
              <a:lnSpc>
                <a:spcPts val="2127"/>
              </a:lnSpc>
            </a:pPr>
            <a:r>
              <a:rPr lang="en-US" sz="159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                5.  </a:t>
            </a:r>
            <a:r>
              <a:rPr lang="en-US" sz="159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คณะครุศาสตร์</a:t>
            </a:r>
          </a:p>
          <a:p>
            <a:pPr algn="l">
              <a:lnSpc>
                <a:spcPts val="2127"/>
              </a:lnSpc>
            </a:pPr>
            <a:r>
              <a:rPr lang="en-US" sz="159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                       5.1 โรงเรียนสาธิตแห่งมหาวิทยาลัยนครพนม พนมพิทยพัฒน์</a:t>
            </a:r>
          </a:p>
          <a:p>
            <a:pPr algn="l">
              <a:lnSpc>
                <a:spcPts val="2127"/>
              </a:lnSpc>
            </a:pPr>
            <a:r>
              <a:rPr lang="en-US" sz="159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                6.  คณะวิศวกรรมศาสตร์</a:t>
            </a:r>
          </a:p>
          <a:p>
            <a:pPr algn="l">
              <a:lnSpc>
                <a:spcPts val="2127"/>
              </a:lnSpc>
            </a:pPr>
            <a:r>
              <a:rPr lang="en-US" sz="159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                7.  คณะวิทยาศาสตร์</a:t>
            </a:r>
          </a:p>
          <a:p>
            <a:pPr algn="l">
              <a:lnSpc>
                <a:spcPts val="2127"/>
              </a:lnSpc>
            </a:pPr>
            <a:r>
              <a:rPr lang="en-US" sz="1599" spc="-123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                         8.   สถานีวิทยุเพื่อการศึกษามหาวิทยาลัยนครพนม </a:t>
            </a:r>
          </a:p>
          <a:p>
            <a:pPr algn="l" marL="0" indent="0" lvl="0">
              <a:lnSpc>
                <a:spcPts val="2127"/>
              </a:lnSpc>
            </a:pP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-2734446" y="576533"/>
            <a:ext cx="10726766" cy="731011"/>
          </a:xfrm>
          <a:custGeom>
            <a:avLst/>
            <a:gdLst/>
            <a:ahLst/>
            <a:cxnLst/>
            <a:rect r="r" b="b" t="t" l="l"/>
            <a:pathLst>
              <a:path h="731011" w="10726766">
                <a:moveTo>
                  <a:pt x="0" y="0"/>
                </a:moveTo>
                <a:lnTo>
                  <a:pt x="10726766" y="0"/>
                </a:lnTo>
                <a:lnTo>
                  <a:pt x="10726766" y="731011"/>
                </a:lnTo>
                <a:lnTo>
                  <a:pt x="0" y="7310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225933" r="0" b="-1141454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3439607" y="6075221"/>
            <a:ext cx="9553602" cy="651062"/>
          </a:xfrm>
          <a:custGeom>
            <a:avLst/>
            <a:gdLst/>
            <a:ahLst/>
            <a:cxnLst/>
            <a:rect r="r" b="b" t="t" l="l"/>
            <a:pathLst>
              <a:path h="651062" w="9553602">
                <a:moveTo>
                  <a:pt x="0" y="0"/>
                </a:moveTo>
                <a:lnTo>
                  <a:pt x="9553602" y="0"/>
                </a:lnTo>
                <a:lnTo>
                  <a:pt x="9553602" y="651061"/>
                </a:lnTo>
                <a:lnTo>
                  <a:pt x="0" y="65106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225933" r="0" b="-1141454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465593" y="6204723"/>
            <a:ext cx="5811296" cy="4735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36"/>
              </a:lnSpc>
            </a:pPr>
            <a:r>
              <a:rPr lang="en-US" sz="1700" b="true">
                <a:solidFill>
                  <a:srgbClr val="032A5D"/>
                </a:solidFill>
                <a:latin typeface="Aileron Bold"/>
                <a:ea typeface="Aileron Bold"/>
                <a:cs typeface="Aileron Bold"/>
                <a:sym typeface="Aileron Bold"/>
              </a:rPr>
              <a:t>1.4.2 ) หน่วยงานที่จัดตั้งภายในตามพระราชบัญญัติการบริหาร </a:t>
            </a:r>
          </a:p>
          <a:p>
            <a:pPr algn="l" marL="0" indent="0" lvl="0">
              <a:lnSpc>
                <a:spcPts val="1836"/>
              </a:lnSpc>
              <a:spcBef>
                <a:spcPct val="0"/>
              </a:spcBef>
            </a:pPr>
            <a:r>
              <a:rPr lang="en-US" b="true" sz="1700">
                <a:solidFill>
                  <a:srgbClr val="032A5D"/>
                </a:solidFill>
                <a:latin typeface="Aileron Bold"/>
                <a:ea typeface="Aileron Bold"/>
                <a:cs typeface="Aileron Bold"/>
                <a:sym typeface="Aileron Bold"/>
              </a:rPr>
              <a:t>                ส่วนงานภายใน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968313" y="790411"/>
            <a:ext cx="8861516" cy="3318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590"/>
              </a:lnSpc>
              <a:spcBef>
                <a:spcPct val="0"/>
              </a:spcBef>
            </a:pPr>
            <a:r>
              <a:rPr lang="en-US" b="true" sz="2398">
                <a:solidFill>
                  <a:srgbClr val="032A5D"/>
                </a:solidFill>
                <a:latin typeface="Aileron Bold"/>
                <a:ea typeface="Aileron Bold"/>
                <a:cs typeface="Aileron Bold"/>
                <a:sym typeface="Aileron Bold"/>
              </a:rPr>
              <a:t>1.4 หน่วยงานภายในมหาวิทยาลัยนครพนม 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-3134409" y="1715841"/>
            <a:ext cx="8943205" cy="609464"/>
          </a:xfrm>
          <a:custGeom>
            <a:avLst/>
            <a:gdLst/>
            <a:ahLst/>
            <a:cxnLst/>
            <a:rect r="r" b="b" t="t" l="l"/>
            <a:pathLst>
              <a:path h="609464" w="8943205">
                <a:moveTo>
                  <a:pt x="0" y="0"/>
                </a:moveTo>
                <a:lnTo>
                  <a:pt x="8943205" y="0"/>
                </a:lnTo>
                <a:lnTo>
                  <a:pt x="8943205" y="609464"/>
                </a:lnTo>
                <a:lnTo>
                  <a:pt x="0" y="6094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225933" r="0" b="-1141454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341643" y="1902844"/>
            <a:ext cx="4772352" cy="2449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836"/>
              </a:lnSpc>
              <a:spcBef>
                <a:spcPct val="0"/>
              </a:spcBef>
            </a:pPr>
            <a:r>
              <a:rPr lang="en-US" b="true" sz="1700">
                <a:solidFill>
                  <a:srgbClr val="032A5D"/>
                </a:solidFill>
                <a:latin typeface="Aileron Bold"/>
                <a:ea typeface="Aileron Bold"/>
                <a:cs typeface="Aileron Bold"/>
                <a:sym typeface="Aileron Bold"/>
              </a:rPr>
              <a:t> 1.4.</a:t>
            </a:r>
            <a:r>
              <a:rPr lang="en-US" b="true" sz="1700">
                <a:solidFill>
                  <a:srgbClr val="032A5D"/>
                </a:solidFill>
                <a:latin typeface="Aileron Bold"/>
                <a:ea typeface="Aileron Bold"/>
                <a:cs typeface="Aileron Bold"/>
                <a:sym typeface="Aileron Bold"/>
              </a:rPr>
              <a:t>1 ) หน่วยงานที่จัดตั้งตามประกาศกฎกระทรวง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6509749" y="10010467"/>
            <a:ext cx="1044495" cy="681533"/>
            <a:chOff x="0" y="0"/>
            <a:chExt cx="1392661" cy="90871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392661" cy="908711"/>
            </a:xfrm>
            <a:custGeom>
              <a:avLst/>
              <a:gdLst/>
              <a:ahLst/>
              <a:cxnLst/>
              <a:rect r="r" b="b" t="t" l="l"/>
              <a:pathLst>
                <a:path h="908711" w="1392661">
                  <a:moveTo>
                    <a:pt x="0" y="0"/>
                  </a:moveTo>
                  <a:lnTo>
                    <a:pt x="1392661" y="0"/>
                  </a:lnTo>
                  <a:lnTo>
                    <a:pt x="1392661" y="908711"/>
                  </a:lnTo>
                  <a:lnTo>
                    <a:pt x="0" y="9087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 rot="0">
              <a:off x="763995" y="359553"/>
              <a:ext cx="205277" cy="4605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924"/>
                </a:lnSpc>
              </a:pPr>
              <a:r>
                <a:rPr lang="en-US" sz="2088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8</a:t>
              </a:r>
            </a:p>
          </p:txBody>
        </p:sp>
      </p:grp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655834" y="999412"/>
            <a:ext cx="11092617" cy="755943"/>
          </a:xfrm>
          <a:custGeom>
            <a:avLst/>
            <a:gdLst/>
            <a:ahLst/>
            <a:cxnLst/>
            <a:rect r="r" b="b" t="t" l="l"/>
            <a:pathLst>
              <a:path h="755943" w="11092617">
                <a:moveTo>
                  <a:pt x="0" y="0"/>
                </a:moveTo>
                <a:lnTo>
                  <a:pt x="11092618" y="0"/>
                </a:lnTo>
                <a:lnTo>
                  <a:pt x="11092618" y="755943"/>
                </a:lnTo>
                <a:lnTo>
                  <a:pt x="0" y="7559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225933" r="0" b="-1141454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317360" y="9884933"/>
            <a:ext cx="1236884" cy="807067"/>
            <a:chOff x="0" y="0"/>
            <a:chExt cx="1649179" cy="107608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649179" cy="1076089"/>
            </a:xfrm>
            <a:custGeom>
              <a:avLst/>
              <a:gdLst/>
              <a:ahLst/>
              <a:cxnLst/>
              <a:rect r="r" b="b" t="t" l="l"/>
              <a:pathLst>
                <a:path h="1076089" w="1649179">
                  <a:moveTo>
                    <a:pt x="0" y="0"/>
                  </a:moveTo>
                  <a:lnTo>
                    <a:pt x="1649179" y="0"/>
                  </a:lnTo>
                  <a:lnTo>
                    <a:pt x="1649179" y="1076089"/>
                  </a:lnTo>
                  <a:lnTo>
                    <a:pt x="0" y="10760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TextBox 5" id="5"/>
            <p:cNvSpPr txBox="true"/>
            <p:nvPr/>
          </p:nvSpPr>
          <p:spPr>
            <a:xfrm rot="0">
              <a:off x="904717" y="425027"/>
              <a:ext cx="243088" cy="54617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462"/>
                </a:lnSpc>
              </a:pPr>
              <a:r>
                <a:rPr lang="en-US" sz="2473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9</a:t>
              </a: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-4382409" y="5856911"/>
            <a:ext cx="13137354" cy="5856911"/>
          </a:xfrm>
          <a:custGeom>
            <a:avLst/>
            <a:gdLst/>
            <a:ahLst/>
            <a:cxnLst/>
            <a:rect r="r" b="b" t="t" l="l"/>
            <a:pathLst>
              <a:path h="5856911" w="13137354">
                <a:moveTo>
                  <a:pt x="0" y="0"/>
                </a:moveTo>
                <a:lnTo>
                  <a:pt x="13137354" y="0"/>
                </a:lnTo>
                <a:lnTo>
                  <a:pt x="13137354" y="5856910"/>
                </a:lnTo>
                <a:lnTo>
                  <a:pt x="0" y="585691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65000"/>
            </a:blip>
            <a:stretch>
              <a:fillRect l="-28611" t="-125213" r="-49886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932538" y="1992301"/>
            <a:ext cx="6196626" cy="35883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</a:pPr>
            <a:r>
              <a:rPr lang="en-US" sz="159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                 มหาวิทยาลัยนครพนมได้จัดตั้งหน่วยงานภายในตามภารกิจและยุทธศาสตร์ของมหาวิทยาลัยนครพนม เพื่อให้มีประสิทธิภาพในการดำเนินงานของมหาวิทยาลัย มีจำนวน 5 หน่วยงาน</a:t>
            </a:r>
          </a:p>
          <a:p>
            <a:pPr algn="l">
              <a:lnSpc>
                <a:spcPts val="2239"/>
              </a:lnSpc>
            </a:pPr>
            <a:r>
              <a:rPr lang="en-US" sz="1599" spc="-84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                     </a:t>
            </a:r>
            <a:r>
              <a:rPr lang="en-US" sz="1599" spc="-84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1.   ศูนย์ประสานงานโครงการอนุรักษ์พันธุกรรมพืชอันเนื่องมาจาก</a:t>
            </a:r>
          </a:p>
          <a:p>
            <a:pPr algn="l">
              <a:lnSpc>
                <a:spcPts val="2239"/>
              </a:lnSpc>
            </a:pPr>
            <a:r>
              <a:rPr lang="en-US" sz="1599" spc="-84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                             </a:t>
            </a:r>
            <a:r>
              <a:rPr lang="en-US" sz="1599" spc="-84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พระราชดำริสมเด็จพระเทพรัตนราชสุา ฯ สยามบรมราชกุมารี (อพ.สธ.)</a:t>
            </a:r>
          </a:p>
          <a:p>
            <a:pPr algn="l">
              <a:lnSpc>
                <a:spcPts val="2239"/>
              </a:lnSpc>
            </a:pPr>
            <a:r>
              <a:rPr lang="en-US" sz="159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                </a:t>
            </a:r>
            <a:r>
              <a:rPr lang="en-US" sz="159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2.  ศูนย์บ่มเพาะวิสาหกิจ</a:t>
            </a:r>
          </a:p>
          <a:p>
            <a:pPr algn="l">
              <a:lnSpc>
                <a:spcPts val="2239"/>
              </a:lnSpc>
            </a:pPr>
            <a:r>
              <a:rPr lang="en-US" sz="159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                </a:t>
            </a:r>
            <a:r>
              <a:rPr lang="en-US" sz="159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3.  สำนักงานสภามหาวิทยาลัย</a:t>
            </a:r>
          </a:p>
          <a:p>
            <a:pPr algn="l">
              <a:lnSpc>
                <a:spcPts val="2239"/>
              </a:lnSpc>
            </a:pPr>
            <a:r>
              <a:rPr lang="en-US" sz="159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                </a:t>
            </a:r>
            <a:r>
              <a:rPr lang="en-US" sz="159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4.  หน่วยตรวจสอบภายใน</a:t>
            </a:r>
          </a:p>
          <a:p>
            <a:pPr algn="l">
              <a:lnSpc>
                <a:spcPts val="2239"/>
              </a:lnSpc>
            </a:pPr>
            <a:r>
              <a:rPr lang="en-US" sz="159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                5.  </a:t>
            </a:r>
            <a:r>
              <a:rPr lang="en-US" sz="159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  <a:hlinkClick r:id="rId6" tooltip="https://www.npu.ac.th/?page=faculty_view&amp;faculty_id=1588314021"/>
              </a:rPr>
              <a:t>สภาคณาจารย์และข้าราชการ </a:t>
            </a:r>
          </a:p>
          <a:p>
            <a:pPr algn="l">
              <a:lnSpc>
                <a:spcPts val="2239"/>
              </a:lnSpc>
            </a:pPr>
            <a:r>
              <a:rPr lang="en-US" sz="159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                </a:t>
            </a:r>
          </a:p>
          <a:p>
            <a:pPr algn="l">
              <a:lnSpc>
                <a:spcPts val="2239"/>
              </a:lnSpc>
            </a:pPr>
          </a:p>
          <a:p>
            <a:pPr algn="l">
              <a:lnSpc>
                <a:spcPts val="2239"/>
              </a:lnSpc>
            </a:pPr>
          </a:p>
          <a:p>
            <a:pPr algn="l" marL="0" indent="0" lvl="0">
              <a:lnSpc>
                <a:spcPts val="2239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1314469" y="1097398"/>
            <a:ext cx="6314267" cy="5313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159"/>
              </a:lnSpc>
            </a:pPr>
            <a:r>
              <a:rPr lang="en-US" b="true" sz="1599">
                <a:solidFill>
                  <a:srgbClr val="032A5D"/>
                </a:solidFill>
                <a:latin typeface="Aileron Bold"/>
                <a:ea typeface="Aileron Bold"/>
                <a:cs typeface="Aileron Bold"/>
                <a:sym typeface="Aileron Bold"/>
              </a:rPr>
              <a:t>1.4.3) หน่วยงานที่จัดตั้งตามภารกิจและยุทธศาสตร์ของมหาวิทยาลัยนครพนม 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6395623" y="9936000"/>
            <a:ext cx="1158621" cy="756000"/>
            <a:chOff x="0" y="0"/>
            <a:chExt cx="1544828" cy="10080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544828" cy="1008000"/>
            </a:xfrm>
            <a:custGeom>
              <a:avLst/>
              <a:gdLst/>
              <a:ahLst/>
              <a:cxnLst/>
              <a:rect r="r" b="b" t="t" l="l"/>
              <a:pathLst>
                <a:path h="1008000" w="1544828">
                  <a:moveTo>
                    <a:pt x="0" y="0"/>
                  </a:moveTo>
                  <a:lnTo>
                    <a:pt x="1544828" y="0"/>
                  </a:lnTo>
                  <a:lnTo>
                    <a:pt x="1544828" y="1008000"/>
                  </a:lnTo>
                  <a:lnTo>
                    <a:pt x="0" y="1008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 rot="0">
              <a:off x="847472" y="404043"/>
              <a:ext cx="227707" cy="50570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243"/>
                </a:lnSpc>
              </a:pPr>
              <a:r>
                <a:rPr lang="en-US" sz="2316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9</a:t>
              </a:r>
            </a:p>
          </p:txBody>
        </p:sp>
      </p:grp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-1345388" y="2474999"/>
            <a:ext cx="10025997" cy="5639623"/>
          </a:xfrm>
          <a:custGeom>
            <a:avLst/>
            <a:gdLst/>
            <a:ahLst/>
            <a:cxnLst/>
            <a:rect r="r" b="b" t="t" l="l"/>
            <a:pathLst>
              <a:path h="5639623" w="10025997">
                <a:moveTo>
                  <a:pt x="0" y="0"/>
                </a:moveTo>
                <a:lnTo>
                  <a:pt x="10025997" y="0"/>
                </a:lnTo>
                <a:lnTo>
                  <a:pt x="10025997" y="5639624"/>
                </a:lnTo>
                <a:lnTo>
                  <a:pt x="0" y="56396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487422" y="9995899"/>
            <a:ext cx="1066822" cy="696101"/>
          </a:xfrm>
          <a:custGeom>
            <a:avLst/>
            <a:gdLst/>
            <a:ahLst/>
            <a:cxnLst/>
            <a:rect r="r" b="b" t="t" l="l"/>
            <a:pathLst>
              <a:path h="696101" w="1066822">
                <a:moveTo>
                  <a:pt x="0" y="0"/>
                </a:moveTo>
                <a:lnTo>
                  <a:pt x="1066822" y="0"/>
                </a:lnTo>
                <a:lnTo>
                  <a:pt x="1066822" y="696101"/>
                </a:lnTo>
                <a:lnTo>
                  <a:pt x="0" y="6961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994182" y="10260185"/>
            <a:ext cx="314218" cy="3639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86"/>
              </a:lnSpc>
            </a:pPr>
            <a:r>
              <a:rPr lang="en-US" sz="2133">
                <a:solidFill>
                  <a:srgbClr val="C57F0F"/>
                </a:solidFill>
                <a:latin typeface="Aileron"/>
                <a:ea typeface="Aileron"/>
                <a:cs typeface="Aileron"/>
                <a:sym typeface="Aileron"/>
              </a:rPr>
              <a:t>10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-1462916" y="2613847"/>
            <a:ext cx="10143618" cy="5705785"/>
          </a:xfrm>
          <a:custGeom>
            <a:avLst/>
            <a:gdLst/>
            <a:ahLst/>
            <a:cxnLst/>
            <a:rect r="r" b="b" t="t" l="l"/>
            <a:pathLst>
              <a:path h="5705785" w="10143618">
                <a:moveTo>
                  <a:pt x="0" y="0"/>
                </a:moveTo>
                <a:lnTo>
                  <a:pt x="10143618" y="0"/>
                </a:lnTo>
                <a:lnTo>
                  <a:pt x="10143618" y="5705785"/>
                </a:lnTo>
                <a:lnTo>
                  <a:pt x="0" y="57057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554655" y="9824054"/>
            <a:ext cx="1005345" cy="1005072"/>
            <a:chOff x="0" y="0"/>
            <a:chExt cx="1340460" cy="134009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340460" cy="1340096"/>
            </a:xfrm>
            <a:custGeom>
              <a:avLst/>
              <a:gdLst/>
              <a:ahLst/>
              <a:cxnLst/>
              <a:rect r="r" b="b" t="t" l="l"/>
              <a:pathLst>
                <a:path h="1340096" w="1340460">
                  <a:moveTo>
                    <a:pt x="0" y="0"/>
                  </a:moveTo>
                  <a:lnTo>
                    <a:pt x="1340460" y="0"/>
                  </a:lnTo>
                  <a:lnTo>
                    <a:pt x="1340460" y="1340096"/>
                  </a:lnTo>
                  <a:lnTo>
                    <a:pt x="0" y="13400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6607" t="0" r="-26607" b="0"/>
              </a:stretch>
            </a:blipFill>
          </p:spPr>
        </p:sp>
        <p:sp>
          <p:nvSpPr>
            <p:cNvPr name="TextBox 5" id="5"/>
            <p:cNvSpPr txBox="true"/>
            <p:nvPr/>
          </p:nvSpPr>
          <p:spPr>
            <a:xfrm rot="0">
              <a:off x="509534" y="526423"/>
              <a:ext cx="417392" cy="44504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14"/>
                </a:lnSpc>
              </a:pPr>
              <a:r>
                <a:rPr lang="en-US" sz="2010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11</a:t>
              </a:r>
            </a:p>
          </p:txBody>
        </p:sp>
      </p:grp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380882" y="1921079"/>
            <a:ext cx="8983892" cy="8770921"/>
          </a:xfrm>
          <a:custGeom>
            <a:avLst/>
            <a:gdLst/>
            <a:ahLst/>
            <a:cxnLst/>
            <a:rect r="r" b="b" t="t" l="l"/>
            <a:pathLst>
              <a:path h="8770921" w="8983892">
                <a:moveTo>
                  <a:pt x="0" y="0"/>
                </a:moveTo>
                <a:lnTo>
                  <a:pt x="8983892" y="0"/>
                </a:lnTo>
                <a:lnTo>
                  <a:pt x="8983892" y="8770921"/>
                </a:lnTo>
                <a:lnTo>
                  <a:pt x="0" y="87709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3000"/>
            </a:blip>
            <a:stretch>
              <a:fillRect l="-28549" t="0" r="-28549" b="-7208"/>
            </a:stretch>
          </a:blipFill>
        </p:spPr>
      </p:sp>
      <p:sp>
        <p:nvSpPr>
          <p:cNvPr name="AutoShape 3" id="3"/>
          <p:cNvSpPr/>
          <p:nvPr/>
        </p:nvSpPr>
        <p:spPr>
          <a:xfrm rot="0">
            <a:off x="-92776" y="9790118"/>
            <a:ext cx="7967652" cy="901882"/>
          </a:xfrm>
          <a:prstGeom prst="rect">
            <a:avLst/>
          </a:prstGeom>
          <a:solidFill>
            <a:srgbClr val="5D351C"/>
          </a:solidFill>
        </p:spPr>
      </p:sp>
      <p:sp>
        <p:nvSpPr>
          <p:cNvPr name="TextBox 4" id="4"/>
          <p:cNvSpPr txBox="true"/>
          <p:nvPr/>
        </p:nvSpPr>
        <p:spPr>
          <a:xfrm rot="0">
            <a:off x="1507920" y="2583343"/>
            <a:ext cx="5541936" cy="64637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24"/>
              </a:lnSpc>
            </a:pPr>
            <a:r>
              <a:rPr lang="en-US" sz="1600" spc="33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         จากการประเมินสภาพการณ์และความท้าทายในปัจจุบันที่เกิด</a:t>
            </a:r>
          </a:p>
          <a:p>
            <a:pPr algn="l">
              <a:lnSpc>
                <a:spcPts val="2624"/>
              </a:lnSpc>
            </a:pPr>
            <a:r>
              <a:rPr lang="en-US" sz="1600" spc="33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การเปลี่ยนแปลงอย่างรวดเร็วฉับพลัน (DISRUPTIVE) โดยเฉพาะทางด้านวิทยาศาสตร์และเทคโนโลยี จนทำให้เกิดสภาพนวัตกรรมเข้ามาแทนที่การดำเนินชีวิตแบบเดิม ๆ มีการใช้โปรแกรมคอมพิวเตอร์ที่อำนวยความสะดวกในด้านต่างๆ (APPLICATION) สารสนเทศขนาดใหญ่ (BIG DATA)ปัญญาประดิษฐ์ (AI) การสนับสนุน เป้าหมาย</a:t>
            </a:r>
          </a:p>
          <a:p>
            <a:pPr algn="l">
              <a:lnSpc>
                <a:spcPts val="2624"/>
              </a:lnSpc>
            </a:pPr>
            <a:r>
              <a:rPr lang="en-US" sz="1600" spc="33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การพัฒนาที่ยั่งยืน (SUSTAINABLE DEVELOPMENT GOALS: SDGS)  </a:t>
            </a:r>
            <a:r>
              <a:rPr lang="en-US" sz="1600" spc="33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  <a:hlinkClick r:id="rId3" tooltip="http://www.edpex.org/p/download-edpex.html"/>
              </a:rPr>
              <a:t>เกณฑ์ EDPEX</a:t>
            </a:r>
            <a:r>
              <a:rPr lang="en-US" sz="1600" spc="33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  สถานการณ์ภาวะสงครามระหว่างประเทศมหาอำนาจ โรคอุบัติใหม่ และอื่น ๆ เป็นเหตุให้มหาวิทยาลัยนครพนม ต้องวิเคราะห์สถานการณ์ต่าง ๆ ดังนี้</a:t>
            </a:r>
          </a:p>
          <a:p>
            <a:pPr algn="l">
              <a:lnSpc>
                <a:spcPts val="2624"/>
              </a:lnSpc>
            </a:pPr>
          </a:p>
          <a:p>
            <a:pPr algn="l">
              <a:lnSpc>
                <a:spcPts val="2624"/>
              </a:lnSpc>
            </a:pPr>
            <a:r>
              <a:rPr lang="en-US" sz="1600" spc="33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          2.1 สภาพการณ์ของมหาวิทยาลัยนครพนม</a:t>
            </a:r>
          </a:p>
          <a:p>
            <a:pPr algn="l">
              <a:lnSpc>
                <a:spcPts val="2624"/>
              </a:lnSpc>
            </a:pPr>
            <a:r>
              <a:rPr lang="en-US" sz="1600" spc="33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          2.2 ทรัพยากรบุคคล</a:t>
            </a:r>
          </a:p>
          <a:p>
            <a:pPr algn="l">
              <a:lnSpc>
                <a:spcPts val="2624"/>
              </a:lnSpc>
            </a:pPr>
            <a:r>
              <a:rPr lang="en-US" sz="1600" spc="33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          2.3 หลักสูตรและการเรียนการสอน</a:t>
            </a:r>
          </a:p>
          <a:p>
            <a:pPr algn="l">
              <a:lnSpc>
                <a:spcPts val="2624"/>
              </a:lnSpc>
            </a:pPr>
            <a:r>
              <a:rPr lang="en-US" sz="1600" spc="33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          2.4 นักเรียน นักศึกษา</a:t>
            </a:r>
          </a:p>
          <a:p>
            <a:pPr algn="l">
              <a:lnSpc>
                <a:spcPts val="2624"/>
              </a:lnSpc>
            </a:pPr>
            <a:r>
              <a:rPr lang="en-US" sz="1600" spc="33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          2.5 งบประมาณ</a:t>
            </a:r>
          </a:p>
          <a:p>
            <a:pPr algn="l">
              <a:lnSpc>
                <a:spcPts val="2624"/>
              </a:lnSpc>
            </a:pPr>
            <a:r>
              <a:rPr lang="en-US" sz="1600" spc="33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          2.6 ผลประกันคุณภาพการศึกษา</a:t>
            </a:r>
          </a:p>
          <a:p>
            <a:pPr algn="l">
              <a:lnSpc>
                <a:spcPts val="2624"/>
              </a:lnSpc>
            </a:pPr>
            <a:r>
              <a:rPr lang="en-US" sz="1600" spc="33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          2.7 ประเมินคุณธรรมและความโปร่งใส</a:t>
            </a:r>
          </a:p>
          <a:p>
            <a:pPr algn="l">
              <a:lnSpc>
                <a:spcPts val="2624"/>
              </a:lnSpc>
            </a:pPr>
            <a:r>
              <a:rPr lang="en-US" sz="1600" spc="33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          </a:t>
            </a:r>
          </a:p>
          <a:p>
            <a:pPr algn="l" marL="0" indent="0" lvl="0">
              <a:lnSpc>
                <a:spcPts val="2624"/>
              </a:lnSpc>
            </a:pPr>
          </a:p>
        </p:txBody>
      </p:sp>
      <p:sp>
        <p:nvSpPr>
          <p:cNvPr name="AutoShape 5" id="5"/>
          <p:cNvSpPr/>
          <p:nvPr/>
        </p:nvSpPr>
        <p:spPr>
          <a:xfrm rot="0">
            <a:off x="-70145" y="101472"/>
            <a:ext cx="7673155" cy="2020605"/>
          </a:xfrm>
          <a:prstGeom prst="rect">
            <a:avLst/>
          </a:prstGeom>
          <a:solidFill>
            <a:srgbClr val="5D351C"/>
          </a:solidFill>
        </p:spPr>
      </p:sp>
      <p:sp>
        <p:nvSpPr>
          <p:cNvPr name="TextBox 6" id="6"/>
          <p:cNvSpPr txBox="true"/>
          <p:nvPr/>
        </p:nvSpPr>
        <p:spPr>
          <a:xfrm rot="0">
            <a:off x="756000" y="595735"/>
            <a:ext cx="2052815" cy="673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176"/>
              </a:lnSpc>
              <a:spcBef>
                <a:spcPct val="0"/>
              </a:spcBef>
            </a:pPr>
            <a:r>
              <a:rPr lang="en-US" b="true" sz="4793">
                <a:solidFill>
                  <a:srgbClr val="FFFFFF"/>
                </a:solidFill>
                <a:latin typeface="Aileron Heavy Bold"/>
                <a:ea typeface="Aileron Heavy Bold"/>
                <a:cs typeface="Aileron Heavy Bold"/>
                <a:sym typeface="Aileron Heavy Bold"/>
              </a:rPr>
              <a:t>บทที่ 2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808815" y="645213"/>
            <a:ext cx="4563149" cy="1275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40"/>
              </a:lnSpc>
            </a:pPr>
            <a:r>
              <a:rPr lang="en-US" sz="3093" spc="-98" b="true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สภาพการณ์และความท้าทาย</a:t>
            </a:r>
          </a:p>
          <a:p>
            <a:pPr algn="l">
              <a:lnSpc>
                <a:spcPts val="3340"/>
              </a:lnSpc>
            </a:pPr>
            <a:r>
              <a:rPr lang="en-US" sz="3093" spc="-98" b="true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ของมหาวิทยาลัยนครพนม</a:t>
            </a:r>
          </a:p>
          <a:p>
            <a:pPr algn="l" marL="0" indent="0" lvl="0">
              <a:lnSpc>
                <a:spcPts val="334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-87429" y="0"/>
            <a:ext cx="7518988" cy="1504668"/>
          </a:xfrm>
          <a:prstGeom prst="rect">
            <a:avLst/>
          </a:prstGeom>
          <a:solidFill>
            <a:srgbClr val="5D351C"/>
          </a:solidFill>
        </p:spPr>
      </p:sp>
      <p:sp>
        <p:nvSpPr>
          <p:cNvPr name="Freeform 3" id="3"/>
          <p:cNvSpPr/>
          <p:nvPr/>
        </p:nvSpPr>
        <p:spPr>
          <a:xfrm flipH="false" flipV="false" rot="5400000">
            <a:off x="461560" y="535178"/>
            <a:ext cx="444880" cy="441644"/>
          </a:xfrm>
          <a:custGeom>
            <a:avLst/>
            <a:gdLst/>
            <a:ahLst/>
            <a:cxnLst/>
            <a:rect r="r" b="b" t="t" l="l"/>
            <a:pathLst>
              <a:path h="441644" w="444880">
                <a:moveTo>
                  <a:pt x="0" y="0"/>
                </a:moveTo>
                <a:lnTo>
                  <a:pt x="444880" y="0"/>
                </a:lnTo>
                <a:lnTo>
                  <a:pt x="444880" y="441644"/>
                </a:lnTo>
                <a:lnTo>
                  <a:pt x="0" y="4416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4" id="4"/>
          <p:cNvSpPr/>
          <p:nvPr/>
        </p:nvSpPr>
        <p:spPr>
          <a:xfrm>
            <a:off x="848436" y="10335271"/>
            <a:ext cx="749223" cy="0"/>
          </a:xfrm>
          <a:prstGeom prst="line">
            <a:avLst/>
          </a:prstGeom>
          <a:ln cap="flat" w="76200">
            <a:solidFill>
              <a:srgbClr val="004AA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5" id="5"/>
          <p:cNvSpPr/>
          <p:nvPr/>
        </p:nvSpPr>
        <p:spPr>
          <a:xfrm>
            <a:off x="868822" y="2189170"/>
            <a:ext cx="2048822" cy="0"/>
          </a:xfrm>
          <a:prstGeom prst="line">
            <a:avLst/>
          </a:prstGeom>
          <a:ln cap="flat" w="76200">
            <a:solidFill>
              <a:srgbClr val="5D351C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6" id="6"/>
          <p:cNvSpPr txBox="true"/>
          <p:nvPr/>
        </p:nvSpPr>
        <p:spPr>
          <a:xfrm rot="0">
            <a:off x="625359" y="2282238"/>
            <a:ext cx="3387078" cy="70275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57210" indent="-178605" lvl="1">
              <a:lnSpc>
                <a:spcPts val="2829"/>
              </a:lnSpc>
              <a:buAutoNum type="arabicPeriod" startAt="1"/>
            </a:pPr>
            <a:r>
              <a:rPr lang="en-US" sz="1654" spc="-31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 ผู้นำมีวิสัยทัศน์ชัดเจน/Transform to New S-Curve</a:t>
            </a:r>
          </a:p>
          <a:p>
            <a:pPr algn="l" marL="357210" indent="-178605" lvl="1">
              <a:lnSpc>
                <a:spcPts val="2829"/>
              </a:lnSpc>
              <a:buAutoNum type="arabicPeriod" startAt="1"/>
            </a:pPr>
            <a:r>
              <a:rPr lang="en-US" sz="1654" spc="-31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 บัณฑิตมีงานทำภายใน 1 ปี ร้อยละ 99.71</a:t>
            </a:r>
          </a:p>
          <a:p>
            <a:pPr algn="l" marL="357210" indent="-178605" lvl="1">
              <a:lnSpc>
                <a:spcPts val="2829"/>
              </a:lnSpc>
              <a:buAutoNum type="arabicPeriod" startAt="1"/>
            </a:pPr>
            <a:r>
              <a:rPr lang="en-US" sz="1654" spc="-31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 ทุกหลักสูตร 58 หลักสูตร ผ่านมาตรฐานการศึกษา</a:t>
            </a:r>
          </a:p>
          <a:p>
            <a:pPr algn="l" marL="357210" indent="-178605" lvl="1">
              <a:lnSpc>
                <a:spcPts val="2829"/>
              </a:lnSpc>
              <a:buAutoNum type="arabicPeriod" startAt="1"/>
            </a:pPr>
            <a:r>
              <a:rPr lang="en-US" sz="1654" spc="-31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มีหน่วยงานรับผิดชอบชัดเจน: สถาบันวิจัยและพัฒนา</a:t>
            </a:r>
          </a:p>
          <a:p>
            <a:pPr algn="l" marL="357210" indent="-178605" lvl="1">
              <a:lnSpc>
                <a:spcPts val="2829"/>
              </a:lnSpc>
              <a:buAutoNum type="arabicPeriod" startAt="1"/>
            </a:pPr>
            <a:r>
              <a:rPr lang="en-US" sz="1654" spc="-31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บุคลากรพร้อม ทักษะด้านทำนุบำรุงศิลปวัฒนธรรม</a:t>
            </a:r>
          </a:p>
          <a:p>
            <a:pPr algn="l" marL="357210" indent="-178605" lvl="1">
              <a:lnSpc>
                <a:spcPts val="2829"/>
              </a:lnSpc>
              <a:buAutoNum type="arabicPeriod" startAt="1"/>
            </a:pPr>
            <a:r>
              <a:rPr lang="en-US" sz="1654" spc="-31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มีพื้นที่วัฒนธรรมเชื่อมโยงท้องถิ่น ในเขตลุ่มน้ำโขง</a:t>
            </a:r>
          </a:p>
          <a:p>
            <a:pPr algn="l" marL="357210" indent="-178605" lvl="1">
              <a:lnSpc>
                <a:spcPts val="2829"/>
              </a:lnSpc>
              <a:buAutoNum type="arabicPeriod" startAt="1"/>
            </a:pPr>
            <a:r>
              <a:rPr lang="en-US" sz="1654" spc="-31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High Commitment ด้านทำนุบำรุงศิลปวัฒนธรรม ทั้งสายวิชาการและสนับสนุน</a:t>
            </a:r>
          </a:p>
          <a:p>
            <a:pPr algn="l" marL="357210" indent="-178605" lvl="1">
              <a:lnSpc>
                <a:spcPts val="2829"/>
              </a:lnSpc>
              <a:buAutoNum type="arabicPeriod" startAt="1"/>
            </a:pPr>
            <a:r>
              <a:rPr lang="en-US" sz="1654" spc="-31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 ผลประเมินคุณธรรมและความโปร่งใสของหน่วยงานภาครัฐ (ITA) ประจำปีงบประมาณ พ.ศ.  2568 อยู่ที่ 94.78 แคแนน จากคะแนนเต็ม 100</a:t>
            </a:r>
          </a:p>
          <a:p>
            <a:pPr algn="l">
              <a:lnSpc>
                <a:spcPts val="2829"/>
              </a:lnSpc>
            </a:pPr>
          </a:p>
        </p:txBody>
      </p:sp>
      <p:grpSp>
        <p:nvGrpSpPr>
          <p:cNvPr name="Group 7" id="7"/>
          <p:cNvGrpSpPr/>
          <p:nvPr/>
        </p:nvGrpSpPr>
        <p:grpSpPr>
          <a:xfrm rot="0">
            <a:off x="6401379" y="9936000"/>
            <a:ext cx="1158621" cy="755949"/>
            <a:chOff x="0" y="0"/>
            <a:chExt cx="1544828" cy="100793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544828" cy="1007932"/>
            </a:xfrm>
            <a:custGeom>
              <a:avLst/>
              <a:gdLst/>
              <a:ahLst/>
              <a:cxnLst/>
              <a:rect r="r" b="b" t="t" l="l"/>
              <a:pathLst>
                <a:path h="1007932" w="1544828">
                  <a:moveTo>
                    <a:pt x="0" y="0"/>
                  </a:moveTo>
                  <a:lnTo>
                    <a:pt x="1544828" y="0"/>
                  </a:lnTo>
                  <a:lnTo>
                    <a:pt x="1544828" y="1007932"/>
                  </a:lnTo>
                  <a:lnTo>
                    <a:pt x="0" y="10079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3" r="0" b="-3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 rot="0">
              <a:off x="689050" y="361769"/>
              <a:ext cx="478361" cy="50563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243"/>
                </a:lnSpc>
              </a:pPr>
              <a:r>
                <a:rPr lang="en-US" sz="2316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13</a:t>
              </a:r>
            </a:p>
          </p:txBody>
        </p:sp>
      </p:grpSp>
      <p:sp>
        <p:nvSpPr>
          <p:cNvPr name="AutoShape 10" id="10"/>
          <p:cNvSpPr/>
          <p:nvPr/>
        </p:nvSpPr>
        <p:spPr>
          <a:xfrm rot="0">
            <a:off x="7431559" y="1066065"/>
            <a:ext cx="3039293" cy="891158"/>
          </a:xfrm>
          <a:prstGeom prst="rect">
            <a:avLst/>
          </a:prstGeom>
          <a:solidFill>
            <a:srgbClr val="CAE7FB">
              <a:alpha val="60000"/>
            </a:srgbClr>
          </a:solidFill>
        </p:spPr>
      </p:sp>
      <p:sp>
        <p:nvSpPr>
          <p:cNvPr name="AutoShape 11" id="11"/>
          <p:cNvSpPr/>
          <p:nvPr/>
        </p:nvSpPr>
        <p:spPr>
          <a:xfrm rot="0">
            <a:off x="740436" y="2284420"/>
            <a:ext cx="3366648" cy="738704"/>
          </a:xfrm>
          <a:prstGeom prst="rect">
            <a:avLst/>
          </a:prstGeom>
          <a:gradFill rotWithShape="true">
            <a:gsLst>
              <a:gs pos="0">
                <a:srgbClr val="582515">
                  <a:alpha val="11000"/>
                </a:srgbClr>
              </a:gs>
              <a:gs pos="50000">
                <a:srgbClr val="DD7900">
                  <a:alpha val="11000"/>
                </a:srgbClr>
              </a:gs>
              <a:gs pos="100000">
                <a:srgbClr val="FAFFEB">
                  <a:alpha val="11000"/>
                </a:srgbClr>
              </a:gs>
            </a:gsLst>
            <a:lin ang="16200000"/>
          </a:gradFill>
        </p:spPr>
      </p:sp>
      <p:sp>
        <p:nvSpPr>
          <p:cNvPr name="AutoShape 12" id="12"/>
          <p:cNvSpPr/>
          <p:nvPr/>
        </p:nvSpPr>
        <p:spPr>
          <a:xfrm rot="0">
            <a:off x="740436" y="3761829"/>
            <a:ext cx="3366648" cy="624404"/>
          </a:xfrm>
          <a:prstGeom prst="rect">
            <a:avLst/>
          </a:prstGeom>
          <a:gradFill rotWithShape="true">
            <a:gsLst>
              <a:gs pos="0">
                <a:srgbClr val="582515">
                  <a:alpha val="11000"/>
                </a:srgbClr>
              </a:gs>
              <a:gs pos="50000">
                <a:srgbClr val="DD7900">
                  <a:alpha val="11000"/>
                </a:srgbClr>
              </a:gs>
              <a:gs pos="100000">
                <a:srgbClr val="FAFFEB">
                  <a:alpha val="11000"/>
                </a:srgbClr>
              </a:gs>
            </a:gsLst>
            <a:lin ang="16200000"/>
          </a:gradFill>
        </p:spPr>
      </p:sp>
      <p:sp>
        <p:nvSpPr>
          <p:cNvPr name="AutoShape 13" id="13"/>
          <p:cNvSpPr/>
          <p:nvPr/>
        </p:nvSpPr>
        <p:spPr>
          <a:xfrm rot="0">
            <a:off x="740436" y="5099969"/>
            <a:ext cx="3366648" cy="728540"/>
          </a:xfrm>
          <a:prstGeom prst="rect">
            <a:avLst/>
          </a:prstGeom>
          <a:gradFill rotWithShape="true">
            <a:gsLst>
              <a:gs pos="0">
                <a:srgbClr val="582515">
                  <a:alpha val="11000"/>
                </a:srgbClr>
              </a:gs>
              <a:gs pos="50000">
                <a:srgbClr val="DD7900">
                  <a:alpha val="11000"/>
                </a:srgbClr>
              </a:gs>
              <a:gs pos="100000">
                <a:srgbClr val="FAFFEB">
                  <a:alpha val="11000"/>
                </a:srgbClr>
              </a:gs>
            </a:gsLst>
            <a:lin ang="16200000"/>
          </a:gradFill>
        </p:spPr>
      </p:sp>
      <p:sp>
        <p:nvSpPr>
          <p:cNvPr name="AutoShape 14" id="14"/>
          <p:cNvSpPr/>
          <p:nvPr/>
        </p:nvSpPr>
        <p:spPr>
          <a:xfrm rot="0">
            <a:off x="756000" y="6519687"/>
            <a:ext cx="3351084" cy="1079693"/>
          </a:xfrm>
          <a:prstGeom prst="rect">
            <a:avLst/>
          </a:prstGeom>
          <a:gradFill rotWithShape="true">
            <a:gsLst>
              <a:gs pos="0">
                <a:srgbClr val="582515">
                  <a:alpha val="11000"/>
                </a:srgbClr>
              </a:gs>
              <a:gs pos="50000">
                <a:srgbClr val="DD7900">
                  <a:alpha val="11000"/>
                </a:srgbClr>
              </a:gs>
              <a:gs pos="100000">
                <a:srgbClr val="FAFFEB">
                  <a:alpha val="11000"/>
                </a:srgbClr>
              </a:gs>
            </a:gsLst>
            <a:lin ang="16200000"/>
          </a:gradFill>
        </p:spPr>
      </p:sp>
      <p:sp>
        <p:nvSpPr>
          <p:cNvPr name="AutoShape 15" id="15"/>
          <p:cNvSpPr/>
          <p:nvPr/>
        </p:nvSpPr>
        <p:spPr>
          <a:xfrm rot="0">
            <a:off x="4323801" y="2261305"/>
            <a:ext cx="2876226" cy="712935"/>
          </a:xfrm>
          <a:prstGeom prst="rect">
            <a:avLst/>
          </a:prstGeom>
          <a:gradFill rotWithShape="true">
            <a:gsLst>
              <a:gs pos="0">
                <a:srgbClr val="582515">
                  <a:alpha val="11000"/>
                </a:srgbClr>
              </a:gs>
              <a:gs pos="50000">
                <a:srgbClr val="DD7900">
                  <a:alpha val="11000"/>
                </a:srgbClr>
              </a:gs>
              <a:gs pos="100000">
                <a:srgbClr val="FAFFEB">
                  <a:alpha val="11000"/>
                </a:srgbClr>
              </a:gs>
            </a:gsLst>
            <a:lin ang="16200000"/>
          </a:gradFill>
        </p:spPr>
      </p:sp>
      <p:sp>
        <p:nvSpPr>
          <p:cNvPr name="TextBox 16" id="16"/>
          <p:cNvSpPr txBox="true"/>
          <p:nvPr/>
        </p:nvSpPr>
        <p:spPr>
          <a:xfrm rot="0">
            <a:off x="4450380" y="2248425"/>
            <a:ext cx="2523659" cy="63226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57210" indent="-178605" lvl="1">
              <a:lnSpc>
                <a:spcPts val="2829"/>
              </a:lnSpc>
              <a:buAutoNum type="arabicPeriod" startAt="1"/>
            </a:pPr>
            <a:r>
              <a:rPr lang="en-US" sz="1654" spc="-31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ค่าเทอมถูก ต้นทุนการผลิตต่ำ เหมาะกับพื้นที่</a:t>
            </a:r>
          </a:p>
          <a:p>
            <a:pPr algn="l" marL="357210" indent="-178605" lvl="1">
              <a:lnSpc>
                <a:spcPts val="2829"/>
              </a:lnSpc>
              <a:buAutoNum type="arabicPeriod" startAt="1"/>
            </a:pPr>
            <a:r>
              <a:rPr lang="en-US" sz="1654" spc="-31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การบริหารจัดการเงินเหลือจ่ายงบลงทุนหลายรอบ เกิดการบริหารงบประมาณอย่างอย่างคุ้มค่า</a:t>
            </a:r>
          </a:p>
          <a:p>
            <a:pPr algn="l" marL="357210" indent="-178605" lvl="1">
              <a:lnSpc>
                <a:spcPts val="2829"/>
              </a:lnSpc>
              <a:buAutoNum type="arabicPeriod" startAt="1"/>
            </a:pPr>
            <a:r>
              <a:rPr lang="en-US" sz="1654" spc="-31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ระบบ ERP Phase 1 ปีงบประมาณ พ.ศ. 2568</a:t>
            </a:r>
          </a:p>
          <a:p>
            <a:pPr algn="l" marL="357210" indent="-178605" lvl="1">
              <a:lnSpc>
                <a:spcPts val="2829"/>
              </a:lnSpc>
              <a:buAutoNum type="arabicPeriod" startAt="1"/>
            </a:pPr>
            <a:r>
              <a:rPr lang="en-US" sz="1654" spc="-31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Connection ของผู้บริหาร (เครือข่ายสัมพันธ์)</a:t>
            </a:r>
          </a:p>
          <a:p>
            <a:pPr algn="l" marL="357210" indent="-178605" lvl="1">
              <a:lnSpc>
                <a:spcPts val="2829"/>
              </a:lnSpc>
              <a:buAutoNum type="arabicPeriod" startAt="1"/>
            </a:pPr>
            <a:r>
              <a:rPr lang="en-US" sz="1654" spc="-31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บุคลากรมีผลงานวิจัยตอบสนองชุมชน ใช้ประโยชน์ได้จริง</a:t>
            </a:r>
          </a:p>
          <a:p>
            <a:pPr algn="l" marL="357210" indent="-178605" lvl="1">
              <a:lnSpc>
                <a:spcPts val="2829"/>
              </a:lnSpc>
              <a:buAutoNum type="arabicPeriod" startAt="1"/>
            </a:pPr>
            <a:r>
              <a:rPr lang="en-US" sz="1654" spc="-31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จัดการเรียนการสอนโดยใช้วัฒนธรรมชุมชนเป็นสื่อ</a:t>
            </a:r>
          </a:p>
          <a:p>
            <a:pPr algn="l" marL="357210" indent="-178605" lvl="1">
              <a:lnSpc>
                <a:spcPts val="2829"/>
              </a:lnSpc>
              <a:buAutoNum type="arabicPeriod" startAt="1"/>
            </a:pPr>
            <a:r>
              <a:rPr lang="en-US" sz="1654" spc="-31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 รายได้บริการวิชาการโดยภาพรวม ใีแนวโน้มสูงขึ้น</a:t>
            </a:r>
          </a:p>
          <a:p>
            <a:pPr algn="l">
              <a:lnSpc>
                <a:spcPts val="2829"/>
              </a:lnSpc>
            </a:pPr>
          </a:p>
        </p:txBody>
      </p:sp>
      <p:sp>
        <p:nvSpPr>
          <p:cNvPr name="AutoShape 17" id="17"/>
          <p:cNvSpPr/>
          <p:nvPr/>
        </p:nvSpPr>
        <p:spPr>
          <a:xfrm rot="0">
            <a:off x="4323801" y="4386233"/>
            <a:ext cx="2876226" cy="738704"/>
          </a:xfrm>
          <a:prstGeom prst="rect">
            <a:avLst/>
          </a:prstGeom>
          <a:gradFill rotWithShape="true">
            <a:gsLst>
              <a:gs pos="0">
                <a:srgbClr val="582515">
                  <a:alpha val="11000"/>
                </a:srgbClr>
              </a:gs>
              <a:gs pos="50000">
                <a:srgbClr val="DD7900">
                  <a:alpha val="11000"/>
                </a:srgbClr>
              </a:gs>
              <a:gs pos="100000">
                <a:srgbClr val="FAFFEB">
                  <a:alpha val="11000"/>
                </a:srgbClr>
              </a:gs>
            </a:gsLst>
            <a:lin ang="16200000"/>
          </a:gradFill>
        </p:spPr>
      </p:sp>
      <p:sp>
        <p:nvSpPr>
          <p:cNvPr name="AutoShape 18" id="18"/>
          <p:cNvSpPr/>
          <p:nvPr/>
        </p:nvSpPr>
        <p:spPr>
          <a:xfrm rot="0">
            <a:off x="4274097" y="5828509"/>
            <a:ext cx="2876226" cy="1060530"/>
          </a:xfrm>
          <a:prstGeom prst="rect">
            <a:avLst/>
          </a:prstGeom>
          <a:gradFill rotWithShape="true">
            <a:gsLst>
              <a:gs pos="0">
                <a:srgbClr val="582515">
                  <a:alpha val="11000"/>
                </a:srgbClr>
              </a:gs>
              <a:gs pos="50000">
                <a:srgbClr val="DD7900">
                  <a:alpha val="11000"/>
                </a:srgbClr>
              </a:gs>
              <a:gs pos="100000">
                <a:srgbClr val="FAFFEB">
                  <a:alpha val="11000"/>
                </a:srgbClr>
              </a:gs>
            </a:gsLst>
            <a:lin ang="16200000"/>
          </a:gradFill>
        </p:spPr>
      </p:sp>
      <p:sp>
        <p:nvSpPr>
          <p:cNvPr name="TextBox 19" id="19"/>
          <p:cNvSpPr txBox="true"/>
          <p:nvPr/>
        </p:nvSpPr>
        <p:spPr>
          <a:xfrm rot="0">
            <a:off x="754836" y="1704693"/>
            <a:ext cx="2974410" cy="3856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206"/>
              </a:lnSpc>
              <a:spcBef>
                <a:spcPct val="0"/>
              </a:spcBef>
            </a:pPr>
            <a:r>
              <a:rPr lang="en-US" b="true" sz="2004">
                <a:solidFill>
                  <a:srgbClr val="032A5D"/>
                </a:solidFill>
                <a:latin typeface="Aileron Bold"/>
                <a:ea typeface="Aileron Bold"/>
                <a:cs typeface="Aileron Bold"/>
                <a:sym typeface="Aileron Bold"/>
              </a:rPr>
              <a:t> จุดแข็ง (Strengths)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04822" y="542195"/>
            <a:ext cx="6526737" cy="8248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399" b="true">
                <a:solidFill>
                  <a:srgbClr val="F5F5F5"/>
                </a:solidFill>
                <a:latin typeface="Aileron Bold"/>
                <a:ea typeface="Aileron Bold"/>
                <a:cs typeface="Aileron Bold"/>
                <a:sym typeface="Aileron Bold"/>
              </a:rPr>
              <a:t>2.1  สภาพการณ์ ของมหาวิทยาลัยนครพนม</a:t>
            </a:r>
          </a:p>
          <a:p>
            <a:pPr algn="l" marL="0" indent="0" lvl="0">
              <a:lnSpc>
                <a:spcPts val="3359"/>
              </a:lnSpc>
            </a:pPr>
          </a:p>
        </p:txBody>
      </p:sp>
      <p:sp>
        <p:nvSpPr>
          <p:cNvPr name="AutoShape 21" id="21"/>
          <p:cNvSpPr/>
          <p:nvPr/>
        </p:nvSpPr>
        <p:spPr>
          <a:xfrm rot="0">
            <a:off x="4323801" y="7593889"/>
            <a:ext cx="2876226" cy="1060530"/>
          </a:xfrm>
          <a:prstGeom prst="rect">
            <a:avLst/>
          </a:prstGeom>
          <a:gradFill rotWithShape="true">
            <a:gsLst>
              <a:gs pos="0">
                <a:srgbClr val="582515">
                  <a:alpha val="11000"/>
                </a:srgbClr>
              </a:gs>
              <a:gs pos="50000">
                <a:srgbClr val="DD7900">
                  <a:alpha val="11000"/>
                </a:srgbClr>
              </a:gs>
              <a:gs pos="100000">
                <a:srgbClr val="FAFFEB">
                  <a:alpha val="11000"/>
                </a:srgbClr>
              </a:gs>
            </a:gsLst>
            <a:lin ang="16200000"/>
          </a:gradFill>
        </p:spPr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09025" y="719534"/>
            <a:ext cx="3260953" cy="7009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41"/>
              </a:lnSpc>
            </a:pPr>
            <a:r>
              <a:rPr lang="en-US" sz="2029" b="true">
                <a:solidFill>
                  <a:srgbClr val="032A5D"/>
                </a:solidFill>
                <a:latin typeface="Aileron Heavy Bold"/>
                <a:ea typeface="Aileron Heavy Bold"/>
                <a:cs typeface="Aileron Heavy Bold"/>
                <a:sym typeface="Aileron Heavy Bold"/>
              </a:rPr>
              <a:t>จุดอ่อน (Weaknesses)</a:t>
            </a:r>
          </a:p>
          <a:p>
            <a:pPr algn="l">
              <a:lnSpc>
                <a:spcPts val="2841"/>
              </a:lnSpc>
            </a:pPr>
          </a:p>
        </p:txBody>
      </p:sp>
      <p:sp>
        <p:nvSpPr>
          <p:cNvPr name="AutoShape 3" id="3"/>
          <p:cNvSpPr/>
          <p:nvPr/>
        </p:nvSpPr>
        <p:spPr>
          <a:xfrm rot="0">
            <a:off x="909025" y="1221597"/>
            <a:ext cx="2557353" cy="0"/>
          </a:xfrm>
          <a:prstGeom prst="line">
            <a:avLst/>
          </a:prstGeom>
          <a:ln cap="flat" w="76200">
            <a:solidFill>
              <a:srgbClr val="C57F0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" id="4"/>
          <p:cNvGrpSpPr/>
          <p:nvPr/>
        </p:nvGrpSpPr>
        <p:grpSpPr>
          <a:xfrm rot="0">
            <a:off x="756000" y="1420456"/>
            <a:ext cx="2935325" cy="417901"/>
            <a:chOff x="0" y="0"/>
            <a:chExt cx="1351104" cy="19235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351103" cy="192356"/>
            </a:xfrm>
            <a:custGeom>
              <a:avLst/>
              <a:gdLst/>
              <a:ahLst/>
              <a:cxnLst/>
              <a:rect r="r" b="b" t="t" l="l"/>
              <a:pathLst>
                <a:path h="192356" w="1351103">
                  <a:moveTo>
                    <a:pt x="0" y="0"/>
                  </a:moveTo>
                  <a:lnTo>
                    <a:pt x="1351103" y="0"/>
                  </a:lnTo>
                  <a:lnTo>
                    <a:pt x="1351103" y="192356"/>
                  </a:lnTo>
                  <a:lnTo>
                    <a:pt x="0" y="192356"/>
                  </a:lnTo>
                  <a:close/>
                </a:path>
              </a:pathLst>
            </a:custGeom>
            <a:solidFill>
              <a:srgbClr val="FFD2B6">
                <a:alpha val="30980"/>
              </a:srgbClr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756000" y="2406261"/>
            <a:ext cx="2935325" cy="746081"/>
            <a:chOff x="0" y="0"/>
            <a:chExt cx="1351104" cy="34341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51103" cy="343414"/>
            </a:xfrm>
            <a:custGeom>
              <a:avLst/>
              <a:gdLst/>
              <a:ahLst/>
              <a:cxnLst/>
              <a:rect r="r" b="b" t="t" l="l"/>
              <a:pathLst>
                <a:path h="343414" w="1351103">
                  <a:moveTo>
                    <a:pt x="0" y="0"/>
                  </a:moveTo>
                  <a:lnTo>
                    <a:pt x="1351103" y="0"/>
                  </a:lnTo>
                  <a:lnTo>
                    <a:pt x="1351103" y="343414"/>
                  </a:lnTo>
                  <a:lnTo>
                    <a:pt x="0" y="343414"/>
                  </a:lnTo>
                  <a:close/>
                </a:path>
              </a:pathLst>
            </a:custGeom>
            <a:solidFill>
              <a:srgbClr val="FFD2B6">
                <a:alpha val="30980"/>
              </a:srgbClr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3780000" y="2763415"/>
            <a:ext cx="3598053" cy="634303"/>
            <a:chOff x="0" y="0"/>
            <a:chExt cx="1371014" cy="241697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371014" cy="241697"/>
            </a:xfrm>
            <a:custGeom>
              <a:avLst/>
              <a:gdLst/>
              <a:ahLst/>
              <a:cxnLst/>
              <a:rect r="r" b="b" t="t" l="l"/>
              <a:pathLst>
                <a:path h="241697" w="1371014">
                  <a:moveTo>
                    <a:pt x="0" y="0"/>
                  </a:moveTo>
                  <a:lnTo>
                    <a:pt x="1371014" y="0"/>
                  </a:lnTo>
                  <a:lnTo>
                    <a:pt x="1371014" y="241697"/>
                  </a:lnTo>
                  <a:lnTo>
                    <a:pt x="0" y="241697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3794311" y="4061751"/>
            <a:ext cx="3569431" cy="653314"/>
            <a:chOff x="0" y="0"/>
            <a:chExt cx="1360108" cy="248941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360108" cy="248941"/>
            </a:xfrm>
            <a:custGeom>
              <a:avLst/>
              <a:gdLst/>
              <a:ahLst/>
              <a:cxnLst/>
              <a:rect r="r" b="b" t="t" l="l"/>
              <a:pathLst>
                <a:path h="248941" w="1360108">
                  <a:moveTo>
                    <a:pt x="0" y="0"/>
                  </a:moveTo>
                  <a:lnTo>
                    <a:pt x="1360108" y="0"/>
                  </a:lnTo>
                  <a:lnTo>
                    <a:pt x="1360108" y="248941"/>
                  </a:lnTo>
                  <a:lnTo>
                    <a:pt x="0" y="248941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</p:spPr>
        </p:sp>
      </p:grpSp>
      <p:sp>
        <p:nvSpPr>
          <p:cNvPr name="Freeform 12" id="12"/>
          <p:cNvSpPr/>
          <p:nvPr/>
        </p:nvSpPr>
        <p:spPr>
          <a:xfrm flipH="false" flipV="false" rot="0">
            <a:off x="28425" y="6889320"/>
            <a:ext cx="7531575" cy="3802680"/>
          </a:xfrm>
          <a:custGeom>
            <a:avLst/>
            <a:gdLst/>
            <a:ahLst/>
            <a:cxnLst/>
            <a:rect r="r" b="b" t="t" l="l"/>
            <a:pathLst>
              <a:path h="3802680" w="7531575">
                <a:moveTo>
                  <a:pt x="0" y="0"/>
                </a:moveTo>
                <a:lnTo>
                  <a:pt x="7531575" y="0"/>
                </a:lnTo>
                <a:lnTo>
                  <a:pt x="7531575" y="3802680"/>
                </a:lnTo>
                <a:lnTo>
                  <a:pt x="0" y="38026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2265" r="0" b="-12265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6160399" y="9787211"/>
            <a:ext cx="1403201" cy="915589"/>
          </a:xfrm>
          <a:custGeom>
            <a:avLst/>
            <a:gdLst/>
            <a:ahLst/>
            <a:cxnLst/>
            <a:rect r="r" b="b" t="t" l="l"/>
            <a:pathLst>
              <a:path h="915589" w="1403201">
                <a:moveTo>
                  <a:pt x="0" y="0"/>
                </a:moveTo>
                <a:lnTo>
                  <a:pt x="1403201" y="0"/>
                </a:lnTo>
                <a:lnTo>
                  <a:pt x="1403201" y="915589"/>
                </a:lnTo>
                <a:lnTo>
                  <a:pt x="0" y="9155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6891293" y="10187856"/>
            <a:ext cx="434506" cy="4731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28"/>
              </a:lnSpc>
            </a:pPr>
            <a:r>
              <a:rPr lang="en-US" sz="2805">
                <a:solidFill>
                  <a:srgbClr val="C57F0F"/>
                </a:solidFill>
                <a:latin typeface="Aileron"/>
                <a:ea typeface="Aileron"/>
                <a:cs typeface="Aileron"/>
                <a:sym typeface="Aileron"/>
              </a:rPr>
              <a:t>14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3768184" y="0"/>
            <a:ext cx="3569431" cy="2378134"/>
          </a:xfrm>
          <a:custGeom>
            <a:avLst/>
            <a:gdLst/>
            <a:ahLst/>
            <a:cxnLst/>
            <a:rect r="r" b="b" t="t" l="l"/>
            <a:pathLst>
              <a:path h="2378134" w="3569431">
                <a:moveTo>
                  <a:pt x="0" y="0"/>
                </a:moveTo>
                <a:lnTo>
                  <a:pt x="3569431" y="0"/>
                </a:lnTo>
                <a:lnTo>
                  <a:pt x="3569431" y="2378134"/>
                </a:lnTo>
                <a:lnTo>
                  <a:pt x="0" y="23781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688812" y="3726908"/>
            <a:ext cx="2935325" cy="746081"/>
            <a:chOff x="0" y="0"/>
            <a:chExt cx="1351104" cy="343414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351103" cy="343414"/>
            </a:xfrm>
            <a:custGeom>
              <a:avLst/>
              <a:gdLst/>
              <a:ahLst/>
              <a:cxnLst/>
              <a:rect r="r" b="b" t="t" l="l"/>
              <a:pathLst>
                <a:path h="343414" w="1351103">
                  <a:moveTo>
                    <a:pt x="0" y="0"/>
                  </a:moveTo>
                  <a:lnTo>
                    <a:pt x="1351103" y="0"/>
                  </a:lnTo>
                  <a:lnTo>
                    <a:pt x="1351103" y="343414"/>
                  </a:lnTo>
                  <a:lnTo>
                    <a:pt x="0" y="343414"/>
                  </a:lnTo>
                  <a:close/>
                </a:path>
              </a:pathLst>
            </a:custGeom>
            <a:solidFill>
              <a:srgbClr val="FFD2B6">
                <a:alpha val="30980"/>
              </a:srgbClr>
            </a:solid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4173221" y="3392065"/>
            <a:ext cx="2935325" cy="669686"/>
            <a:chOff x="0" y="0"/>
            <a:chExt cx="1351104" cy="30825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351103" cy="308250"/>
            </a:xfrm>
            <a:custGeom>
              <a:avLst/>
              <a:gdLst/>
              <a:ahLst/>
              <a:cxnLst/>
              <a:rect r="r" b="b" t="t" l="l"/>
              <a:pathLst>
                <a:path h="308250" w="1351103">
                  <a:moveTo>
                    <a:pt x="0" y="0"/>
                  </a:moveTo>
                  <a:lnTo>
                    <a:pt x="1351103" y="0"/>
                  </a:lnTo>
                  <a:lnTo>
                    <a:pt x="1351103" y="308250"/>
                  </a:lnTo>
                  <a:lnTo>
                    <a:pt x="0" y="308250"/>
                  </a:lnTo>
                  <a:close/>
                </a:path>
              </a:pathLst>
            </a:custGeom>
            <a:solidFill>
              <a:srgbClr val="FFD2B6">
                <a:alpha val="30980"/>
              </a:srgbClr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4173221" y="4715066"/>
            <a:ext cx="2935325" cy="669686"/>
            <a:chOff x="0" y="0"/>
            <a:chExt cx="1351104" cy="30825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351103" cy="308250"/>
            </a:xfrm>
            <a:custGeom>
              <a:avLst/>
              <a:gdLst/>
              <a:ahLst/>
              <a:cxnLst/>
              <a:rect r="r" b="b" t="t" l="l"/>
              <a:pathLst>
                <a:path h="308250" w="1351103">
                  <a:moveTo>
                    <a:pt x="0" y="0"/>
                  </a:moveTo>
                  <a:lnTo>
                    <a:pt x="1351103" y="0"/>
                  </a:lnTo>
                  <a:lnTo>
                    <a:pt x="1351103" y="308250"/>
                  </a:lnTo>
                  <a:lnTo>
                    <a:pt x="0" y="308250"/>
                  </a:lnTo>
                  <a:close/>
                </a:path>
              </a:pathLst>
            </a:custGeom>
            <a:solidFill>
              <a:srgbClr val="FFD2B6">
                <a:alpha val="30980"/>
              </a:srgbClr>
            </a:solidFill>
          </p:spPr>
        </p:sp>
      </p:grpSp>
      <p:sp>
        <p:nvSpPr>
          <p:cNvPr name="TextBox 22" id="22"/>
          <p:cNvSpPr txBox="true"/>
          <p:nvPr/>
        </p:nvSpPr>
        <p:spPr>
          <a:xfrm rot="0">
            <a:off x="688812" y="1487966"/>
            <a:ext cx="2935325" cy="29004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45439" indent="-172720" lvl="1">
              <a:lnSpc>
                <a:spcPts val="2559"/>
              </a:lnSpc>
              <a:buAutoNum type="arabicPeriod" startAt="1"/>
            </a:pPr>
            <a:r>
              <a:rPr lang="en-US" sz="1599" spc="-105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 พึ่งพางบประมาณภาครัฐสูง</a:t>
            </a:r>
          </a:p>
          <a:p>
            <a:pPr algn="l" marL="345439" indent="-172720" lvl="1">
              <a:lnSpc>
                <a:spcPts val="2559"/>
              </a:lnSpc>
              <a:buAutoNum type="arabicPeriod" startAt="1"/>
            </a:pPr>
            <a:r>
              <a:rPr lang="en-US" sz="1599" spc="-105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ระบบธุรการและพัสดุมีความเป็นราชการสูง ทำให้คล่องตัวต่ำ</a:t>
            </a:r>
          </a:p>
          <a:p>
            <a:pPr algn="l" marL="345439" indent="-172720" lvl="1">
              <a:lnSpc>
                <a:spcPts val="2559"/>
              </a:lnSpc>
              <a:buAutoNum type="arabicPeriod" startAt="1"/>
            </a:pPr>
            <a:r>
              <a:rPr lang="en-US" sz="1599" spc="-105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ขาด Entrepreneurial Mindset และทักษะวิจัยในบุคลากรใหม่</a:t>
            </a:r>
          </a:p>
          <a:p>
            <a:pPr algn="l" marL="345439" indent="-172720" lvl="1">
              <a:lnSpc>
                <a:spcPts val="2559"/>
              </a:lnSpc>
              <a:buAutoNum type="arabicPeriod" startAt="1"/>
            </a:pPr>
            <a:r>
              <a:rPr lang="en-US" sz="1599" spc="-105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ค่าตอบแทนวิจัยไม่จูงใจ / ขาดทุนพัฒนาบุคลากร</a:t>
            </a:r>
          </a:p>
          <a:p>
            <a:pPr algn="l" marL="345439" indent="-172720" lvl="1">
              <a:lnSpc>
                <a:spcPts val="2559"/>
              </a:lnSpc>
              <a:spcBef>
                <a:spcPct val="0"/>
              </a:spcBef>
              <a:buAutoNum type="arabicPeriod" startAt="1"/>
            </a:pPr>
            <a:r>
              <a:rPr lang="en-US" sz="1599" spc="-105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สวัสดิการบุคลากรไม่เพียงพอ (หลังเกษียณ สุขภาพ การเงิน)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4111364" y="2445955"/>
            <a:ext cx="2935325" cy="29004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59"/>
              </a:lnSpc>
            </a:pPr>
          </a:p>
          <a:p>
            <a:pPr algn="l" marL="345439" indent="-172720" lvl="1">
              <a:lnSpc>
                <a:spcPts val="2559"/>
              </a:lnSpc>
              <a:buAutoNum type="arabicPeriod" startAt="1"/>
            </a:pPr>
            <a:r>
              <a:rPr lang="en-US" sz="159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ขาดกลไกกลางเชื่อมโยงงานด้านศิลปวัฒนธรรม</a:t>
            </a:r>
          </a:p>
          <a:p>
            <a:pPr algn="l" marL="345439" indent="-172720" lvl="1">
              <a:lnSpc>
                <a:spcPts val="2559"/>
              </a:lnSpc>
              <a:buAutoNum type="arabicPeriod" startAt="1"/>
            </a:pPr>
            <a:r>
              <a:rPr lang="en-US" sz="159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ผลงานวิจัยที่ได้รับจดสิทธิบัตร IP มีน้อย (คะแนน 1.42/5)</a:t>
            </a:r>
          </a:p>
          <a:p>
            <a:pPr algn="l" marL="345439" indent="-172720" lvl="1">
              <a:lnSpc>
                <a:spcPts val="2559"/>
              </a:lnSpc>
              <a:buAutoNum type="arabicPeriod" startAt="1"/>
            </a:pPr>
            <a:r>
              <a:rPr lang="en-US" sz="159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งบปรับปรุงโครงสร้างพื้นฐาน IT ไม่เพียงพอ</a:t>
            </a:r>
          </a:p>
          <a:p>
            <a:pPr algn="l" marL="345439" indent="-172720" lvl="1">
              <a:lnSpc>
                <a:spcPts val="2559"/>
              </a:lnSpc>
              <a:spcBef>
                <a:spcPct val="0"/>
              </a:spcBef>
              <a:buAutoNum type="arabicPeriod" startAt="1"/>
            </a:pPr>
            <a:r>
              <a:rPr lang="en-US" sz="1599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ความปลอดภัยกล้องวงจรปิด รั้ว พื้นที่ส่วนราชการ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884248" y="756000"/>
            <a:ext cx="3356696" cy="1687949"/>
            <a:chOff x="0" y="0"/>
            <a:chExt cx="2099732" cy="105587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099732" cy="1055872"/>
            </a:xfrm>
            <a:custGeom>
              <a:avLst/>
              <a:gdLst/>
              <a:ahLst/>
              <a:cxnLst/>
              <a:rect r="r" b="b" t="t" l="l"/>
              <a:pathLst>
                <a:path h="1055872" w="2099732">
                  <a:moveTo>
                    <a:pt x="0" y="0"/>
                  </a:moveTo>
                  <a:lnTo>
                    <a:pt x="2099732" y="0"/>
                  </a:lnTo>
                  <a:lnTo>
                    <a:pt x="2099732" y="1055872"/>
                  </a:lnTo>
                  <a:lnTo>
                    <a:pt x="0" y="1055872"/>
                  </a:lnTo>
                  <a:close/>
                </a:path>
              </a:pathLst>
            </a:custGeom>
            <a:solidFill>
              <a:srgbClr val="FFF4E3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322105" y="2806009"/>
            <a:ext cx="3457895" cy="636765"/>
            <a:chOff x="0" y="0"/>
            <a:chExt cx="2163036" cy="39831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163036" cy="398319"/>
            </a:xfrm>
            <a:custGeom>
              <a:avLst/>
              <a:gdLst/>
              <a:ahLst/>
              <a:cxnLst/>
              <a:rect r="r" b="b" t="t" l="l"/>
              <a:pathLst>
                <a:path h="398319" w="2163036">
                  <a:moveTo>
                    <a:pt x="0" y="0"/>
                  </a:moveTo>
                  <a:lnTo>
                    <a:pt x="2163036" y="0"/>
                  </a:lnTo>
                  <a:lnTo>
                    <a:pt x="2163036" y="398319"/>
                  </a:lnTo>
                  <a:lnTo>
                    <a:pt x="0" y="398319"/>
                  </a:lnTo>
                  <a:close/>
                </a:path>
              </a:pathLst>
            </a:custGeom>
            <a:solidFill>
              <a:srgbClr val="FFEBCD">
                <a:alpha val="21961"/>
              </a:srgbClr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3884248" y="2098473"/>
            <a:ext cx="3437181" cy="998957"/>
            <a:chOff x="0" y="0"/>
            <a:chExt cx="2150079" cy="62488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150079" cy="624883"/>
            </a:xfrm>
            <a:custGeom>
              <a:avLst/>
              <a:gdLst/>
              <a:ahLst/>
              <a:cxnLst/>
              <a:rect r="r" b="b" t="t" l="l"/>
              <a:pathLst>
                <a:path h="624883" w="2150079">
                  <a:moveTo>
                    <a:pt x="0" y="0"/>
                  </a:moveTo>
                  <a:lnTo>
                    <a:pt x="2150079" y="0"/>
                  </a:lnTo>
                  <a:lnTo>
                    <a:pt x="2150079" y="624883"/>
                  </a:lnTo>
                  <a:lnTo>
                    <a:pt x="0" y="624883"/>
                  </a:lnTo>
                  <a:close/>
                </a:path>
              </a:pathLst>
            </a:custGeom>
            <a:solidFill>
              <a:srgbClr val="FFFAF2">
                <a:alpha val="21961"/>
              </a:srgbClr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3835405" y="3902502"/>
            <a:ext cx="3454382" cy="1114252"/>
            <a:chOff x="0" y="0"/>
            <a:chExt cx="2160839" cy="69700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160839" cy="697004"/>
            </a:xfrm>
            <a:custGeom>
              <a:avLst/>
              <a:gdLst/>
              <a:ahLst/>
              <a:cxnLst/>
              <a:rect r="r" b="b" t="t" l="l"/>
              <a:pathLst>
                <a:path h="697004" w="2160839">
                  <a:moveTo>
                    <a:pt x="0" y="0"/>
                  </a:moveTo>
                  <a:lnTo>
                    <a:pt x="2160839" y="0"/>
                  </a:lnTo>
                  <a:lnTo>
                    <a:pt x="2160839" y="697004"/>
                  </a:lnTo>
                  <a:lnTo>
                    <a:pt x="0" y="697004"/>
                  </a:lnTo>
                  <a:close/>
                </a:path>
              </a:pathLst>
            </a:custGeom>
            <a:solidFill>
              <a:srgbClr val="FFFAF2">
                <a:alpha val="21961"/>
              </a:srgbClr>
            </a:solidFill>
          </p:spPr>
        </p:sp>
      </p:grpSp>
      <p:sp>
        <p:nvSpPr>
          <p:cNvPr name="AutoShape 10" id="10"/>
          <p:cNvSpPr/>
          <p:nvPr/>
        </p:nvSpPr>
        <p:spPr>
          <a:xfrm>
            <a:off x="4156086" y="1871973"/>
            <a:ext cx="2557353" cy="0"/>
          </a:xfrm>
          <a:prstGeom prst="line">
            <a:avLst/>
          </a:prstGeom>
          <a:ln cap="flat" w="76200">
            <a:solidFill>
              <a:srgbClr val="032A5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1" id="11"/>
          <p:cNvSpPr/>
          <p:nvPr/>
        </p:nvSpPr>
        <p:spPr>
          <a:xfrm flipH="false" flipV="false" rot="0">
            <a:off x="14764" y="7486313"/>
            <a:ext cx="7226181" cy="3140590"/>
          </a:xfrm>
          <a:custGeom>
            <a:avLst/>
            <a:gdLst/>
            <a:ahLst/>
            <a:cxnLst/>
            <a:rect r="r" b="b" t="t" l="l"/>
            <a:pathLst>
              <a:path h="3140590" w="7226181">
                <a:moveTo>
                  <a:pt x="0" y="0"/>
                </a:moveTo>
                <a:lnTo>
                  <a:pt x="7226180" y="0"/>
                </a:lnTo>
                <a:lnTo>
                  <a:pt x="7226180" y="3140591"/>
                </a:lnTo>
                <a:lnTo>
                  <a:pt x="0" y="31405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0464" r="0" b="-32832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6384828" y="9936000"/>
            <a:ext cx="1175172" cy="766749"/>
            <a:chOff x="0" y="0"/>
            <a:chExt cx="1566897" cy="102233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566897" cy="1022331"/>
            </a:xfrm>
            <a:custGeom>
              <a:avLst/>
              <a:gdLst/>
              <a:ahLst/>
              <a:cxnLst/>
              <a:rect r="r" b="b" t="t" l="l"/>
              <a:pathLst>
                <a:path h="1022331" w="1566897">
                  <a:moveTo>
                    <a:pt x="0" y="0"/>
                  </a:moveTo>
                  <a:lnTo>
                    <a:pt x="1566897" y="0"/>
                  </a:lnTo>
                  <a:lnTo>
                    <a:pt x="1566897" y="1022331"/>
                  </a:lnTo>
                  <a:lnTo>
                    <a:pt x="0" y="1022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3" r="0" b="-3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 rot="0">
              <a:off x="712164" y="367617"/>
              <a:ext cx="485195" cy="5121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289"/>
                </a:lnSpc>
              </a:pPr>
              <a:r>
                <a:rPr lang="en-US" sz="2349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15</a:t>
              </a: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0" y="60101"/>
            <a:ext cx="3780000" cy="2383848"/>
          </a:xfrm>
          <a:custGeom>
            <a:avLst/>
            <a:gdLst/>
            <a:ahLst/>
            <a:cxnLst/>
            <a:rect r="r" b="b" t="t" l="l"/>
            <a:pathLst>
              <a:path h="2383848" w="3780000">
                <a:moveTo>
                  <a:pt x="0" y="0"/>
                </a:moveTo>
                <a:lnTo>
                  <a:pt x="3780000" y="0"/>
                </a:lnTo>
                <a:lnTo>
                  <a:pt x="3780000" y="2383848"/>
                </a:lnTo>
                <a:lnTo>
                  <a:pt x="0" y="23838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2822" r="0" b="-2822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3073404" y="1078202"/>
            <a:ext cx="3101836" cy="32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504"/>
              </a:lnSpc>
            </a:pPr>
            <a:r>
              <a:rPr lang="en-US" b="true" sz="2087" spc="313">
                <a:solidFill>
                  <a:srgbClr val="032A5D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โอกาส 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3780000" y="1434848"/>
            <a:ext cx="3101836" cy="247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904"/>
              </a:lnSpc>
            </a:pPr>
            <a:r>
              <a:rPr lang="en-US" b="true" sz="1587" spc="238">
                <a:solidFill>
                  <a:srgbClr val="032A5D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(OPPORTUNITIES)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426353" y="4106750"/>
            <a:ext cx="3457895" cy="636765"/>
            <a:chOff x="0" y="0"/>
            <a:chExt cx="2163036" cy="398319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2163036" cy="398319"/>
            </a:xfrm>
            <a:custGeom>
              <a:avLst/>
              <a:gdLst/>
              <a:ahLst/>
              <a:cxnLst/>
              <a:rect r="r" b="b" t="t" l="l"/>
              <a:pathLst>
                <a:path h="398319" w="2163036">
                  <a:moveTo>
                    <a:pt x="0" y="0"/>
                  </a:moveTo>
                  <a:lnTo>
                    <a:pt x="2163036" y="0"/>
                  </a:lnTo>
                  <a:lnTo>
                    <a:pt x="2163036" y="398319"/>
                  </a:lnTo>
                  <a:lnTo>
                    <a:pt x="0" y="398319"/>
                  </a:lnTo>
                  <a:close/>
                </a:path>
              </a:pathLst>
            </a:custGeom>
            <a:solidFill>
              <a:srgbClr val="FFEBCD">
                <a:alpha val="21961"/>
              </a:srgbClr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426353" y="5445231"/>
            <a:ext cx="3457895" cy="636765"/>
            <a:chOff x="0" y="0"/>
            <a:chExt cx="2163036" cy="398319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2163036" cy="398319"/>
            </a:xfrm>
            <a:custGeom>
              <a:avLst/>
              <a:gdLst/>
              <a:ahLst/>
              <a:cxnLst/>
              <a:rect r="r" b="b" t="t" l="l"/>
              <a:pathLst>
                <a:path h="398319" w="2163036">
                  <a:moveTo>
                    <a:pt x="0" y="0"/>
                  </a:moveTo>
                  <a:lnTo>
                    <a:pt x="2163036" y="0"/>
                  </a:lnTo>
                  <a:lnTo>
                    <a:pt x="2163036" y="398319"/>
                  </a:lnTo>
                  <a:lnTo>
                    <a:pt x="0" y="398319"/>
                  </a:lnTo>
                  <a:close/>
                </a:path>
              </a:pathLst>
            </a:custGeom>
            <a:solidFill>
              <a:srgbClr val="FFEBCD">
                <a:alpha val="21961"/>
              </a:srgbClr>
            </a:solid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4102105" y="3442774"/>
            <a:ext cx="3457895" cy="636765"/>
            <a:chOff x="0" y="0"/>
            <a:chExt cx="2163036" cy="398319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2163036" cy="398319"/>
            </a:xfrm>
            <a:custGeom>
              <a:avLst/>
              <a:gdLst/>
              <a:ahLst/>
              <a:cxnLst/>
              <a:rect r="r" b="b" t="t" l="l"/>
              <a:pathLst>
                <a:path h="398319" w="2163036">
                  <a:moveTo>
                    <a:pt x="0" y="0"/>
                  </a:moveTo>
                  <a:lnTo>
                    <a:pt x="2163036" y="0"/>
                  </a:lnTo>
                  <a:lnTo>
                    <a:pt x="2163036" y="398319"/>
                  </a:lnTo>
                  <a:lnTo>
                    <a:pt x="0" y="398319"/>
                  </a:lnTo>
                  <a:close/>
                </a:path>
              </a:pathLst>
            </a:custGeom>
            <a:solidFill>
              <a:srgbClr val="FFEBCD">
                <a:alpha val="21961"/>
              </a:srgbClr>
            </a:solidFill>
          </p:spPr>
        </p:sp>
      </p:grpSp>
      <p:grpSp>
        <p:nvGrpSpPr>
          <p:cNvPr name="Group 24" id="24"/>
          <p:cNvGrpSpPr/>
          <p:nvPr/>
        </p:nvGrpSpPr>
        <p:grpSpPr>
          <a:xfrm rot="0">
            <a:off x="4156086" y="4774864"/>
            <a:ext cx="3457895" cy="636765"/>
            <a:chOff x="0" y="0"/>
            <a:chExt cx="2163036" cy="398319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2163036" cy="398319"/>
            </a:xfrm>
            <a:custGeom>
              <a:avLst/>
              <a:gdLst/>
              <a:ahLst/>
              <a:cxnLst/>
              <a:rect r="r" b="b" t="t" l="l"/>
              <a:pathLst>
                <a:path h="398319" w="2163036">
                  <a:moveTo>
                    <a:pt x="0" y="0"/>
                  </a:moveTo>
                  <a:lnTo>
                    <a:pt x="2163036" y="0"/>
                  </a:lnTo>
                  <a:lnTo>
                    <a:pt x="2163036" y="398319"/>
                  </a:lnTo>
                  <a:lnTo>
                    <a:pt x="0" y="398319"/>
                  </a:lnTo>
                  <a:close/>
                </a:path>
              </a:pathLst>
            </a:custGeom>
            <a:solidFill>
              <a:srgbClr val="FFEBCD">
                <a:alpha val="21961"/>
              </a:srgbClr>
            </a:solidFill>
          </p:spPr>
        </p:sp>
      </p:grpSp>
      <p:grpSp>
        <p:nvGrpSpPr>
          <p:cNvPr name="Group 26" id="26"/>
          <p:cNvGrpSpPr/>
          <p:nvPr/>
        </p:nvGrpSpPr>
        <p:grpSpPr>
          <a:xfrm rot="0">
            <a:off x="3884248" y="474269"/>
            <a:ext cx="3356696" cy="243631"/>
            <a:chOff x="0" y="0"/>
            <a:chExt cx="2099732" cy="1524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2099732" cy="152400"/>
            </a:xfrm>
            <a:custGeom>
              <a:avLst/>
              <a:gdLst/>
              <a:ahLst/>
              <a:cxnLst/>
              <a:rect r="r" b="b" t="t" l="l"/>
              <a:pathLst>
                <a:path h="152400" w="2099732">
                  <a:moveTo>
                    <a:pt x="0" y="0"/>
                  </a:moveTo>
                  <a:lnTo>
                    <a:pt x="2099732" y="0"/>
                  </a:lnTo>
                  <a:lnTo>
                    <a:pt x="2099732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FFF4E3"/>
            </a:solidFill>
          </p:spPr>
        </p:sp>
      </p:grpSp>
      <p:grpSp>
        <p:nvGrpSpPr>
          <p:cNvPr name="Group 28" id="28"/>
          <p:cNvGrpSpPr/>
          <p:nvPr/>
        </p:nvGrpSpPr>
        <p:grpSpPr>
          <a:xfrm rot="0">
            <a:off x="3884248" y="78238"/>
            <a:ext cx="3356696" cy="357931"/>
            <a:chOff x="0" y="0"/>
            <a:chExt cx="2099732" cy="223899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2099732" cy="223899"/>
            </a:xfrm>
            <a:custGeom>
              <a:avLst/>
              <a:gdLst/>
              <a:ahLst/>
              <a:cxnLst/>
              <a:rect r="r" b="b" t="t" l="l"/>
              <a:pathLst>
                <a:path h="223899" w="2099732">
                  <a:moveTo>
                    <a:pt x="0" y="0"/>
                  </a:moveTo>
                  <a:lnTo>
                    <a:pt x="2099732" y="0"/>
                  </a:lnTo>
                  <a:lnTo>
                    <a:pt x="2099732" y="223899"/>
                  </a:lnTo>
                  <a:lnTo>
                    <a:pt x="0" y="223899"/>
                  </a:lnTo>
                  <a:close/>
                </a:path>
              </a:pathLst>
            </a:custGeom>
            <a:solidFill>
              <a:srgbClr val="FFF4E3"/>
            </a:solidFill>
          </p:spPr>
        </p:sp>
      </p:grpSp>
      <p:sp>
        <p:nvSpPr>
          <p:cNvPr name="TextBox 30" id="30"/>
          <p:cNvSpPr txBox="true"/>
          <p:nvPr/>
        </p:nvSpPr>
        <p:spPr>
          <a:xfrm rot="0">
            <a:off x="4140873" y="2739334"/>
            <a:ext cx="2923932" cy="29715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45439" indent="-172720" lvl="1">
              <a:lnSpc>
                <a:spcPts val="2671"/>
              </a:lnSpc>
              <a:buAutoNum type="arabicPeriod" startAt="1"/>
            </a:pPr>
            <a:r>
              <a:rPr lang="en-US" sz="1599">
                <a:solidFill>
                  <a:srgbClr val="492007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Area-based University เชื่อมโยงชุมชนและวิสาหกิจ</a:t>
            </a:r>
          </a:p>
          <a:p>
            <a:pPr algn="l" marL="345439" indent="-172720" lvl="1">
              <a:lnSpc>
                <a:spcPts val="2671"/>
              </a:lnSpc>
              <a:buAutoNum type="arabicPeriod" startAt="1"/>
            </a:pPr>
            <a:r>
              <a:rPr lang="en-US" sz="1599">
                <a:solidFill>
                  <a:srgbClr val="492007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ศิลปวัฒนธรรม สอดคล้องนโยบาย Soft Power รัฐบาล</a:t>
            </a:r>
          </a:p>
          <a:p>
            <a:pPr algn="l" marL="345439" indent="-172720" lvl="1">
              <a:lnSpc>
                <a:spcPts val="2671"/>
              </a:lnSpc>
              <a:buAutoNum type="arabicPeriod" startAt="1"/>
            </a:pPr>
            <a:r>
              <a:rPr lang="en-US" sz="1599">
                <a:solidFill>
                  <a:srgbClr val="492007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ความร่วมมือกับประเทศ GMS และอาเซียน</a:t>
            </a:r>
          </a:p>
          <a:p>
            <a:pPr algn="l" marL="345439" indent="-172720" lvl="1">
              <a:lnSpc>
                <a:spcPts val="2671"/>
              </a:lnSpc>
              <a:buAutoNum type="arabicPeriod" startAt="1"/>
            </a:pPr>
            <a:r>
              <a:rPr lang="en-US" sz="1599">
                <a:solidFill>
                  <a:srgbClr val="492007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ความสนใจวัฒนธรรมลุ่มน้ำโขงเป็นทุนพัฒนางานวิจัย</a:t>
            </a:r>
          </a:p>
          <a:p>
            <a:pPr algn="l">
              <a:lnSpc>
                <a:spcPts val="2671"/>
              </a:lnSpc>
            </a:pPr>
          </a:p>
        </p:txBody>
      </p:sp>
      <p:sp>
        <p:nvSpPr>
          <p:cNvPr name="TextBox 31" id="31"/>
          <p:cNvSpPr txBox="true"/>
          <p:nvPr/>
        </p:nvSpPr>
        <p:spPr>
          <a:xfrm rot="0">
            <a:off x="589086" y="2739334"/>
            <a:ext cx="2923932" cy="33049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45439" indent="-172720" lvl="1">
              <a:lnSpc>
                <a:spcPts val="2671"/>
              </a:lnSpc>
              <a:buAutoNum type="arabicPeriod" startAt="1"/>
            </a:pPr>
            <a:r>
              <a:rPr lang="en-US" sz="1599">
                <a:solidFill>
                  <a:srgbClr val="401314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การเติบโตการท่องเที่ยวนครพนม ส่งเสริม WIL/CWIE</a:t>
            </a:r>
          </a:p>
          <a:p>
            <a:pPr algn="l" marL="345439" indent="-172720" lvl="1">
              <a:lnSpc>
                <a:spcPts val="2671"/>
              </a:lnSpc>
              <a:buAutoNum type="arabicPeriod" startAt="1"/>
            </a:pPr>
            <a:r>
              <a:rPr lang="en-US" sz="1599">
                <a:solidFill>
                  <a:srgbClr val="401314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Geopolitical Advantage และการค้าชายแดน GMS</a:t>
            </a:r>
          </a:p>
          <a:p>
            <a:pPr algn="l" marL="345439" indent="-172720" lvl="1">
              <a:lnSpc>
                <a:spcPts val="2671"/>
              </a:lnSpc>
              <a:buAutoNum type="arabicPeriod" startAt="1"/>
            </a:pPr>
            <a:r>
              <a:rPr lang="en-US" sz="1599">
                <a:solidFill>
                  <a:srgbClr val="401314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ขาดแคลนบุคลากรสุขภาพ โอกาสจัดตั้งคณะแพทยศาสตร์</a:t>
            </a:r>
          </a:p>
          <a:p>
            <a:pPr algn="l" marL="345439" indent="-172720" lvl="1">
              <a:lnSpc>
                <a:spcPts val="2671"/>
              </a:lnSpc>
              <a:buAutoNum type="arabicPeriod" startAt="1"/>
            </a:pPr>
            <a:r>
              <a:rPr lang="en-US" sz="1599">
                <a:solidFill>
                  <a:srgbClr val="401314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นครพนมมีวัฒนธรรมชนเผาที่เข้มแข็ง</a:t>
            </a:r>
          </a:p>
          <a:p>
            <a:pPr algn="l" marL="345439" indent="-172720" lvl="1">
              <a:lnSpc>
                <a:spcPts val="2671"/>
              </a:lnSpc>
              <a:buAutoNum type="arabicPeriod" startAt="1"/>
            </a:pPr>
            <a:r>
              <a:rPr lang="en-US" sz="1599">
                <a:solidFill>
                  <a:srgbClr val="401314"/>
                </a:solidFill>
                <a:latin typeface="Montserrat Classic"/>
                <a:ea typeface="Montserrat Classic"/>
                <a:cs typeface="Montserrat Classic"/>
                <a:sym typeface="Montserrat Classic"/>
              </a:rPr>
              <a:t>ภูมิปัญญาท้องถิ่น: พิธีกรรม ดนตรีพื้นบาน เอกลักษณ์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410315" y="2459596"/>
            <a:ext cx="8572184" cy="992726"/>
            <a:chOff x="0" y="0"/>
            <a:chExt cx="5252162" cy="60824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252162" cy="608242"/>
            </a:xfrm>
            <a:custGeom>
              <a:avLst/>
              <a:gdLst/>
              <a:ahLst/>
              <a:cxnLst/>
              <a:rect r="r" b="b" t="t" l="l"/>
              <a:pathLst>
                <a:path h="608242" w="5252162">
                  <a:moveTo>
                    <a:pt x="0" y="0"/>
                  </a:moveTo>
                  <a:lnTo>
                    <a:pt x="5252162" y="0"/>
                  </a:lnTo>
                  <a:lnTo>
                    <a:pt x="5252162" y="608242"/>
                  </a:lnTo>
                  <a:lnTo>
                    <a:pt x="0" y="608242"/>
                  </a:lnTo>
                  <a:close/>
                </a:path>
              </a:pathLst>
            </a:custGeom>
            <a:solidFill>
              <a:srgbClr val="804928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4405753" y="4077198"/>
            <a:ext cx="2953648" cy="702812"/>
            <a:chOff x="0" y="0"/>
            <a:chExt cx="1005426" cy="23923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005426" cy="239238"/>
            </a:xfrm>
            <a:custGeom>
              <a:avLst/>
              <a:gdLst/>
              <a:ahLst/>
              <a:cxnLst/>
              <a:rect r="r" b="b" t="t" l="l"/>
              <a:pathLst>
                <a:path h="239238" w="1005426">
                  <a:moveTo>
                    <a:pt x="0" y="0"/>
                  </a:moveTo>
                  <a:lnTo>
                    <a:pt x="1005426" y="0"/>
                  </a:lnTo>
                  <a:lnTo>
                    <a:pt x="1005426" y="239238"/>
                  </a:lnTo>
                  <a:lnTo>
                    <a:pt x="0" y="239238"/>
                  </a:lnTo>
                  <a:close/>
                </a:path>
              </a:pathLst>
            </a:custGeom>
            <a:solidFill>
              <a:srgbClr val="FFEBCD">
                <a:alpha val="58824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9525"/>
              <a:ext cx="1005426" cy="248763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 marL="0" indent="0" lvl="0">
                <a:lnSpc>
                  <a:spcPts val="76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-196618" y="9308392"/>
            <a:ext cx="8666392" cy="1383608"/>
            <a:chOff x="0" y="0"/>
            <a:chExt cx="4099541" cy="6545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099541" cy="654500"/>
            </a:xfrm>
            <a:custGeom>
              <a:avLst/>
              <a:gdLst/>
              <a:ahLst/>
              <a:cxnLst/>
              <a:rect r="r" b="b" t="t" l="l"/>
              <a:pathLst>
                <a:path h="654500" w="4099541">
                  <a:moveTo>
                    <a:pt x="0" y="0"/>
                  </a:moveTo>
                  <a:lnTo>
                    <a:pt x="4099541" y="0"/>
                  </a:lnTo>
                  <a:lnTo>
                    <a:pt x="4099541" y="654500"/>
                  </a:lnTo>
                  <a:lnTo>
                    <a:pt x="0" y="654500"/>
                  </a:lnTo>
                  <a:close/>
                </a:path>
              </a:pathLst>
            </a:custGeom>
            <a:solidFill>
              <a:srgbClr val="804928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1267731" y="3801677"/>
            <a:ext cx="2645029" cy="551040"/>
            <a:chOff x="0" y="0"/>
            <a:chExt cx="1620605" cy="33762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620605" cy="337621"/>
            </a:xfrm>
            <a:custGeom>
              <a:avLst/>
              <a:gdLst/>
              <a:ahLst/>
              <a:cxnLst/>
              <a:rect r="r" b="b" t="t" l="l"/>
              <a:pathLst>
                <a:path h="337621" w="1620605">
                  <a:moveTo>
                    <a:pt x="0" y="0"/>
                  </a:moveTo>
                  <a:lnTo>
                    <a:pt x="1620605" y="0"/>
                  </a:lnTo>
                  <a:lnTo>
                    <a:pt x="1620605" y="337621"/>
                  </a:lnTo>
                  <a:lnTo>
                    <a:pt x="0" y="337621"/>
                  </a:lnTo>
                  <a:close/>
                </a:path>
              </a:pathLst>
            </a:custGeom>
            <a:solidFill>
              <a:srgbClr val="FFEBCD">
                <a:alpha val="45882"/>
              </a:srgbClr>
            </a:solid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-196618" y="-168381"/>
            <a:ext cx="7760218" cy="2747269"/>
          </a:xfrm>
          <a:custGeom>
            <a:avLst/>
            <a:gdLst/>
            <a:ahLst/>
            <a:cxnLst/>
            <a:rect r="r" b="b" t="t" l="l"/>
            <a:pathLst>
              <a:path h="2747269" w="7760218">
                <a:moveTo>
                  <a:pt x="0" y="0"/>
                </a:moveTo>
                <a:lnTo>
                  <a:pt x="7760218" y="0"/>
                </a:lnTo>
                <a:lnTo>
                  <a:pt x="7760218" y="2747269"/>
                </a:lnTo>
                <a:lnTo>
                  <a:pt x="0" y="274726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117" r="0" b="-106735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267731" y="2569363"/>
            <a:ext cx="5870788" cy="3659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28"/>
              </a:lnSpc>
              <a:spcBef>
                <a:spcPct val="0"/>
              </a:spcBef>
            </a:pPr>
            <a:r>
              <a:rPr lang="en-US" b="true" sz="2091" spc="522">
                <a:solidFill>
                  <a:srgbClr val="FFFFFF"/>
                </a:solidFill>
                <a:latin typeface="Amaranth Bold"/>
                <a:ea typeface="Amaranth Bold"/>
                <a:cs typeface="Amaranth Bold"/>
                <a:sym typeface="Amaranth Bold"/>
              </a:rPr>
              <a:t> ปัจจัยภายนอกที่เป็นความเสี่ยง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267731" y="2963218"/>
            <a:ext cx="1599983" cy="2932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68"/>
              </a:lnSpc>
              <a:spcBef>
                <a:spcPct val="0"/>
              </a:spcBef>
            </a:pPr>
            <a:r>
              <a:rPr lang="en-US" b="true" sz="1691" spc="422">
                <a:solidFill>
                  <a:srgbClr val="FFFFFF"/>
                </a:solidFill>
                <a:latin typeface="Amaranth Bold"/>
                <a:ea typeface="Amaranth Bold"/>
                <a:cs typeface="Amaranth Bold"/>
                <a:sym typeface="Amaranth Bold"/>
              </a:rPr>
              <a:t>(THREATS)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1267731" y="5097160"/>
            <a:ext cx="2645029" cy="976073"/>
            <a:chOff x="0" y="0"/>
            <a:chExt cx="1620605" cy="598038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620605" cy="598038"/>
            </a:xfrm>
            <a:custGeom>
              <a:avLst/>
              <a:gdLst/>
              <a:ahLst/>
              <a:cxnLst/>
              <a:rect r="r" b="b" t="t" l="l"/>
              <a:pathLst>
                <a:path h="598038" w="1620605">
                  <a:moveTo>
                    <a:pt x="0" y="0"/>
                  </a:moveTo>
                  <a:lnTo>
                    <a:pt x="1620605" y="0"/>
                  </a:lnTo>
                  <a:lnTo>
                    <a:pt x="1620605" y="598038"/>
                  </a:lnTo>
                  <a:lnTo>
                    <a:pt x="0" y="598038"/>
                  </a:lnTo>
                  <a:close/>
                </a:path>
              </a:pathLst>
            </a:custGeom>
            <a:solidFill>
              <a:srgbClr val="FFEBCD">
                <a:alpha val="45882"/>
              </a:srgbClr>
            </a:solid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4348176" y="5404801"/>
            <a:ext cx="2953648" cy="1078803"/>
            <a:chOff x="0" y="0"/>
            <a:chExt cx="1005426" cy="367226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005426" cy="367226"/>
            </a:xfrm>
            <a:custGeom>
              <a:avLst/>
              <a:gdLst/>
              <a:ahLst/>
              <a:cxnLst/>
              <a:rect r="r" b="b" t="t" l="l"/>
              <a:pathLst>
                <a:path h="367226" w="1005426">
                  <a:moveTo>
                    <a:pt x="0" y="0"/>
                  </a:moveTo>
                  <a:lnTo>
                    <a:pt x="1005426" y="0"/>
                  </a:lnTo>
                  <a:lnTo>
                    <a:pt x="1005426" y="367226"/>
                  </a:lnTo>
                  <a:lnTo>
                    <a:pt x="0" y="367226"/>
                  </a:lnTo>
                  <a:close/>
                </a:path>
              </a:pathLst>
            </a:custGeom>
            <a:solidFill>
              <a:srgbClr val="FFEBCD">
                <a:alpha val="58824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9525"/>
              <a:ext cx="1005426" cy="376751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 marL="0" indent="0" lvl="0">
                <a:lnSpc>
                  <a:spcPts val="76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1267731" y="3735002"/>
            <a:ext cx="2645029" cy="39757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45439" indent="-172720" lvl="1">
              <a:lnSpc>
                <a:spcPts val="2639"/>
              </a:lnSpc>
              <a:buAutoNum type="arabicPeriod" startAt="1"/>
            </a:pPr>
            <a:r>
              <a:rPr lang="en-US" sz="1599" spc="-9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งบประมาณที่ได้รับจัดสรรมีจำกัด เพิ่มขึ้นไม่เกิน 20%</a:t>
            </a:r>
          </a:p>
          <a:p>
            <a:pPr algn="l" marL="345439" indent="-172720" lvl="1">
              <a:lnSpc>
                <a:spcPts val="2639"/>
              </a:lnSpc>
              <a:buAutoNum type="arabicPeriod" startAt="1"/>
            </a:pPr>
            <a:r>
              <a:rPr lang="en-US" sz="1599" spc="-9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การเปลี่ยนแปลงเทคโนโลยีอย่างรวดเร็ว (AI, Digital Disruption)</a:t>
            </a:r>
          </a:p>
          <a:p>
            <a:pPr algn="l" marL="345439" indent="-172720" lvl="1">
              <a:lnSpc>
                <a:spcPts val="2639"/>
              </a:lnSpc>
              <a:buAutoNum type="arabicPeriod" startAt="1"/>
            </a:pPr>
            <a:r>
              <a:rPr lang="en-US" sz="1599" spc="-9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การแข่งขันจากมหาวิทยาลัยขนาดใหญ่และแพลตฟอร์มออนไลน์</a:t>
            </a:r>
          </a:p>
          <a:p>
            <a:pPr algn="l" marL="345439" indent="-172720" lvl="1">
              <a:lnSpc>
                <a:spcPts val="2639"/>
              </a:lnSpc>
              <a:buAutoNum type="arabicPeriod" startAt="1"/>
            </a:pPr>
            <a:r>
              <a:rPr lang="en-US" sz="1599" spc="-9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ขาดแคลนอาจารย์/ผู้เชี่ยวชาญเฉพาะทาง</a:t>
            </a:r>
          </a:p>
          <a:p>
            <a:pPr algn="l">
              <a:lnSpc>
                <a:spcPts val="2639"/>
              </a:lnSpc>
            </a:pPr>
          </a:p>
          <a:p>
            <a:pPr algn="l">
              <a:lnSpc>
                <a:spcPts val="2639"/>
              </a:lnSpc>
            </a:pPr>
          </a:p>
          <a:p>
            <a:pPr algn="l">
              <a:lnSpc>
                <a:spcPts val="2639"/>
              </a:lnSpc>
            </a:pPr>
          </a:p>
        </p:txBody>
      </p:sp>
      <p:sp>
        <p:nvSpPr>
          <p:cNvPr name="TextBox 20" id="20"/>
          <p:cNvSpPr txBox="true"/>
          <p:nvPr/>
        </p:nvSpPr>
        <p:spPr>
          <a:xfrm rot="0">
            <a:off x="4405753" y="3787282"/>
            <a:ext cx="2838494" cy="25629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91"/>
              </a:lnSpc>
            </a:pPr>
          </a:p>
          <a:p>
            <a:pPr algn="l" marL="345439" indent="-172720" lvl="1">
              <a:lnSpc>
                <a:spcPts val="2591"/>
              </a:lnSpc>
              <a:buAutoNum type="arabicPeriod" startAt="1"/>
            </a:pPr>
            <a:r>
              <a:rPr lang="en-US" sz="1599" spc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พฤติกรรมผู้เรียนเปลี่ยนไป (เรียนออนไลน์/Short Course)</a:t>
            </a:r>
          </a:p>
          <a:p>
            <a:pPr algn="l" marL="345439" indent="-172720" lvl="1">
              <a:lnSpc>
                <a:spcPts val="2591"/>
              </a:lnSpc>
              <a:buAutoNum type="arabicPeriod" startAt="1"/>
            </a:pPr>
            <a:r>
              <a:rPr lang="en-US" sz="1599" spc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กฎระเบียบ อว. เข้มงวดขึ้น ทำให้ปรับหลักสูตรล่าช้า</a:t>
            </a:r>
          </a:p>
          <a:p>
            <a:pPr algn="l" marL="345439" indent="-172720" lvl="1">
              <a:lnSpc>
                <a:spcPts val="2591"/>
              </a:lnSpc>
              <a:buAutoNum type="arabicPeriod" startAt="1"/>
            </a:pPr>
            <a:r>
              <a:rPr lang="en-US" sz="1599" spc="1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จำนวนผู้เรียนลดลงจากโครงสร้างประชากร (เด็กเกิดน้อย)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6384828" y="9936000"/>
            <a:ext cx="1175172" cy="766749"/>
            <a:chOff x="0" y="0"/>
            <a:chExt cx="1566897" cy="1022331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566897" cy="1022331"/>
            </a:xfrm>
            <a:custGeom>
              <a:avLst/>
              <a:gdLst/>
              <a:ahLst/>
              <a:cxnLst/>
              <a:rect r="r" b="b" t="t" l="l"/>
              <a:pathLst>
                <a:path h="1022331" w="1566897">
                  <a:moveTo>
                    <a:pt x="0" y="0"/>
                  </a:moveTo>
                  <a:lnTo>
                    <a:pt x="1566897" y="0"/>
                  </a:lnTo>
                  <a:lnTo>
                    <a:pt x="1566897" y="1022331"/>
                  </a:lnTo>
                  <a:lnTo>
                    <a:pt x="0" y="1022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3" r="0" b="-3"/>
              </a:stretch>
            </a:blipFill>
          </p:spPr>
        </p:sp>
        <p:sp>
          <p:nvSpPr>
            <p:cNvPr name="TextBox 23" id="23"/>
            <p:cNvSpPr txBox="true"/>
            <p:nvPr/>
          </p:nvSpPr>
          <p:spPr>
            <a:xfrm rot="0">
              <a:off x="712164" y="367617"/>
              <a:ext cx="485195" cy="5121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289"/>
                </a:lnSpc>
              </a:pPr>
              <a:r>
                <a:rPr lang="en-US" sz="2349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16</a:t>
              </a:r>
            </a:p>
          </p:txBody>
        </p:sp>
      </p:grp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3376601">
            <a:off x="6562879" y="415264"/>
            <a:ext cx="1182861" cy="1536183"/>
          </a:xfrm>
          <a:custGeom>
            <a:avLst/>
            <a:gdLst/>
            <a:ahLst/>
            <a:cxnLst/>
            <a:rect r="r" b="b" t="t" l="l"/>
            <a:pathLst>
              <a:path h="1536183" w="1182861">
                <a:moveTo>
                  <a:pt x="0" y="0"/>
                </a:moveTo>
                <a:lnTo>
                  <a:pt x="1182861" y="0"/>
                </a:lnTo>
                <a:lnTo>
                  <a:pt x="1182861" y="1536184"/>
                </a:lnTo>
                <a:lnTo>
                  <a:pt x="0" y="15361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true" rot="-1175590">
            <a:off x="-329393" y="-129153"/>
            <a:ext cx="1155039" cy="1209465"/>
          </a:xfrm>
          <a:custGeom>
            <a:avLst/>
            <a:gdLst/>
            <a:ahLst/>
            <a:cxnLst/>
            <a:rect r="r" b="b" t="t" l="l"/>
            <a:pathLst>
              <a:path h="1209465" w="1155039">
                <a:moveTo>
                  <a:pt x="1155040" y="1209465"/>
                </a:moveTo>
                <a:lnTo>
                  <a:pt x="0" y="1209465"/>
                </a:lnTo>
                <a:lnTo>
                  <a:pt x="0" y="0"/>
                </a:lnTo>
                <a:lnTo>
                  <a:pt x="1155040" y="0"/>
                </a:lnTo>
                <a:lnTo>
                  <a:pt x="1155040" y="1209465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-498743" y="1948168"/>
            <a:ext cx="8732246" cy="47625"/>
            <a:chOff x="0" y="0"/>
            <a:chExt cx="2972469" cy="16212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972469" cy="16212"/>
            </a:xfrm>
            <a:custGeom>
              <a:avLst/>
              <a:gdLst/>
              <a:ahLst/>
              <a:cxnLst/>
              <a:rect r="r" b="b" t="t" l="l"/>
              <a:pathLst>
                <a:path h="16212" w="2972469">
                  <a:moveTo>
                    <a:pt x="0" y="0"/>
                  </a:moveTo>
                  <a:lnTo>
                    <a:pt x="2972469" y="0"/>
                  </a:lnTo>
                  <a:lnTo>
                    <a:pt x="2972469" y="16212"/>
                  </a:lnTo>
                  <a:lnTo>
                    <a:pt x="0" y="16212"/>
                  </a:lnTo>
                  <a:close/>
                </a:path>
              </a:pathLst>
            </a:custGeom>
            <a:solidFill>
              <a:srgbClr val="804928">
                <a:alpha val="65882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9525"/>
              <a:ext cx="2972469" cy="25737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 marL="0" indent="0" lvl="0">
                <a:lnSpc>
                  <a:spcPts val="76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-346343" y="9608031"/>
            <a:ext cx="8732246" cy="1624875"/>
            <a:chOff x="0" y="0"/>
            <a:chExt cx="2972469" cy="55311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972469" cy="553110"/>
            </a:xfrm>
            <a:custGeom>
              <a:avLst/>
              <a:gdLst/>
              <a:ahLst/>
              <a:cxnLst/>
              <a:rect r="r" b="b" t="t" l="l"/>
              <a:pathLst>
                <a:path h="553110" w="2972469">
                  <a:moveTo>
                    <a:pt x="0" y="0"/>
                  </a:moveTo>
                  <a:lnTo>
                    <a:pt x="2972469" y="0"/>
                  </a:lnTo>
                  <a:lnTo>
                    <a:pt x="2972469" y="553110"/>
                  </a:lnTo>
                  <a:lnTo>
                    <a:pt x="0" y="553110"/>
                  </a:lnTo>
                  <a:close/>
                </a:path>
              </a:pathLst>
            </a:custGeom>
            <a:solidFill>
              <a:srgbClr val="FFC500">
                <a:alpha val="65882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9525"/>
              <a:ext cx="2972469" cy="562635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 marL="0" indent="0" lvl="0">
                <a:lnSpc>
                  <a:spcPts val="76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-161992" y="9800279"/>
            <a:ext cx="7912027" cy="1566287"/>
            <a:chOff x="0" y="0"/>
            <a:chExt cx="2693265" cy="533166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693265" cy="533166"/>
            </a:xfrm>
            <a:custGeom>
              <a:avLst/>
              <a:gdLst/>
              <a:ahLst/>
              <a:cxnLst/>
              <a:rect r="r" b="b" t="t" l="l"/>
              <a:pathLst>
                <a:path h="533166" w="2693265">
                  <a:moveTo>
                    <a:pt x="0" y="0"/>
                  </a:moveTo>
                  <a:lnTo>
                    <a:pt x="2693265" y="0"/>
                  </a:lnTo>
                  <a:lnTo>
                    <a:pt x="2693265" y="533166"/>
                  </a:lnTo>
                  <a:lnTo>
                    <a:pt x="0" y="533166"/>
                  </a:lnTo>
                  <a:close/>
                </a:path>
              </a:pathLst>
            </a:custGeom>
            <a:solidFill>
              <a:srgbClr val="5D351C"/>
            </a:solidFill>
            <a:ln cap="sq">
              <a:noFill/>
              <a:prstDash val="solid"/>
              <a:miter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9525"/>
              <a:ext cx="2693265" cy="542691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 marL="0" indent="0" lvl="0">
                <a:lnSpc>
                  <a:spcPts val="76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6277263" y="9863465"/>
            <a:ext cx="1286337" cy="839279"/>
            <a:chOff x="0" y="0"/>
            <a:chExt cx="1715116" cy="1119038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715116" cy="1119038"/>
            </a:xfrm>
            <a:custGeom>
              <a:avLst/>
              <a:gdLst/>
              <a:ahLst/>
              <a:cxnLst/>
              <a:rect r="r" b="b" t="t" l="l"/>
              <a:pathLst>
                <a:path h="1119038" w="1715116">
                  <a:moveTo>
                    <a:pt x="0" y="0"/>
                  </a:moveTo>
                  <a:lnTo>
                    <a:pt x="1715116" y="0"/>
                  </a:lnTo>
                  <a:lnTo>
                    <a:pt x="1715116" y="1119038"/>
                  </a:lnTo>
                  <a:lnTo>
                    <a:pt x="0" y="11190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3" r="0" b="-3"/>
              </a:stretch>
            </a:blipFill>
          </p:spPr>
        </p:sp>
        <p:sp>
          <p:nvSpPr>
            <p:cNvPr name="TextBox 15" id="15"/>
            <p:cNvSpPr txBox="true"/>
            <p:nvPr/>
          </p:nvSpPr>
          <p:spPr>
            <a:xfrm rot="0">
              <a:off x="779530" y="387847"/>
              <a:ext cx="531091" cy="57517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601"/>
                </a:lnSpc>
              </a:pPr>
              <a:r>
                <a:rPr lang="en-US" sz="2572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17</a:t>
              </a: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0" y="-118420"/>
            <a:ext cx="7563600" cy="2620634"/>
          </a:xfrm>
          <a:custGeom>
            <a:avLst/>
            <a:gdLst/>
            <a:ahLst/>
            <a:cxnLst/>
            <a:rect r="r" b="b" t="t" l="l"/>
            <a:pathLst>
              <a:path h="2620634" w="7563600">
                <a:moveTo>
                  <a:pt x="0" y="0"/>
                </a:moveTo>
                <a:lnTo>
                  <a:pt x="7563600" y="0"/>
                </a:lnTo>
                <a:lnTo>
                  <a:pt x="7563600" y="2620634"/>
                </a:lnTo>
                <a:lnTo>
                  <a:pt x="0" y="262063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14458" r="0" b="-29850"/>
            </a:stretch>
          </a:blipFill>
        </p:spPr>
      </p:sp>
      <p:grpSp>
        <p:nvGrpSpPr>
          <p:cNvPr name="Group 17" id="17"/>
          <p:cNvGrpSpPr/>
          <p:nvPr/>
        </p:nvGrpSpPr>
        <p:grpSpPr>
          <a:xfrm rot="0">
            <a:off x="994997" y="6064566"/>
            <a:ext cx="1573543" cy="1569609"/>
            <a:chOff x="0" y="0"/>
            <a:chExt cx="2098057" cy="2092812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098057" cy="2092812"/>
            </a:xfrm>
            <a:custGeom>
              <a:avLst/>
              <a:gdLst/>
              <a:ahLst/>
              <a:cxnLst/>
              <a:rect r="r" b="b" t="t" l="l"/>
              <a:pathLst>
                <a:path h="2092812" w="2098057">
                  <a:moveTo>
                    <a:pt x="0" y="0"/>
                  </a:moveTo>
                  <a:lnTo>
                    <a:pt x="2098057" y="0"/>
                  </a:lnTo>
                  <a:lnTo>
                    <a:pt x="2098057" y="2092812"/>
                  </a:lnTo>
                  <a:lnTo>
                    <a:pt x="0" y="20928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 rot="0">
              <a:off x="72691" y="140054"/>
              <a:ext cx="919874" cy="25484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0"/>
                </a:lnSpc>
              </a:pPr>
              <a:r>
                <a:rPr lang="en-US" sz="1100" spc="55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โอกาส(O)</a:t>
              </a:r>
            </a:p>
          </p:txBody>
        </p:sp>
        <p:sp>
          <p:nvSpPr>
            <p:cNvPr name="TextBox 20" id="20"/>
            <p:cNvSpPr txBox="true"/>
            <p:nvPr/>
          </p:nvSpPr>
          <p:spPr>
            <a:xfrm rot="0">
              <a:off x="1360735" y="131296"/>
              <a:ext cx="553478" cy="25484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0"/>
                </a:lnSpc>
              </a:pPr>
              <a:r>
                <a:rPr lang="en-US" sz="1100" spc="55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59.45</a:t>
              </a:r>
            </a:p>
          </p:txBody>
        </p:sp>
        <p:sp>
          <p:nvSpPr>
            <p:cNvPr name="TextBox 21" id="21"/>
            <p:cNvSpPr txBox="true"/>
            <p:nvPr/>
          </p:nvSpPr>
          <p:spPr>
            <a:xfrm rot="0">
              <a:off x="1360735" y="630674"/>
              <a:ext cx="553478" cy="25484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0"/>
                </a:lnSpc>
              </a:pPr>
              <a:r>
                <a:rPr lang="en-US" sz="1100" spc="55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53.30</a:t>
              </a:r>
            </a:p>
          </p:txBody>
        </p:sp>
        <p:sp>
          <p:nvSpPr>
            <p:cNvPr name="TextBox 22" id="22"/>
            <p:cNvSpPr txBox="true"/>
            <p:nvPr/>
          </p:nvSpPr>
          <p:spPr>
            <a:xfrm rot="0">
              <a:off x="1360735" y="1130052"/>
              <a:ext cx="553478" cy="25484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0"/>
                </a:lnSpc>
              </a:pPr>
              <a:r>
                <a:rPr lang="en-US" sz="1100" spc="55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54.60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1360735" y="1628468"/>
              <a:ext cx="553478" cy="25484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0"/>
                </a:lnSpc>
              </a:pPr>
              <a:r>
                <a:rPr lang="en-US" sz="1100" spc="55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60.11</a:t>
              </a:r>
            </a:p>
          </p:txBody>
        </p:sp>
        <p:sp>
          <p:nvSpPr>
            <p:cNvPr name="TextBox 24" id="24"/>
            <p:cNvSpPr txBox="true"/>
            <p:nvPr/>
          </p:nvSpPr>
          <p:spPr>
            <a:xfrm rot="0">
              <a:off x="72691" y="630674"/>
              <a:ext cx="1006085" cy="25484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0"/>
                </a:lnSpc>
              </a:pPr>
              <a:r>
                <a:rPr lang="en-US" sz="1100" spc="55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จุดแข็ง(S)</a:t>
              </a:r>
            </a:p>
          </p:txBody>
        </p:sp>
        <p:sp>
          <p:nvSpPr>
            <p:cNvPr name="TextBox 25" id="25"/>
            <p:cNvSpPr txBox="true"/>
            <p:nvPr/>
          </p:nvSpPr>
          <p:spPr>
            <a:xfrm rot="0">
              <a:off x="72691" y="1130052"/>
              <a:ext cx="1006085" cy="25484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0"/>
                </a:lnSpc>
              </a:pPr>
              <a:r>
                <a:rPr lang="en-US" sz="1100" spc="55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อุปสรรค(T)</a:t>
              </a:r>
            </a:p>
          </p:txBody>
        </p:sp>
        <p:sp>
          <p:nvSpPr>
            <p:cNvPr name="TextBox 26" id="26"/>
            <p:cNvSpPr txBox="true"/>
            <p:nvPr/>
          </p:nvSpPr>
          <p:spPr>
            <a:xfrm rot="0">
              <a:off x="54734" y="1628468"/>
              <a:ext cx="987534" cy="25484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0"/>
                </a:lnSpc>
              </a:pPr>
              <a:r>
                <a:rPr lang="en-US" sz="1100" spc="55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จุดอ่อน(W)</a:t>
              </a:r>
            </a:p>
          </p:txBody>
        </p:sp>
      </p:grpSp>
      <p:sp>
        <p:nvSpPr>
          <p:cNvPr name="Freeform 27" id="27"/>
          <p:cNvSpPr/>
          <p:nvPr/>
        </p:nvSpPr>
        <p:spPr>
          <a:xfrm flipH="false" flipV="false" rot="0">
            <a:off x="1382876" y="5901757"/>
            <a:ext cx="6177124" cy="3706274"/>
          </a:xfrm>
          <a:custGeom>
            <a:avLst/>
            <a:gdLst/>
            <a:ahLst/>
            <a:cxnLst/>
            <a:rect r="r" b="b" t="t" l="l"/>
            <a:pathLst>
              <a:path h="3706274" w="6177124">
                <a:moveTo>
                  <a:pt x="0" y="0"/>
                </a:moveTo>
                <a:lnTo>
                  <a:pt x="6177124" y="0"/>
                </a:lnTo>
                <a:lnTo>
                  <a:pt x="6177124" y="3706274"/>
                </a:lnTo>
                <a:lnTo>
                  <a:pt x="0" y="370627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28" id="28"/>
          <p:cNvSpPr txBox="true"/>
          <p:nvPr/>
        </p:nvSpPr>
        <p:spPr>
          <a:xfrm rot="0">
            <a:off x="1246664" y="2856297"/>
            <a:ext cx="5907645" cy="30454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40"/>
              </a:lnSpc>
            </a:pPr>
            <a:r>
              <a:rPr lang="en-US" sz="1600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          จากการประชุมเชิงปฏิบัติการจัดทำยุทธศาสตร์ 5 ปี พ.ศ. 2570 - 2574 มหาวิทยาลัยนครพนม ระหว่างวันที่ 2 - 4 พฤษภาคม 2569 ณ โรงแรมแม่โขงเฮอร์ริเทจ นครพนม จังหวัดนครพนม โดยการมีส่วนร่วมของคณะผู้บริหาร ตัวแทนบุคลากร และผู้มีส่วนได้ส่วนเสียภายนอก ประกอบด้วย ตัวแทนนักศึกษา ตัวแทนศิษย์เก่า ตัวแทนผู้ใช้บัณฑิต ตัวแทนของผู้รับบริการด้านการวิจัยและด้านการให้บริการวิชาการ ทั้งภาครัฐและเอกชน  รวมทั้งสิ้น 110 คน ร่วมประเมินสภาพแวดล้อมภายในและภายนอกมหาวิทยาลัยนครพนม พบว่า มหาวิทยาลัยนครพนม มีผลประเมินอยู่ที่ WO (Weaknesses-Opportunities) คือ กลยุทธ์การแก้ไขหรือลดจุดอ่อน โดยอาศัย โอกาสจากภายนอก มาช่วยชดเชยหรือพัฒนา เพื่อให้องค์กรสามารถคว้าโอกาสนั้นมาสร้างความเติบโตได้ ดังภาพ</a:t>
            </a:r>
          </a:p>
        </p:txBody>
      </p:sp>
      <p:sp>
        <p:nvSpPr>
          <p:cNvPr name="Freeform 29" id="29"/>
          <p:cNvSpPr/>
          <p:nvPr/>
        </p:nvSpPr>
        <p:spPr>
          <a:xfrm flipH="false" flipV="false" rot="0">
            <a:off x="1767261" y="8348639"/>
            <a:ext cx="1602559" cy="737177"/>
          </a:xfrm>
          <a:custGeom>
            <a:avLst/>
            <a:gdLst/>
            <a:ahLst/>
            <a:cxnLst/>
            <a:rect r="r" b="b" t="t" l="l"/>
            <a:pathLst>
              <a:path h="737177" w="1602559">
                <a:moveTo>
                  <a:pt x="0" y="0"/>
                </a:moveTo>
                <a:lnTo>
                  <a:pt x="1602559" y="0"/>
                </a:lnTo>
                <a:lnTo>
                  <a:pt x="1602559" y="737177"/>
                </a:lnTo>
                <a:lnTo>
                  <a:pt x="0" y="73717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680D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82472" y="10082622"/>
            <a:ext cx="7642472" cy="882091"/>
            <a:chOff x="0" y="0"/>
            <a:chExt cx="2830686" cy="32671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830687" cy="326717"/>
            </a:xfrm>
            <a:custGeom>
              <a:avLst/>
              <a:gdLst/>
              <a:ahLst/>
              <a:cxnLst/>
              <a:rect r="r" b="b" t="t" l="l"/>
              <a:pathLst>
                <a:path h="326717" w="2830687">
                  <a:moveTo>
                    <a:pt x="0" y="0"/>
                  </a:moveTo>
                  <a:lnTo>
                    <a:pt x="2830687" y="0"/>
                  </a:lnTo>
                  <a:lnTo>
                    <a:pt x="2830687" y="326717"/>
                  </a:lnTo>
                  <a:lnTo>
                    <a:pt x="0" y="326717"/>
                  </a:lnTo>
                  <a:close/>
                </a:path>
              </a:pathLst>
            </a:custGeom>
            <a:solidFill>
              <a:srgbClr val="AF4C0F">
                <a:alpha val="46667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19050"/>
              <a:ext cx="2830686" cy="345767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>
                <a:lnSpc>
                  <a:spcPts val="118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-317525" y="-378000"/>
            <a:ext cx="8149562" cy="2268000"/>
            <a:chOff x="0" y="0"/>
            <a:chExt cx="2920619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920619" cy="812800"/>
            </a:xfrm>
            <a:custGeom>
              <a:avLst/>
              <a:gdLst/>
              <a:ahLst/>
              <a:cxnLst/>
              <a:rect r="r" b="b" t="t" l="l"/>
              <a:pathLst>
                <a:path h="812800" w="2920619">
                  <a:moveTo>
                    <a:pt x="0" y="0"/>
                  </a:moveTo>
                  <a:lnTo>
                    <a:pt x="2920619" y="0"/>
                  </a:lnTo>
                  <a:lnTo>
                    <a:pt x="2920619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2920619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541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-480339" y="1706922"/>
            <a:ext cx="8395371" cy="1566287"/>
            <a:chOff x="0" y="0"/>
            <a:chExt cx="2857796" cy="53316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857796" cy="533166"/>
            </a:xfrm>
            <a:custGeom>
              <a:avLst/>
              <a:gdLst/>
              <a:ahLst/>
              <a:cxnLst/>
              <a:rect r="r" b="b" t="t" l="l"/>
              <a:pathLst>
                <a:path h="533166" w="2857796">
                  <a:moveTo>
                    <a:pt x="0" y="0"/>
                  </a:moveTo>
                  <a:lnTo>
                    <a:pt x="2857796" y="0"/>
                  </a:lnTo>
                  <a:lnTo>
                    <a:pt x="2857796" y="533166"/>
                  </a:lnTo>
                  <a:lnTo>
                    <a:pt x="0" y="533166"/>
                  </a:lnTo>
                  <a:close/>
                </a:path>
              </a:pathLst>
            </a:custGeom>
            <a:solidFill>
              <a:srgbClr val="FFC500"/>
            </a:solidFill>
            <a:ln cap="sq">
              <a:noFill/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9525"/>
              <a:ext cx="2857796" cy="542691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 marL="0" indent="0" lvl="0">
                <a:lnSpc>
                  <a:spcPts val="76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0" y="0"/>
            <a:ext cx="7642472" cy="3006509"/>
            <a:chOff x="0" y="0"/>
            <a:chExt cx="10189962" cy="4008679"/>
          </a:xfrm>
        </p:grpSpPr>
        <p:pic>
          <p:nvPicPr>
            <p:cNvPr name="Picture 12" id="12"/>
            <p:cNvPicPr>
              <a:picLocks noChangeAspect="true"/>
            </p:cNvPicPr>
            <p:nvPr/>
          </p:nvPicPr>
          <p:blipFill>
            <a:blip r:embed="rId2"/>
            <a:srcRect l="0" t="1878" r="0" b="1878"/>
            <a:stretch>
              <a:fillRect/>
            </a:stretch>
          </p:blipFill>
          <p:spPr>
            <a:xfrm flipH="false" flipV="false">
              <a:off x="0" y="0"/>
              <a:ext cx="10189962" cy="4008679"/>
            </a:xfrm>
            <a:prstGeom prst="rect">
              <a:avLst/>
            </a:prstGeom>
          </p:spPr>
        </p:pic>
      </p:grpSp>
      <p:grpSp>
        <p:nvGrpSpPr>
          <p:cNvPr name="Group 13" id="13"/>
          <p:cNvGrpSpPr/>
          <p:nvPr/>
        </p:nvGrpSpPr>
        <p:grpSpPr>
          <a:xfrm rot="0">
            <a:off x="289798" y="3472645"/>
            <a:ext cx="7057423" cy="4444332"/>
            <a:chOff x="0" y="0"/>
            <a:chExt cx="9409897" cy="5925776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6124128" cy="5925776"/>
            </a:xfrm>
            <a:custGeom>
              <a:avLst/>
              <a:gdLst/>
              <a:ahLst/>
              <a:cxnLst/>
              <a:rect r="r" b="b" t="t" l="l"/>
              <a:pathLst>
                <a:path h="5925776" w="6124128">
                  <a:moveTo>
                    <a:pt x="0" y="0"/>
                  </a:moveTo>
                  <a:lnTo>
                    <a:pt x="6124128" y="0"/>
                  </a:lnTo>
                  <a:lnTo>
                    <a:pt x="6124128" y="5925776"/>
                  </a:lnTo>
                  <a:lnTo>
                    <a:pt x="0" y="59257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grpSp>
          <p:nvGrpSpPr>
            <p:cNvPr name="Group 15" id="15"/>
            <p:cNvGrpSpPr/>
            <p:nvPr/>
          </p:nvGrpSpPr>
          <p:grpSpPr>
            <a:xfrm rot="0">
              <a:off x="1022840" y="832878"/>
              <a:ext cx="589080" cy="322042"/>
              <a:chOff x="0" y="0"/>
              <a:chExt cx="158335" cy="86560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158335" cy="86560"/>
              </a:xfrm>
              <a:custGeom>
                <a:avLst/>
                <a:gdLst/>
                <a:ahLst/>
                <a:cxnLst/>
                <a:rect r="r" b="b" t="t" l="l"/>
                <a:pathLst>
                  <a:path h="86560" w="158335">
                    <a:moveTo>
                      <a:pt x="0" y="0"/>
                    </a:moveTo>
                    <a:lnTo>
                      <a:pt x="158335" y="0"/>
                    </a:lnTo>
                    <a:lnTo>
                      <a:pt x="158335" y="86560"/>
                    </a:lnTo>
                    <a:lnTo>
                      <a:pt x="0" y="86560"/>
                    </a:lnTo>
                    <a:close/>
                  </a:path>
                </a:pathLst>
              </a:custGeom>
              <a:solidFill>
                <a:srgbClr val="0088CC"/>
              </a:solidFill>
            </p:spPr>
          </p:sp>
          <p:sp>
            <p:nvSpPr>
              <p:cNvPr name="TextBox 17" id="17"/>
              <p:cNvSpPr txBox="true"/>
              <p:nvPr/>
            </p:nvSpPr>
            <p:spPr>
              <a:xfrm>
                <a:off x="0" y="-38100"/>
                <a:ext cx="158335" cy="12466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541"/>
                  </a:lnSpc>
                </a:pPr>
              </a:p>
            </p:txBody>
          </p:sp>
        </p:grpSp>
        <p:grpSp>
          <p:nvGrpSpPr>
            <p:cNvPr name="Group 18" id="18"/>
            <p:cNvGrpSpPr/>
            <p:nvPr/>
          </p:nvGrpSpPr>
          <p:grpSpPr>
            <a:xfrm rot="0">
              <a:off x="4064523" y="832878"/>
              <a:ext cx="589080" cy="322042"/>
              <a:chOff x="0" y="0"/>
              <a:chExt cx="158335" cy="86560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158335" cy="86560"/>
              </a:xfrm>
              <a:custGeom>
                <a:avLst/>
                <a:gdLst/>
                <a:ahLst/>
                <a:cxnLst/>
                <a:rect r="r" b="b" t="t" l="l"/>
                <a:pathLst>
                  <a:path h="86560" w="158335">
                    <a:moveTo>
                      <a:pt x="0" y="0"/>
                    </a:moveTo>
                    <a:lnTo>
                      <a:pt x="158335" y="0"/>
                    </a:lnTo>
                    <a:lnTo>
                      <a:pt x="158335" y="86560"/>
                    </a:lnTo>
                    <a:lnTo>
                      <a:pt x="0" y="86560"/>
                    </a:lnTo>
                    <a:close/>
                  </a:path>
                </a:pathLst>
              </a:custGeom>
              <a:solidFill>
                <a:srgbClr val="47A447"/>
              </a:solidFill>
            </p:spPr>
          </p:sp>
          <p:sp>
            <p:nvSpPr>
              <p:cNvPr name="TextBox 20" id="20"/>
              <p:cNvSpPr txBox="true"/>
              <p:nvPr/>
            </p:nvSpPr>
            <p:spPr>
              <a:xfrm>
                <a:off x="0" y="-38100"/>
                <a:ext cx="158335" cy="12466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541"/>
                  </a:lnSpc>
                </a:pPr>
              </a:p>
            </p:txBody>
          </p:sp>
        </p:grpSp>
        <p:grpSp>
          <p:nvGrpSpPr>
            <p:cNvPr name="Group 21" id="21"/>
            <p:cNvGrpSpPr/>
            <p:nvPr/>
          </p:nvGrpSpPr>
          <p:grpSpPr>
            <a:xfrm rot="0">
              <a:off x="1022840" y="1911889"/>
              <a:ext cx="589080" cy="322042"/>
              <a:chOff x="0" y="0"/>
              <a:chExt cx="158335" cy="86560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158335" cy="86560"/>
              </a:xfrm>
              <a:custGeom>
                <a:avLst/>
                <a:gdLst/>
                <a:ahLst/>
                <a:cxnLst/>
                <a:rect r="r" b="b" t="t" l="l"/>
                <a:pathLst>
                  <a:path h="86560" w="158335">
                    <a:moveTo>
                      <a:pt x="0" y="0"/>
                    </a:moveTo>
                    <a:lnTo>
                      <a:pt x="158335" y="0"/>
                    </a:lnTo>
                    <a:lnTo>
                      <a:pt x="158335" y="86560"/>
                    </a:lnTo>
                    <a:lnTo>
                      <a:pt x="0" y="86560"/>
                    </a:lnTo>
                    <a:close/>
                  </a:path>
                </a:pathLst>
              </a:custGeom>
              <a:solidFill>
                <a:srgbClr val="ED9C28"/>
              </a:solidFill>
            </p:spPr>
          </p:sp>
          <p:sp>
            <p:nvSpPr>
              <p:cNvPr name="TextBox 23" id="23"/>
              <p:cNvSpPr txBox="true"/>
              <p:nvPr/>
            </p:nvSpPr>
            <p:spPr>
              <a:xfrm>
                <a:off x="0" y="-38100"/>
                <a:ext cx="158335" cy="12466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541"/>
                  </a:lnSpc>
                </a:pPr>
              </a:p>
            </p:txBody>
          </p:sp>
        </p:grpSp>
        <p:grpSp>
          <p:nvGrpSpPr>
            <p:cNvPr name="Group 24" id="24"/>
            <p:cNvGrpSpPr/>
            <p:nvPr/>
          </p:nvGrpSpPr>
          <p:grpSpPr>
            <a:xfrm rot="0">
              <a:off x="4009542" y="1911889"/>
              <a:ext cx="589080" cy="322042"/>
              <a:chOff x="0" y="0"/>
              <a:chExt cx="158335" cy="86560"/>
            </a:xfrm>
          </p:grpSpPr>
          <p:sp>
            <p:nvSpPr>
              <p:cNvPr name="Freeform 25" id="25"/>
              <p:cNvSpPr/>
              <p:nvPr/>
            </p:nvSpPr>
            <p:spPr>
              <a:xfrm flipH="false" flipV="false" rot="0">
                <a:off x="0" y="0"/>
                <a:ext cx="158335" cy="86560"/>
              </a:xfrm>
              <a:custGeom>
                <a:avLst/>
                <a:gdLst/>
                <a:ahLst/>
                <a:cxnLst/>
                <a:rect r="r" b="b" t="t" l="l"/>
                <a:pathLst>
                  <a:path h="86560" w="158335">
                    <a:moveTo>
                      <a:pt x="0" y="0"/>
                    </a:moveTo>
                    <a:lnTo>
                      <a:pt x="158335" y="0"/>
                    </a:lnTo>
                    <a:lnTo>
                      <a:pt x="158335" y="86560"/>
                    </a:lnTo>
                    <a:lnTo>
                      <a:pt x="0" y="86560"/>
                    </a:lnTo>
                    <a:close/>
                  </a:path>
                </a:pathLst>
              </a:custGeom>
              <a:solidFill>
                <a:srgbClr val="5BC0DE"/>
              </a:solidFill>
            </p:spPr>
          </p:sp>
          <p:sp>
            <p:nvSpPr>
              <p:cNvPr name="TextBox 26" id="26"/>
              <p:cNvSpPr txBox="true"/>
              <p:nvPr/>
            </p:nvSpPr>
            <p:spPr>
              <a:xfrm>
                <a:off x="0" y="-38100"/>
                <a:ext cx="158335" cy="12466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541"/>
                  </a:lnSpc>
                </a:pPr>
              </a:p>
            </p:txBody>
          </p:sp>
        </p:grpSp>
        <p:grpSp>
          <p:nvGrpSpPr>
            <p:cNvPr name="Group 27" id="27"/>
            <p:cNvGrpSpPr/>
            <p:nvPr/>
          </p:nvGrpSpPr>
          <p:grpSpPr>
            <a:xfrm rot="0">
              <a:off x="4034198" y="3017231"/>
              <a:ext cx="589080" cy="322042"/>
              <a:chOff x="0" y="0"/>
              <a:chExt cx="158335" cy="86560"/>
            </a:xfrm>
          </p:grpSpPr>
          <p:sp>
            <p:nvSpPr>
              <p:cNvPr name="Freeform 28" id="28"/>
              <p:cNvSpPr/>
              <p:nvPr/>
            </p:nvSpPr>
            <p:spPr>
              <a:xfrm flipH="false" flipV="false" rot="0">
                <a:off x="0" y="0"/>
                <a:ext cx="158335" cy="86560"/>
              </a:xfrm>
              <a:custGeom>
                <a:avLst/>
                <a:gdLst/>
                <a:ahLst/>
                <a:cxnLst/>
                <a:rect r="r" b="b" t="t" l="l"/>
                <a:pathLst>
                  <a:path h="86560" w="158335">
                    <a:moveTo>
                      <a:pt x="0" y="0"/>
                    </a:moveTo>
                    <a:lnTo>
                      <a:pt x="158335" y="0"/>
                    </a:lnTo>
                    <a:lnTo>
                      <a:pt x="158335" y="86560"/>
                    </a:lnTo>
                    <a:lnTo>
                      <a:pt x="0" y="86560"/>
                    </a:lnTo>
                    <a:close/>
                  </a:path>
                </a:pathLst>
              </a:custGeom>
              <a:solidFill>
                <a:srgbClr val="D2322D"/>
              </a:solidFill>
            </p:spPr>
          </p:sp>
          <p:sp>
            <p:nvSpPr>
              <p:cNvPr name="TextBox 29" id="29"/>
              <p:cNvSpPr txBox="true"/>
              <p:nvPr/>
            </p:nvSpPr>
            <p:spPr>
              <a:xfrm>
                <a:off x="0" y="-38100"/>
                <a:ext cx="158335" cy="12466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541"/>
                  </a:lnSpc>
                </a:pPr>
              </a:p>
            </p:txBody>
          </p:sp>
        </p:grpSp>
        <p:grpSp>
          <p:nvGrpSpPr>
            <p:cNvPr name="Group 30" id="30"/>
            <p:cNvGrpSpPr/>
            <p:nvPr/>
          </p:nvGrpSpPr>
          <p:grpSpPr>
            <a:xfrm rot="0">
              <a:off x="1022840" y="2985114"/>
              <a:ext cx="589080" cy="322042"/>
              <a:chOff x="0" y="0"/>
              <a:chExt cx="158335" cy="86560"/>
            </a:xfrm>
          </p:grpSpPr>
          <p:sp>
            <p:nvSpPr>
              <p:cNvPr name="Freeform 31" id="31"/>
              <p:cNvSpPr/>
              <p:nvPr/>
            </p:nvSpPr>
            <p:spPr>
              <a:xfrm flipH="false" flipV="false" rot="0">
                <a:off x="0" y="0"/>
                <a:ext cx="158335" cy="86560"/>
              </a:xfrm>
              <a:custGeom>
                <a:avLst/>
                <a:gdLst/>
                <a:ahLst/>
                <a:cxnLst/>
                <a:rect r="r" b="b" t="t" l="l"/>
                <a:pathLst>
                  <a:path h="86560" w="158335">
                    <a:moveTo>
                      <a:pt x="0" y="0"/>
                    </a:moveTo>
                    <a:lnTo>
                      <a:pt x="158335" y="0"/>
                    </a:lnTo>
                    <a:lnTo>
                      <a:pt x="158335" y="86560"/>
                    </a:lnTo>
                    <a:lnTo>
                      <a:pt x="0" y="86560"/>
                    </a:lnTo>
                    <a:close/>
                  </a:path>
                </a:pathLst>
              </a:custGeom>
              <a:solidFill>
                <a:srgbClr val="734BA9"/>
              </a:solidFill>
            </p:spPr>
          </p:sp>
          <p:sp>
            <p:nvSpPr>
              <p:cNvPr name="TextBox 32" id="32"/>
              <p:cNvSpPr txBox="true"/>
              <p:nvPr/>
            </p:nvSpPr>
            <p:spPr>
              <a:xfrm>
                <a:off x="0" y="-38100"/>
                <a:ext cx="158335" cy="12466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541"/>
                  </a:lnSpc>
                </a:pPr>
              </a:p>
            </p:txBody>
          </p:sp>
        </p:grpSp>
        <p:grpSp>
          <p:nvGrpSpPr>
            <p:cNvPr name="Group 33" id="33"/>
            <p:cNvGrpSpPr/>
            <p:nvPr/>
          </p:nvGrpSpPr>
          <p:grpSpPr>
            <a:xfrm rot="0">
              <a:off x="926274" y="4058340"/>
              <a:ext cx="589080" cy="322042"/>
              <a:chOff x="0" y="0"/>
              <a:chExt cx="158335" cy="86560"/>
            </a:xfrm>
          </p:grpSpPr>
          <p:sp>
            <p:nvSpPr>
              <p:cNvPr name="Freeform 34" id="34"/>
              <p:cNvSpPr/>
              <p:nvPr/>
            </p:nvSpPr>
            <p:spPr>
              <a:xfrm flipH="false" flipV="false" rot="0">
                <a:off x="0" y="0"/>
                <a:ext cx="158335" cy="86560"/>
              </a:xfrm>
              <a:custGeom>
                <a:avLst/>
                <a:gdLst/>
                <a:ahLst/>
                <a:cxnLst/>
                <a:rect r="r" b="b" t="t" l="l"/>
                <a:pathLst>
                  <a:path h="86560" w="158335">
                    <a:moveTo>
                      <a:pt x="0" y="0"/>
                    </a:moveTo>
                    <a:lnTo>
                      <a:pt x="158335" y="0"/>
                    </a:lnTo>
                    <a:lnTo>
                      <a:pt x="158335" y="86560"/>
                    </a:lnTo>
                    <a:lnTo>
                      <a:pt x="0" y="86560"/>
                    </a:lnTo>
                    <a:close/>
                  </a:path>
                </a:pathLst>
              </a:custGeom>
              <a:solidFill>
                <a:srgbClr val="171717"/>
              </a:solidFill>
            </p:spPr>
          </p:sp>
          <p:sp>
            <p:nvSpPr>
              <p:cNvPr name="TextBox 35" id="35"/>
              <p:cNvSpPr txBox="true"/>
              <p:nvPr/>
            </p:nvSpPr>
            <p:spPr>
              <a:xfrm>
                <a:off x="0" y="-38100"/>
                <a:ext cx="158335" cy="12466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541"/>
                  </a:lnSpc>
                </a:pPr>
              </a:p>
            </p:txBody>
          </p:sp>
        </p:grpSp>
        <p:grpSp>
          <p:nvGrpSpPr>
            <p:cNvPr name="Group 36" id="36"/>
            <p:cNvGrpSpPr/>
            <p:nvPr/>
          </p:nvGrpSpPr>
          <p:grpSpPr>
            <a:xfrm rot="0">
              <a:off x="1022840" y="5160943"/>
              <a:ext cx="589080" cy="322042"/>
              <a:chOff x="0" y="0"/>
              <a:chExt cx="158335" cy="86560"/>
            </a:xfrm>
          </p:grpSpPr>
          <p:sp>
            <p:nvSpPr>
              <p:cNvPr name="Freeform 37" id="37"/>
              <p:cNvSpPr/>
              <p:nvPr/>
            </p:nvSpPr>
            <p:spPr>
              <a:xfrm flipH="false" flipV="false" rot="0">
                <a:off x="0" y="0"/>
                <a:ext cx="158335" cy="86560"/>
              </a:xfrm>
              <a:custGeom>
                <a:avLst/>
                <a:gdLst/>
                <a:ahLst/>
                <a:cxnLst/>
                <a:rect r="r" b="b" t="t" l="l"/>
                <a:pathLst>
                  <a:path h="86560" w="158335">
                    <a:moveTo>
                      <a:pt x="0" y="0"/>
                    </a:moveTo>
                    <a:lnTo>
                      <a:pt x="158335" y="0"/>
                    </a:lnTo>
                    <a:lnTo>
                      <a:pt x="158335" y="86560"/>
                    </a:lnTo>
                    <a:lnTo>
                      <a:pt x="0" y="86560"/>
                    </a:lnTo>
                    <a:close/>
                  </a:path>
                </a:pathLst>
              </a:custGeom>
              <a:solidFill>
                <a:srgbClr val="87B223"/>
              </a:solidFill>
            </p:spPr>
          </p:sp>
          <p:sp>
            <p:nvSpPr>
              <p:cNvPr name="TextBox 38" id="38"/>
              <p:cNvSpPr txBox="true"/>
              <p:nvPr/>
            </p:nvSpPr>
            <p:spPr>
              <a:xfrm>
                <a:off x="0" y="-38100"/>
                <a:ext cx="158335" cy="12466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541"/>
                  </a:lnSpc>
                </a:pPr>
              </a:p>
            </p:txBody>
          </p:sp>
        </p:grpSp>
        <p:sp>
          <p:nvSpPr>
            <p:cNvPr name="TextBox 39" id="39"/>
            <p:cNvSpPr txBox="true"/>
            <p:nvPr/>
          </p:nvSpPr>
          <p:spPr>
            <a:xfrm rot="0">
              <a:off x="6743795" y="2356643"/>
              <a:ext cx="2666103" cy="101126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71"/>
                </a:lnSpc>
              </a:pPr>
              <a:r>
                <a:rPr lang="en-US" sz="1161">
                  <a:solidFill>
                    <a:srgbClr val="FFFFFF"/>
                  </a:solidFill>
                  <a:latin typeface="Aileron"/>
                  <a:ea typeface="Aileron"/>
                  <a:cs typeface="Aileron"/>
                  <a:sym typeface="Aileron"/>
                </a:rPr>
                <a:t>มหาวิทยาลัยนครพนม มีบุคลากรที่ปฏิบัติงานในหน่วยงาน รวมทั้งสิ้น 1,093  คน โดยจำแนกเป็น ดังนี้</a:t>
              </a:r>
            </a:p>
          </p:txBody>
        </p:sp>
        <p:sp>
          <p:nvSpPr>
            <p:cNvPr name="TextBox 40" id="40"/>
            <p:cNvSpPr txBox="true"/>
            <p:nvPr/>
          </p:nvSpPr>
          <p:spPr>
            <a:xfrm rot="0">
              <a:off x="5975641" y="1546437"/>
              <a:ext cx="3259658" cy="76900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2204"/>
                </a:lnSpc>
              </a:pPr>
              <a:r>
                <a:rPr lang="en-US" b="true" sz="2204" spc="22">
                  <a:solidFill>
                    <a:srgbClr val="FFFFFF"/>
                  </a:solidFill>
                  <a:latin typeface="Aileron Heavy Bold"/>
                  <a:ea typeface="Aileron Heavy Bold"/>
                  <a:cs typeface="Aileron Heavy Bold"/>
                  <a:sym typeface="Aileron Heavy Bold"/>
                </a:rPr>
                <a:t> </a:t>
              </a:r>
            </a:p>
            <a:p>
              <a:pPr algn="r" marL="0" indent="0" lvl="0">
                <a:lnSpc>
                  <a:spcPts val="2204"/>
                </a:lnSpc>
              </a:pPr>
              <a:r>
                <a:rPr lang="en-US" b="true" sz="2204" spc="22">
                  <a:solidFill>
                    <a:srgbClr val="FFFFFF"/>
                  </a:solidFill>
                  <a:latin typeface="Aileron Heavy Bold"/>
                  <a:ea typeface="Aileron Heavy Bold"/>
                  <a:cs typeface="Aileron Heavy Bold"/>
                  <a:sym typeface="Aileron Heavy Bold"/>
                </a:rPr>
                <a:t>ทรัพยากรบุคคล</a:t>
              </a:r>
            </a:p>
          </p:txBody>
        </p:sp>
        <p:sp>
          <p:nvSpPr>
            <p:cNvPr name="TextBox 41" id="41"/>
            <p:cNvSpPr txBox="true"/>
            <p:nvPr/>
          </p:nvSpPr>
          <p:spPr>
            <a:xfrm rot="0">
              <a:off x="5700206" y="472856"/>
              <a:ext cx="3318478" cy="151652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 marL="0" indent="0" lvl="0">
                <a:lnSpc>
                  <a:spcPts val="8345"/>
                </a:lnSpc>
              </a:pPr>
              <a:r>
                <a:rPr lang="en-US" b="true" sz="8345" spc="83">
                  <a:solidFill>
                    <a:srgbClr val="FFFFFF"/>
                  </a:solidFill>
                  <a:latin typeface="Aileron Heavy Bold"/>
                  <a:ea typeface="Aileron Heavy Bold"/>
                  <a:cs typeface="Aileron Heavy Bold"/>
                  <a:sym typeface="Aileron Heavy Bold"/>
                </a:rPr>
                <a:t>2.2</a:t>
              </a:r>
            </a:p>
          </p:txBody>
        </p:sp>
        <p:sp>
          <p:nvSpPr>
            <p:cNvPr name="TextBox 42" id="42"/>
            <p:cNvSpPr txBox="true"/>
            <p:nvPr/>
          </p:nvSpPr>
          <p:spPr>
            <a:xfrm rot="0">
              <a:off x="1093035" y="680478"/>
              <a:ext cx="844638" cy="6033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223"/>
                </a:lnSpc>
              </a:pPr>
              <a:r>
                <a:rPr lang="en-US" sz="2258" spc="-277">
                  <a:solidFill>
                    <a:srgbClr val="FFFFFF"/>
                  </a:solidFill>
                  <a:latin typeface="Alata"/>
                  <a:ea typeface="Alata"/>
                  <a:cs typeface="Alata"/>
                  <a:sym typeface="Alata"/>
                </a:rPr>
                <a:t>1,093</a:t>
              </a:r>
            </a:p>
          </p:txBody>
        </p:sp>
        <p:sp>
          <p:nvSpPr>
            <p:cNvPr name="TextBox 43" id="43"/>
            <p:cNvSpPr txBox="true"/>
            <p:nvPr/>
          </p:nvSpPr>
          <p:spPr>
            <a:xfrm rot="0">
              <a:off x="4064523" y="616036"/>
              <a:ext cx="844638" cy="6033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223"/>
                </a:lnSpc>
              </a:pPr>
              <a:r>
                <a:rPr lang="en-US" sz="2258" spc="-277">
                  <a:solidFill>
                    <a:srgbClr val="FFFFFF"/>
                  </a:solidFill>
                  <a:latin typeface="Alata"/>
                  <a:ea typeface="Alata"/>
                  <a:cs typeface="Alata"/>
                  <a:sym typeface="Alata"/>
                </a:rPr>
                <a:t>83</a:t>
              </a:r>
            </a:p>
          </p:txBody>
        </p:sp>
        <p:sp>
          <p:nvSpPr>
            <p:cNvPr name="TextBox 44" id="44"/>
            <p:cNvSpPr txBox="true"/>
            <p:nvPr/>
          </p:nvSpPr>
          <p:spPr>
            <a:xfrm rot="0">
              <a:off x="1093035" y="1759489"/>
              <a:ext cx="844638" cy="6033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223"/>
                </a:lnSpc>
              </a:pPr>
              <a:r>
                <a:rPr lang="en-US" sz="2258" spc="-277">
                  <a:solidFill>
                    <a:srgbClr val="FFFFFF"/>
                  </a:solidFill>
                  <a:latin typeface="Alata"/>
                  <a:ea typeface="Alata"/>
                  <a:cs typeface="Alata"/>
                  <a:sym typeface="Alata"/>
                </a:rPr>
                <a:t>668</a:t>
              </a:r>
            </a:p>
          </p:txBody>
        </p:sp>
        <p:sp>
          <p:nvSpPr>
            <p:cNvPr name="TextBox 45" id="45"/>
            <p:cNvSpPr txBox="true"/>
            <p:nvPr/>
          </p:nvSpPr>
          <p:spPr>
            <a:xfrm rot="0">
              <a:off x="4101301" y="1759489"/>
              <a:ext cx="844638" cy="6033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223"/>
                </a:lnSpc>
              </a:pPr>
              <a:r>
                <a:rPr lang="en-US" sz="2258" spc="-277">
                  <a:solidFill>
                    <a:srgbClr val="FFFFFF"/>
                  </a:solidFill>
                  <a:latin typeface="Alata"/>
                  <a:ea typeface="Alata"/>
                  <a:cs typeface="Alata"/>
                  <a:sym typeface="Alata"/>
                </a:rPr>
                <a:t>13</a:t>
              </a:r>
            </a:p>
          </p:txBody>
        </p:sp>
        <p:sp>
          <p:nvSpPr>
            <p:cNvPr name="TextBox 46" id="46"/>
            <p:cNvSpPr txBox="true"/>
            <p:nvPr/>
          </p:nvSpPr>
          <p:spPr>
            <a:xfrm rot="0">
              <a:off x="1093035" y="2832714"/>
              <a:ext cx="844638" cy="6033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223"/>
                </a:lnSpc>
              </a:pPr>
              <a:r>
                <a:rPr lang="en-US" sz="2258" spc="-277">
                  <a:solidFill>
                    <a:srgbClr val="FFFFFF"/>
                  </a:solidFill>
                  <a:latin typeface="Alata"/>
                  <a:ea typeface="Alata"/>
                  <a:cs typeface="Alata"/>
                  <a:sym typeface="Alata"/>
                </a:rPr>
                <a:t>273</a:t>
              </a:r>
            </a:p>
          </p:txBody>
        </p:sp>
        <p:sp>
          <p:nvSpPr>
            <p:cNvPr name="TextBox 47" id="47"/>
            <p:cNvSpPr txBox="true"/>
            <p:nvPr/>
          </p:nvSpPr>
          <p:spPr>
            <a:xfrm rot="0">
              <a:off x="4101301" y="2832714"/>
              <a:ext cx="844638" cy="6033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223"/>
                </a:lnSpc>
              </a:pPr>
              <a:r>
                <a:rPr lang="en-US" sz="2258" spc="-277">
                  <a:solidFill>
                    <a:srgbClr val="FFFFFF"/>
                  </a:solidFill>
                  <a:latin typeface="Alata"/>
                  <a:ea typeface="Alata"/>
                  <a:cs typeface="Alata"/>
                  <a:sym typeface="Alata"/>
                </a:rPr>
                <a:t>54</a:t>
              </a:r>
            </a:p>
          </p:txBody>
        </p:sp>
        <p:sp>
          <p:nvSpPr>
            <p:cNvPr name="TextBox 48" id="48"/>
            <p:cNvSpPr txBox="true"/>
            <p:nvPr/>
          </p:nvSpPr>
          <p:spPr>
            <a:xfrm rot="0">
              <a:off x="1189601" y="3922617"/>
              <a:ext cx="844638" cy="6033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223"/>
                </a:lnSpc>
              </a:pPr>
              <a:r>
                <a:rPr lang="en-US" sz="2258" spc="-277">
                  <a:solidFill>
                    <a:srgbClr val="FFFFFF"/>
                  </a:solidFill>
                  <a:latin typeface="Alata"/>
                  <a:ea typeface="Alata"/>
                  <a:cs typeface="Alata"/>
                  <a:sym typeface="Alata"/>
                </a:rPr>
                <a:t>1</a:t>
              </a:r>
            </a:p>
          </p:txBody>
        </p:sp>
        <p:sp>
          <p:nvSpPr>
            <p:cNvPr name="TextBox 49" id="49"/>
            <p:cNvSpPr txBox="true"/>
            <p:nvPr/>
          </p:nvSpPr>
          <p:spPr>
            <a:xfrm rot="0">
              <a:off x="1189601" y="4954151"/>
              <a:ext cx="325753" cy="6033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223"/>
                </a:lnSpc>
              </a:pPr>
              <a:r>
                <a:rPr lang="en-US" sz="2258" spc="-277">
                  <a:solidFill>
                    <a:srgbClr val="FFFFFF"/>
                  </a:solidFill>
                  <a:latin typeface="Alata"/>
                  <a:ea typeface="Alata"/>
                  <a:cs typeface="Alata"/>
                  <a:sym typeface="Alata"/>
                </a:rPr>
                <a:t>1</a:t>
              </a:r>
            </a:p>
          </p:txBody>
        </p:sp>
      </p:grpSp>
      <p:grpSp>
        <p:nvGrpSpPr>
          <p:cNvPr name="Group 50" id="50"/>
          <p:cNvGrpSpPr/>
          <p:nvPr/>
        </p:nvGrpSpPr>
        <p:grpSpPr>
          <a:xfrm rot="0">
            <a:off x="6160263" y="9763633"/>
            <a:ext cx="1439337" cy="939104"/>
            <a:chOff x="0" y="0"/>
            <a:chExt cx="1919116" cy="1252139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0" y="0"/>
              <a:ext cx="1919116" cy="1252139"/>
            </a:xfrm>
            <a:custGeom>
              <a:avLst/>
              <a:gdLst/>
              <a:ahLst/>
              <a:cxnLst/>
              <a:rect r="r" b="b" t="t" l="l"/>
              <a:pathLst>
                <a:path h="1252139" w="1919116">
                  <a:moveTo>
                    <a:pt x="0" y="0"/>
                  </a:moveTo>
                  <a:lnTo>
                    <a:pt x="1919116" y="0"/>
                  </a:lnTo>
                  <a:lnTo>
                    <a:pt x="1919116" y="1252139"/>
                  </a:lnTo>
                  <a:lnTo>
                    <a:pt x="0" y="12521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3" r="0" b="-3"/>
              </a:stretch>
            </a:blipFill>
          </p:spPr>
        </p:sp>
        <p:sp>
          <p:nvSpPr>
            <p:cNvPr name="TextBox 52" id="52"/>
            <p:cNvSpPr txBox="true"/>
            <p:nvPr/>
          </p:nvSpPr>
          <p:spPr>
            <a:xfrm rot="0">
              <a:off x="872249" y="441909"/>
              <a:ext cx="594261" cy="63565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029"/>
                </a:lnSpc>
              </a:pPr>
              <a:r>
                <a:rPr lang="en-US" sz="2878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18</a:t>
              </a:r>
            </a:p>
          </p:txBody>
        </p:sp>
      </p:grpSp>
      <p:sp>
        <p:nvSpPr>
          <p:cNvPr name="Freeform 53" id="53"/>
          <p:cNvSpPr/>
          <p:nvPr/>
        </p:nvSpPr>
        <p:spPr>
          <a:xfrm flipH="false" flipV="false" rot="0">
            <a:off x="325798" y="8009499"/>
            <a:ext cx="3352797" cy="1980602"/>
          </a:xfrm>
          <a:custGeom>
            <a:avLst/>
            <a:gdLst/>
            <a:ahLst/>
            <a:cxnLst/>
            <a:rect r="r" b="b" t="t" l="l"/>
            <a:pathLst>
              <a:path h="1980602" w="3352797">
                <a:moveTo>
                  <a:pt x="0" y="0"/>
                </a:moveTo>
                <a:lnTo>
                  <a:pt x="3352796" y="0"/>
                </a:lnTo>
                <a:lnTo>
                  <a:pt x="3352796" y="1980602"/>
                </a:lnTo>
                <a:lnTo>
                  <a:pt x="0" y="198060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9643" t="0" r="-13425" b="0"/>
            </a:stretch>
          </a:blipFill>
        </p:spPr>
      </p:sp>
      <p:sp>
        <p:nvSpPr>
          <p:cNvPr name="Freeform 54" id="54"/>
          <p:cNvSpPr/>
          <p:nvPr/>
        </p:nvSpPr>
        <p:spPr>
          <a:xfrm flipH="false" flipV="false" rot="5400000">
            <a:off x="4256321" y="6848192"/>
            <a:ext cx="3879376" cy="2589484"/>
          </a:xfrm>
          <a:custGeom>
            <a:avLst/>
            <a:gdLst/>
            <a:ahLst/>
            <a:cxnLst/>
            <a:rect r="r" b="b" t="t" l="l"/>
            <a:pathLst>
              <a:path h="2589484" w="3879376">
                <a:moveTo>
                  <a:pt x="0" y="0"/>
                </a:moveTo>
                <a:lnTo>
                  <a:pt x="3879376" y="0"/>
                </a:lnTo>
                <a:lnTo>
                  <a:pt x="3879376" y="2589484"/>
                </a:lnTo>
                <a:lnTo>
                  <a:pt x="0" y="258948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41000"/>
            </a:blip>
            <a:stretch>
              <a:fillRect l="0" t="0" r="0" b="0"/>
            </a:stretch>
          </a:blipFill>
        </p:spPr>
      </p:sp>
      <p:sp>
        <p:nvSpPr>
          <p:cNvPr name="TextBox 55" id="55"/>
          <p:cNvSpPr txBox="true"/>
          <p:nvPr/>
        </p:nvSpPr>
        <p:spPr>
          <a:xfrm rot="0">
            <a:off x="3780000" y="7942824"/>
            <a:ext cx="1085267" cy="20492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32"/>
              </a:lnSpc>
            </a:pPr>
            <a:r>
              <a:rPr lang="en-US" sz="1202" spc="57">
                <a:solidFill>
                  <a:srgbClr val="EDECED"/>
                </a:solidFill>
                <a:latin typeface="Aileron"/>
                <a:ea typeface="Aileron"/>
                <a:cs typeface="Aileron"/>
                <a:sym typeface="Aileron"/>
              </a:rPr>
              <a:t> ที่มา :           กองบริหารทรัพยากรมนุษย์ กองบริหารทรัพยากรมนุษย์ ข้อมูล ณ วันที่ 26 กุมภาพันธ์ 2569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600" y="5734229"/>
            <a:ext cx="3880530" cy="4201771"/>
            <a:chOff x="0" y="0"/>
            <a:chExt cx="1390694" cy="150582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90694" cy="1505820"/>
            </a:xfrm>
            <a:custGeom>
              <a:avLst/>
              <a:gdLst/>
              <a:ahLst/>
              <a:cxnLst/>
              <a:rect r="r" b="b" t="t" l="l"/>
              <a:pathLst>
                <a:path h="1505820" w="1390694">
                  <a:moveTo>
                    <a:pt x="0" y="0"/>
                  </a:moveTo>
                  <a:lnTo>
                    <a:pt x="1390694" y="0"/>
                  </a:lnTo>
                  <a:lnTo>
                    <a:pt x="1390694" y="1505820"/>
                  </a:lnTo>
                  <a:lnTo>
                    <a:pt x="0" y="1505820"/>
                  </a:lnTo>
                  <a:close/>
                </a:path>
              </a:pathLst>
            </a:custGeom>
            <a:gradFill rotWithShape="true">
              <a:gsLst>
                <a:gs pos="0">
                  <a:srgbClr val="582515">
                    <a:alpha val="16000"/>
                  </a:srgbClr>
                </a:gs>
                <a:gs pos="50000">
                  <a:srgbClr val="DD7900">
                    <a:alpha val="16000"/>
                  </a:srgbClr>
                </a:gs>
                <a:gs pos="100000">
                  <a:srgbClr val="FAFFEB">
                    <a:alpha val="16000"/>
                  </a:srgbClr>
                </a:gs>
              </a:gsLst>
              <a:lin ang="16200000"/>
            </a:gra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390694" cy="154392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541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5104597" y="9829926"/>
            <a:ext cx="2609116" cy="1063374"/>
            <a:chOff x="0" y="0"/>
            <a:chExt cx="3478822" cy="1417832"/>
          </a:xfrm>
        </p:grpSpPr>
        <p:pic>
          <p:nvPicPr>
            <p:cNvPr name="Picture 6" id="6"/>
            <p:cNvPicPr>
              <a:picLocks noChangeAspect="true"/>
            </p:cNvPicPr>
            <p:nvPr/>
          </p:nvPicPr>
          <p:blipFill>
            <a:blip r:embed="rId2"/>
            <a:srcRect l="39806" t="31589" r="0" b="31589"/>
            <a:stretch>
              <a:fillRect/>
            </a:stretch>
          </p:blipFill>
          <p:spPr>
            <a:xfrm flipH="false" flipV="false">
              <a:off x="0" y="0"/>
              <a:ext cx="3478822" cy="1417832"/>
            </a:xfrm>
            <a:prstGeom prst="rect">
              <a:avLst/>
            </a:prstGeom>
          </p:spPr>
        </p:pic>
      </p:grpSp>
      <p:grpSp>
        <p:nvGrpSpPr>
          <p:cNvPr name="Group 7" id="7"/>
          <p:cNvGrpSpPr/>
          <p:nvPr/>
        </p:nvGrpSpPr>
        <p:grpSpPr>
          <a:xfrm rot="0">
            <a:off x="-62639" y="0"/>
            <a:ext cx="2936839" cy="5253053"/>
            <a:chOff x="0" y="0"/>
            <a:chExt cx="3915785" cy="7004071"/>
          </a:xfrm>
        </p:grpSpPr>
        <p:pic>
          <p:nvPicPr>
            <p:cNvPr name="Picture 8" id="8"/>
            <p:cNvPicPr>
              <a:picLocks noChangeAspect="true"/>
            </p:cNvPicPr>
            <p:nvPr/>
          </p:nvPicPr>
          <p:blipFill>
            <a:blip r:embed="rId3"/>
            <a:srcRect l="29034" t="0" r="29034" b="0"/>
            <a:stretch>
              <a:fillRect/>
            </a:stretch>
          </p:blipFill>
          <p:spPr>
            <a:xfrm flipH="false" flipV="false">
              <a:off x="0" y="0"/>
              <a:ext cx="3915785" cy="7004071"/>
            </a:xfrm>
            <a:prstGeom prst="rect">
              <a:avLst/>
            </a:prstGeom>
          </p:spPr>
        </p:pic>
      </p:grpSp>
      <p:grpSp>
        <p:nvGrpSpPr>
          <p:cNvPr name="Group 9" id="9"/>
          <p:cNvGrpSpPr/>
          <p:nvPr/>
        </p:nvGrpSpPr>
        <p:grpSpPr>
          <a:xfrm rot="0">
            <a:off x="-162741" y="9829926"/>
            <a:ext cx="5267338" cy="3885173"/>
            <a:chOff x="0" y="0"/>
            <a:chExt cx="2838534" cy="2093694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838534" cy="2093694"/>
            </a:xfrm>
            <a:custGeom>
              <a:avLst/>
              <a:gdLst/>
              <a:ahLst/>
              <a:cxnLst/>
              <a:rect r="r" b="b" t="t" l="l"/>
              <a:pathLst>
                <a:path h="2093694" w="2838534">
                  <a:moveTo>
                    <a:pt x="0" y="0"/>
                  </a:moveTo>
                  <a:lnTo>
                    <a:pt x="2838534" y="0"/>
                  </a:lnTo>
                  <a:lnTo>
                    <a:pt x="2838534" y="2093694"/>
                  </a:lnTo>
                  <a:lnTo>
                    <a:pt x="0" y="2093694"/>
                  </a:lnTo>
                  <a:close/>
                </a:path>
              </a:pathLst>
            </a:custGeom>
            <a:solidFill>
              <a:srgbClr val="680D10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388583" y="10031244"/>
            <a:ext cx="3024390" cy="372221"/>
            <a:chOff x="0" y="0"/>
            <a:chExt cx="4032520" cy="496294"/>
          </a:xfrm>
        </p:grpSpPr>
        <p:sp>
          <p:nvSpPr>
            <p:cNvPr name="TextBox 12" id="12"/>
            <p:cNvSpPr txBox="true"/>
            <p:nvPr/>
          </p:nvSpPr>
          <p:spPr>
            <a:xfrm rot="0">
              <a:off x="1056983" y="77821"/>
              <a:ext cx="2975536" cy="40782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 marL="0" indent="0" lvl="0">
                <a:lnSpc>
                  <a:spcPts val="2465"/>
                </a:lnSpc>
              </a:pPr>
              <a:r>
                <a:rPr lang="en-US" sz="2054" spc="184">
                  <a:solidFill>
                    <a:srgbClr val="1E3256"/>
                  </a:solidFill>
                  <a:latin typeface="Noto Sans Thai Light Bold"/>
                  <a:ea typeface="Noto Sans Thai Light Bold"/>
                  <a:cs typeface="Noto Sans Thai Light Bold"/>
                  <a:sym typeface="Noto Sans Thai Light Bold"/>
                </a:rPr>
                <a:t> </a:t>
              </a:r>
            </a:p>
          </p:txBody>
        </p:sp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00474" cy="496294"/>
            </a:xfrm>
            <a:custGeom>
              <a:avLst/>
              <a:gdLst/>
              <a:ahLst/>
              <a:cxnLst/>
              <a:rect r="r" b="b" t="t" l="l"/>
              <a:pathLst>
                <a:path h="496294" w="800474">
                  <a:moveTo>
                    <a:pt x="0" y="0"/>
                  </a:moveTo>
                  <a:lnTo>
                    <a:pt x="800474" y="0"/>
                  </a:lnTo>
                  <a:lnTo>
                    <a:pt x="800474" y="496294"/>
                  </a:lnTo>
                  <a:lnTo>
                    <a:pt x="0" y="496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2874199" y="0"/>
            <a:ext cx="5025622" cy="5253053"/>
            <a:chOff x="0" y="0"/>
            <a:chExt cx="1801070" cy="1882576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801070" cy="1882576"/>
            </a:xfrm>
            <a:custGeom>
              <a:avLst/>
              <a:gdLst/>
              <a:ahLst/>
              <a:cxnLst/>
              <a:rect r="r" b="b" t="t" l="l"/>
              <a:pathLst>
                <a:path h="1882576" w="1801070">
                  <a:moveTo>
                    <a:pt x="0" y="0"/>
                  </a:moveTo>
                  <a:lnTo>
                    <a:pt x="1801070" y="0"/>
                  </a:lnTo>
                  <a:lnTo>
                    <a:pt x="1801070" y="1882576"/>
                  </a:lnTo>
                  <a:lnTo>
                    <a:pt x="0" y="1882576"/>
                  </a:lnTo>
                  <a:close/>
                </a:path>
              </a:pathLst>
            </a:custGeom>
            <a:gradFill rotWithShape="true">
              <a:gsLst>
                <a:gs pos="0">
                  <a:srgbClr val="582515">
                    <a:alpha val="29000"/>
                  </a:srgbClr>
                </a:gs>
                <a:gs pos="50000">
                  <a:srgbClr val="DD7900">
                    <a:alpha val="29000"/>
                  </a:srgbClr>
                </a:gs>
                <a:gs pos="100000">
                  <a:srgbClr val="FAFFEB">
                    <a:alpha val="29000"/>
                  </a:srgbClr>
                </a:gs>
              </a:gsLst>
              <a:lin ang="16200000"/>
            </a:gra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1801070" cy="19206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541"/>
                </a:lnSpc>
              </a:pPr>
            </a:p>
          </p:txBody>
        </p:sp>
      </p:grpSp>
      <p:pic>
        <p:nvPicPr>
          <p:cNvPr name="Picture 17" id="17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2954424" y="979538"/>
            <a:ext cx="4645980" cy="4363959"/>
          </a:xfrm>
          <a:prstGeom prst="rect">
            <a:avLst/>
          </a:prstGeom>
        </p:spPr>
      </p:pic>
      <p:grpSp>
        <p:nvGrpSpPr>
          <p:cNvPr name="Group 18" id="18"/>
          <p:cNvGrpSpPr/>
          <p:nvPr/>
        </p:nvGrpSpPr>
        <p:grpSpPr>
          <a:xfrm rot="0">
            <a:off x="6075645" y="9731909"/>
            <a:ext cx="1487955" cy="970826"/>
            <a:chOff x="0" y="0"/>
            <a:chExt cx="1983941" cy="1294434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983941" cy="1294434"/>
            </a:xfrm>
            <a:custGeom>
              <a:avLst/>
              <a:gdLst/>
              <a:ahLst/>
              <a:cxnLst/>
              <a:rect r="r" b="b" t="t" l="l"/>
              <a:pathLst>
                <a:path h="1294434" w="1983941">
                  <a:moveTo>
                    <a:pt x="0" y="0"/>
                  </a:moveTo>
                  <a:lnTo>
                    <a:pt x="1983941" y="0"/>
                  </a:lnTo>
                  <a:lnTo>
                    <a:pt x="1983941" y="1294434"/>
                  </a:lnTo>
                  <a:lnTo>
                    <a:pt x="0" y="12944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-3" r="0" b="-3"/>
              </a:stretch>
            </a:blipFill>
          </p:spPr>
        </p:sp>
        <p:sp>
          <p:nvSpPr>
            <p:cNvPr name="TextBox 20" id="20"/>
            <p:cNvSpPr txBox="true"/>
            <p:nvPr/>
          </p:nvSpPr>
          <p:spPr>
            <a:xfrm rot="0">
              <a:off x="901713" y="459088"/>
              <a:ext cx="614334" cy="65487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165"/>
                </a:lnSpc>
              </a:pPr>
              <a:r>
                <a:rPr lang="en-US" sz="2975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19</a:t>
              </a:r>
            </a:p>
          </p:txBody>
        </p:sp>
      </p:grpSp>
      <p:pic>
        <p:nvPicPr>
          <p:cNvPr name="Picture 21" id="21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3664641" y="6325491"/>
            <a:ext cx="4253410" cy="2960799"/>
          </a:xfrm>
          <a:prstGeom prst="rect">
            <a:avLst/>
          </a:prstGeom>
        </p:spPr>
      </p:pic>
      <p:graphicFrame>
        <p:nvGraphicFramePr>
          <p:cNvPr name="Table 22" id="22"/>
          <p:cNvGraphicFramePr>
            <a:graphicFrameLocks noGrp="true"/>
          </p:cNvGraphicFramePr>
          <p:nvPr/>
        </p:nvGraphicFramePr>
        <p:xfrm>
          <a:off x="512458" y="6958815"/>
          <a:ext cx="3031789" cy="1752600"/>
        </p:xfrm>
        <a:graphic>
          <a:graphicData uri="http://schemas.openxmlformats.org/drawingml/2006/table">
            <a:tbl>
              <a:tblPr/>
              <a:tblGrid>
                <a:gridCol w="1894384"/>
                <a:gridCol w="1137405"/>
              </a:tblGrid>
              <a:tr h="584200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110"/>
                        </a:lnSpc>
                        <a:defRPr/>
                      </a:pPr>
                      <a:r>
                        <a:rPr lang="en-US" b="true" sz="1507">
                          <a:solidFill>
                            <a:srgbClr val="680D1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อาจารย์</a:t>
                      </a: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500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110"/>
                        </a:lnSpc>
                        <a:defRPr/>
                      </a:pPr>
                      <a:r>
                        <a:rPr lang="en-US" sz="1507" b="true">
                          <a:solidFill>
                            <a:srgbClr val="680D1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407</a:t>
                      </a:r>
                      <a:r>
                        <a:rPr lang="en-US" b="true" sz="1507">
                          <a:solidFill>
                            <a:srgbClr val="680D1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 คน</a:t>
                      </a: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500"/>
                    </a:solidFill>
                  </a:tcPr>
                </a:tc>
              </a:tr>
              <a:tr h="584200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110"/>
                        </a:lnSpc>
                        <a:defRPr/>
                      </a:pPr>
                      <a:r>
                        <a:rPr lang="en-US" b="true" sz="1507">
                          <a:solidFill>
                            <a:srgbClr val="680D1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ผู้ช่วยศาสตราจารย์</a:t>
                      </a: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9406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110"/>
                        </a:lnSpc>
                        <a:defRPr/>
                      </a:pPr>
                      <a:r>
                        <a:rPr lang="en-US" sz="1507" b="true">
                          <a:solidFill>
                            <a:srgbClr val="680D1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144</a:t>
                      </a:r>
                      <a:r>
                        <a:rPr lang="en-US" b="true" sz="1507">
                          <a:solidFill>
                            <a:srgbClr val="680D1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 คน</a:t>
                      </a: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9406"/>
                    </a:solidFill>
                  </a:tcPr>
                </a:tc>
              </a:tr>
              <a:tr h="584200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110"/>
                        </a:lnSpc>
                        <a:defRPr/>
                      </a:pPr>
                      <a:r>
                        <a:rPr lang="en-US" b="true" sz="1507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รองศาสตราจารย์</a:t>
                      </a: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682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2110"/>
                        </a:lnSpc>
                        <a:defRPr/>
                      </a:pPr>
                      <a:r>
                        <a:rPr lang="en-US" sz="15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18 </a:t>
                      </a:r>
                      <a:r>
                        <a:rPr lang="en-US" b="true" sz="1507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คน</a:t>
                      </a:r>
                      <a:endParaRPr lang="en-US" sz="1100"/>
                    </a:p>
                  </a:txBody>
                  <a:tcPr marL="104775" marR="104775" marT="104775" marB="104775" anchor="ctr">
                    <a:lnL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BB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682D"/>
                    </a:solidFill>
                  </a:tcPr>
                </a:tc>
              </a:tr>
            </a:tbl>
          </a:graphicData>
        </a:graphic>
      </p:graphicFrame>
      <p:grpSp>
        <p:nvGrpSpPr>
          <p:cNvPr name="Group 23" id="23"/>
          <p:cNvGrpSpPr/>
          <p:nvPr/>
        </p:nvGrpSpPr>
        <p:grpSpPr>
          <a:xfrm rot="0">
            <a:off x="3953537" y="5780409"/>
            <a:ext cx="3544508" cy="4048072"/>
            <a:chOff x="0" y="0"/>
            <a:chExt cx="1270272" cy="1450737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270272" cy="1450737"/>
            </a:xfrm>
            <a:custGeom>
              <a:avLst/>
              <a:gdLst/>
              <a:ahLst/>
              <a:cxnLst/>
              <a:rect r="r" b="b" t="t" l="l"/>
              <a:pathLst>
                <a:path h="1450737" w="1270272">
                  <a:moveTo>
                    <a:pt x="0" y="0"/>
                  </a:moveTo>
                  <a:lnTo>
                    <a:pt x="1270272" y="0"/>
                  </a:lnTo>
                  <a:lnTo>
                    <a:pt x="1270272" y="1450737"/>
                  </a:lnTo>
                  <a:lnTo>
                    <a:pt x="0" y="1450737"/>
                  </a:lnTo>
                  <a:close/>
                </a:path>
              </a:pathLst>
            </a:custGeom>
            <a:gradFill rotWithShape="true">
              <a:gsLst>
                <a:gs pos="0">
                  <a:srgbClr val="582515">
                    <a:alpha val="16000"/>
                  </a:srgbClr>
                </a:gs>
                <a:gs pos="50000">
                  <a:srgbClr val="DD7900">
                    <a:alpha val="16000"/>
                  </a:srgbClr>
                </a:gs>
                <a:gs pos="100000">
                  <a:srgbClr val="FAFFEB">
                    <a:alpha val="16000"/>
                  </a:srgbClr>
                </a:gs>
              </a:gsLst>
              <a:lin ang="16200000"/>
            </a:gra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38100"/>
              <a:ext cx="1270272" cy="14888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541"/>
                </a:lnSpc>
              </a:pPr>
            </a:p>
          </p:txBody>
        </p:sp>
      </p:grpSp>
      <p:sp>
        <p:nvSpPr>
          <p:cNvPr name="TextBox 26" id="26"/>
          <p:cNvSpPr txBox="true"/>
          <p:nvPr/>
        </p:nvSpPr>
        <p:spPr>
          <a:xfrm rot="0">
            <a:off x="3160293" y="385628"/>
            <a:ext cx="4052946" cy="885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51"/>
              </a:lnSpc>
            </a:pPr>
            <a:r>
              <a:rPr lang="en-US" sz="1959">
                <a:solidFill>
                  <a:srgbClr val="5D5D5D"/>
                </a:solidFill>
                <a:latin typeface="Aileron"/>
                <a:ea typeface="Aileron"/>
                <a:cs typeface="Aileron"/>
                <a:sym typeface="Aileron"/>
              </a:rPr>
              <a:t>    </a:t>
            </a:r>
            <a:r>
              <a:rPr lang="en-US" sz="195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  จำนวนบุคลากรสายวิชาการปฏิบัติงานในหน่วยงานจัดการเรียนการสอน</a:t>
            </a:r>
          </a:p>
          <a:p>
            <a:pPr algn="l" marL="0" indent="0" lvl="0">
              <a:lnSpc>
                <a:spcPts val="2351"/>
              </a:lnSpc>
            </a:pPr>
            <a:r>
              <a:rPr lang="en-US" sz="195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(569คน )จำแนกตามคุณวุฒิ</a:t>
            </a:r>
            <a:r>
              <a:rPr lang="en-US" sz="195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151710" y="9916950"/>
            <a:ext cx="3158634" cy="4023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26"/>
              </a:lnSpc>
            </a:pPr>
            <a:r>
              <a:rPr lang="en-US" sz="985">
                <a:solidFill>
                  <a:srgbClr val="F7F7EF"/>
                </a:solidFill>
                <a:latin typeface="Aileron"/>
                <a:ea typeface="Aileron"/>
                <a:cs typeface="Aileron"/>
                <a:sym typeface="Aileron"/>
              </a:rPr>
              <a:t> ที่มา : กองบริหารทรัพยากรมนุษย์ สำนักงานอธิการบดี </a:t>
            </a:r>
          </a:p>
          <a:p>
            <a:pPr algn="l">
              <a:lnSpc>
                <a:spcPts val="1626"/>
              </a:lnSpc>
            </a:pPr>
            <a:r>
              <a:rPr lang="en-US" sz="985">
                <a:solidFill>
                  <a:srgbClr val="F7F7EF"/>
                </a:solidFill>
                <a:latin typeface="Aileron"/>
                <a:ea typeface="Aileron"/>
                <a:cs typeface="Aileron"/>
                <a:sym typeface="Aileron"/>
              </a:rPr>
              <a:t>           ข้อมูล ณ วันที่ 26 กุมภาพันธ์ 2569 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580508" y="5346858"/>
            <a:ext cx="4145283" cy="3302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565"/>
              </a:lnSpc>
            </a:pPr>
            <a:r>
              <a:rPr lang="en-US" b="true" sz="2137" spc="64">
                <a:solidFill>
                  <a:srgbClr val="5D351C"/>
                </a:solidFill>
                <a:latin typeface="Aileron Bold"/>
                <a:ea typeface="Aileron Bold"/>
                <a:cs typeface="Aileron Bold"/>
                <a:sym typeface="Aileron Bold"/>
              </a:rPr>
              <a:t>จำนวนคณาจารย์ทั้งหมด (569 คน) 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6267207" y="1508714"/>
            <a:ext cx="781695" cy="3672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07"/>
              </a:lnSpc>
            </a:pPr>
            <a:r>
              <a:rPr lang="en-US" sz="1520" b="true">
                <a:solidFill>
                  <a:srgbClr val="820A06"/>
                </a:solidFill>
                <a:latin typeface="Aileron Bold"/>
                <a:ea typeface="Aileron Bold"/>
                <a:cs typeface="Aileron Bold"/>
                <a:sym typeface="Aileron Bold"/>
              </a:rPr>
              <a:t>(64 คน)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6537182" y="4577529"/>
            <a:ext cx="1026418" cy="3788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44"/>
              </a:lnSpc>
            </a:pPr>
            <a:r>
              <a:rPr lang="en-US" sz="1584" b="true">
                <a:solidFill>
                  <a:srgbClr val="820A06"/>
                </a:solidFill>
                <a:latin typeface="Aileron Bold"/>
                <a:ea typeface="Aileron Bold"/>
                <a:cs typeface="Aileron Bold"/>
                <a:sym typeface="Aileron Bold"/>
              </a:rPr>
              <a:t>(338 คน)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3324629" y="2259268"/>
            <a:ext cx="985714" cy="3672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07"/>
              </a:lnSpc>
            </a:pPr>
            <a:r>
              <a:rPr lang="en-US" sz="1520" b="true">
                <a:solidFill>
                  <a:srgbClr val="820A06"/>
                </a:solidFill>
                <a:latin typeface="Aileron Bold"/>
                <a:ea typeface="Aileron Bold"/>
                <a:cs typeface="Aileron Bold"/>
                <a:sym typeface="Aileron Bold"/>
              </a:rPr>
              <a:t>(167คน)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512458" y="6391171"/>
            <a:ext cx="3169484" cy="238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828"/>
              </a:lnSpc>
            </a:pPr>
            <a:r>
              <a:rPr lang="en-US" sz="1523" spc="6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จำแนกตามตำแหน่งทางวิชาการ 569 คน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151710" y="10355840"/>
            <a:ext cx="3158634" cy="1968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26"/>
              </a:lnSpc>
            </a:pPr>
            <a:r>
              <a:rPr lang="en-US" sz="985">
                <a:solidFill>
                  <a:srgbClr val="F7F7EF"/>
                </a:solidFill>
                <a:latin typeface="Aileron"/>
                <a:ea typeface="Aileron"/>
                <a:cs typeface="Aileron"/>
                <a:sym typeface="Aileron"/>
              </a:rPr>
              <a:t>หมายเหตุ : นับรวมครูและพยาบาล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C5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892205" y="360748"/>
            <a:ext cx="1487953" cy="814316"/>
          </a:xfrm>
          <a:custGeom>
            <a:avLst/>
            <a:gdLst/>
            <a:ahLst/>
            <a:cxnLst/>
            <a:rect r="r" b="b" t="t" l="l"/>
            <a:pathLst>
              <a:path h="814316" w="1487953">
                <a:moveTo>
                  <a:pt x="0" y="0"/>
                </a:moveTo>
                <a:lnTo>
                  <a:pt x="1487952" y="0"/>
                </a:lnTo>
                <a:lnTo>
                  <a:pt x="1487952" y="814316"/>
                </a:lnTo>
                <a:lnTo>
                  <a:pt x="0" y="8143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99625" y="4507043"/>
            <a:ext cx="7774602" cy="4120905"/>
          </a:xfrm>
          <a:custGeom>
            <a:avLst/>
            <a:gdLst/>
            <a:ahLst/>
            <a:cxnLst/>
            <a:rect r="r" b="b" t="t" l="l"/>
            <a:pathLst>
              <a:path h="4120905" w="7774602">
                <a:moveTo>
                  <a:pt x="0" y="0"/>
                </a:moveTo>
                <a:lnTo>
                  <a:pt x="7774602" y="0"/>
                </a:lnTo>
                <a:lnTo>
                  <a:pt x="7774602" y="4120904"/>
                </a:lnTo>
                <a:lnTo>
                  <a:pt x="0" y="412090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0000"/>
            </a:blip>
            <a:stretch>
              <a:fillRect l="0" t="-22485" r="0" b="-3446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400000">
            <a:off x="159881" y="8777892"/>
            <a:ext cx="1487953" cy="814316"/>
          </a:xfrm>
          <a:custGeom>
            <a:avLst/>
            <a:gdLst/>
            <a:ahLst/>
            <a:cxnLst/>
            <a:rect r="r" b="b" t="t" l="l"/>
            <a:pathLst>
              <a:path h="814316" w="1487953">
                <a:moveTo>
                  <a:pt x="0" y="0"/>
                </a:moveTo>
                <a:lnTo>
                  <a:pt x="1487953" y="0"/>
                </a:lnTo>
                <a:lnTo>
                  <a:pt x="1487953" y="814316"/>
                </a:lnTo>
                <a:lnTo>
                  <a:pt x="0" y="81431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true" rot="-5400000">
            <a:off x="-1963607" y="5647076"/>
            <a:ext cx="4195446" cy="1905661"/>
          </a:xfrm>
          <a:custGeom>
            <a:avLst/>
            <a:gdLst/>
            <a:ahLst/>
            <a:cxnLst/>
            <a:rect r="r" b="b" t="t" l="l"/>
            <a:pathLst>
              <a:path h="1905661" w="4195446">
                <a:moveTo>
                  <a:pt x="4195445" y="1905661"/>
                </a:moveTo>
                <a:lnTo>
                  <a:pt x="0" y="1905661"/>
                </a:lnTo>
                <a:lnTo>
                  <a:pt x="0" y="0"/>
                </a:lnTo>
                <a:lnTo>
                  <a:pt x="4195445" y="0"/>
                </a:lnTo>
                <a:lnTo>
                  <a:pt x="4195445" y="1905661"/>
                </a:lnTo>
                <a:close/>
              </a:path>
            </a:pathLst>
          </a:custGeom>
          <a:blipFill>
            <a:blip r:embed="rId7"/>
            <a:stretch>
              <a:fillRect l="0" t="-17213" r="-7121" b="-17213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087791" y="8392305"/>
            <a:ext cx="5384418" cy="954849"/>
            <a:chOff x="0" y="0"/>
            <a:chExt cx="1929654" cy="34219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929654" cy="342196"/>
            </a:xfrm>
            <a:custGeom>
              <a:avLst/>
              <a:gdLst/>
              <a:ahLst/>
              <a:cxnLst/>
              <a:rect r="r" b="b" t="t" l="l"/>
              <a:pathLst>
                <a:path h="342196" w="1929654">
                  <a:moveTo>
                    <a:pt x="0" y="0"/>
                  </a:moveTo>
                  <a:lnTo>
                    <a:pt x="1929654" y="0"/>
                  </a:lnTo>
                  <a:lnTo>
                    <a:pt x="1929654" y="342196"/>
                  </a:lnTo>
                  <a:lnTo>
                    <a:pt x="0" y="342196"/>
                  </a:lnTo>
                  <a:close/>
                </a:path>
              </a:pathLst>
            </a:custGeom>
            <a:solidFill>
              <a:srgbClr val="AF4C0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28575"/>
              <a:ext cx="1929654" cy="370771"/>
            </a:xfrm>
            <a:prstGeom prst="rect">
              <a:avLst/>
            </a:prstGeom>
          </p:spPr>
          <p:txBody>
            <a:bodyPr anchor="ctr" rtlCol="false" tIns="25400" lIns="25400" bIns="25400" rIns="25400"/>
            <a:lstStyle/>
            <a:p>
              <a:pPr algn="ctr">
                <a:lnSpc>
                  <a:spcPts val="203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5400000">
            <a:off x="6335363" y="5974118"/>
            <a:ext cx="1487953" cy="814316"/>
          </a:xfrm>
          <a:custGeom>
            <a:avLst/>
            <a:gdLst/>
            <a:ahLst/>
            <a:cxnLst/>
            <a:rect r="r" b="b" t="t" l="l"/>
            <a:pathLst>
              <a:path h="814316" w="1487953">
                <a:moveTo>
                  <a:pt x="0" y="0"/>
                </a:moveTo>
                <a:lnTo>
                  <a:pt x="1487952" y="0"/>
                </a:lnTo>
                <a:lnTo>
                  <a:pt x="1487952" y="814316"/>
                </a:lnTo>
                <a:lnTo>
                  <a:pt x="0" y="81431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966428" y="8570797"/>
            <a:ext cx="5627143" cy="5382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57"/>
              </a:lnSpc>
            </a:pPr>
            <a:r>
              <a:rPr lang="en-US" b="true" sz="3183" spc="620">
                <a:solidFill>
                  <a:srgbClr val="FFFFFF"/>
                </a:solidFill>
                <a:latin typeface="Adirek Sans Bold"/>
                <a:ea typeface="Adirek Sans Bold"/>
                <a:cs typeface="Adirek Sans Bold"/>
                <a:sym typeface="Adirek Sans Bold"/>
              </a:rPr>
              <a:t>ปีการศึกษา 2569 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-5400000">
            <a:off x="5251950" y="5647076"/>
            <a:ext cx="4195446" cy="1905661"/>
          </a:xfrm>
          <a:custGeom>
            <a:avLst/>
            <a:gdLst/>
            <a:ahLst/>
            <a:cxnLst/>
            <a:rect r="r" b="b" t="t" l="l"/>
            <a:pathLst>
              <a:path h="1905661" w="4195446">
                <a:moveTo>
                  <a:pt x="0" y="0"/>
                </a:moveTo>
                <a:lnTo>
                  <a:pt x="4195445" y="0"/>
                </a:lnTo>
                <a:lnTo>
                  <a:pt x="4195445" y="1905661"/>
                </a:lnTo>
                <a:lnTo>
                  <a:pt x="0" y="190566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34253" t="-34236" r="0" b="-34236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6377740" y="9929026"/>
            <a:ext cx="1185860" cy="773722"/>
            <a:chOff x="0" y="0"/>
            <a:chExt cx="1581147" cy="1031629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581147" cy="1031629"/>
            </a:xfrm>
            <a:custGeom>
              <a:avLst/>
              <a:gdLst/>
              <a:ahLst/>
              <a:cxnLst/>
              <a:rect r="r" b="b" t="t" l="l"/>
              <a:pathLst>
                <a:path h="1031629" w="1581147">
                  <a:moveTo>
                    <a:pt x="0" y="0"/>
                  </a:moveTo>
                  <a:lnTo>
                    <a:pt x="1581147" y="0"/>
                  </a:lnTo>
                  <a:lnTo>
                    <a:pt x="1581147" y="1031629"/>
                  </a:lnTo>
                  <a:lnTo>
                    <a:pt x="0" y="10316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-3" r="0" b="-3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 rot="0">
              <a:off x="675639" y="361869"/>
              <a:ext cx="698627" cy="52593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19"/>
                </a:lnSpc>
              </a:pPr>
              <a:r>
                <a:rPr lang="en-US" sz="2371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20</a:t>
              </a: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134115" y="3670484"/>
            <a:ext cx="3597639" cy="831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25"/>
              </a:lnSpc>
            </a:pPr>
            <a:r>
              <a:rPr lang="en-US" b="true" sz="4519" spc="-185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C89116">
                        <a:alpha val="100000"/>
                      </a:srgbClr>
                    </a:gs>
                  </a:gsLst>
                  <a:lin ang="0"/>
                </a:gradFill>
                <a:latin typeface="Adirek Sans Bold"/>
                <a:ea typeface="Adirek Sans Bold"/>
                <a:cs typeface="Adirek Sans Bold"/>
                <a:sym typeface="Adirek Sans Bold"/>
              </a:rPr>
              <a:t>หลักสูตร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198323" y="1146489"/>
            <a:ext cx="6288174" cy="19399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703"/>
              </a:lnSpc>
            </a:pPr>
            <a:r>
              <a:rPr lang="en-US" sz="6212" b="true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C89116">
                        <a:alpha val="100000"/>
                      </a:srgbClr>
                    </a:gs>
                  </a:gsLst>
                  <a:lin ang="0"/>
                </a:gradFill>
                <a:latin typeface="Adirek Sans Bold"/>
                <a:ea typeface="Adirek Sans Bold"/>
                <a:cs typeface="Adirek Sans Bold"/>
                <a:sym typeface="Adirek Sans Bold"/>
              </a:rPr>
              <a:t>2.3 หลักสูตร</a:t>
            </a:r>
          </a:p>
          <a:p>
            <a:pPr algn="l" marL="0" indent="0" lvl="0">
              <a:lnSpc>
                <a:spcPts val="7703"/>
              </a:lnSpc>
            </a:pPr>
            <a:r>
              <a:rPr lang="en-US" b="true" sz="6212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C89116">
                        <a:alpha val="100000"/>
                      </a:srgbClr>
                    </a:gs>
                  </a:gsLst>
                  <a:lin ang="0"/>
                </a:gradFill>
                <a:latin typeface="Adirek Sans Bold"/>
                <a:ea typeface="Adirek Sans Bold"/>
                <a:cs typeface="Adirek Sans Bold"/>
                <a:sym typeface="Adirek Sans Bold"/>
              </a:rPr>
              <a:t>และการเรียนการสอน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311015" y="4965527"/>
            <a:ext cx="5858766" cy="28457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42"/>
              </a:lnSpc>
            </a:pPr>
            <a:r>
              <a:rPr lang="en-US" b="true" sz="4625" spc="388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C89116">
                        <a:alpha val="100000"/>
                      </a:srgbClr>
                    </a:gs>
                  </a:gsLst>
                  <a:lin ang="0"/>
                </a:gradFill>
                <a:latin typeface="Adirek Sans Bold"/>
                <a:ea typeface="Adirek Sans Bold"/>
                <a:cs typeface="Adirek Sans Bold"/>
                <a:sym typeface="Adirek Sans Bold"/>
              </a:rPr>
              <a:t>ระดับปฐมวัย</a:t>
            </a:r>
          </a:p>
          <a:p>
            <a:pPr algn="l">
              <a:lnSpc>
                <a:spcPts val="5642"/>
              </a:lnSpc>
            </a:pPr>
            <a:r>
              <a:rPr lang="en-US" b="true" sz="4625" spc="388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C89116">
                        <a:alpha val="100000"/>
                      </a:srgbClr>
                    </a:gs>
                  </a:gsLst>
                  <a:lin ang="0"/>
                </a:gradFill>
                <a:latin typeface="Adirek Sans Bold"/>
                <a:ea typeface="Adirek Sans Bold"/>
                <a:cs typeface="Adirek Sans Bold"/>
                <a:sym typeface="Adirek Sans Bold"/>
              </a:rPr>
              <a:t>ระดับการศึกษาขั้นพื้นฐาน</a:t>
            </a:r>
          </a:p>
          <a:p>
            <a:pPr algn="l">
              <a:lnSpc>
                <a:spcPts val="5642"/>
              </a:lnSpc>
            </a:pPr>
            <a:r>
              <a:rPr lang="en-US" b="true" sz="4625" spc="388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C89116">
                        <a:alpha val="100000"/>
                      </a:srgbClr>
                    </a:gs>
                  </a:gsLst>
                  <a:lin ang="0"/>
                </a:gradFill>
                <a:latin typeface="Adirek Sans Bold"/>
                <a:ea typeface="Adirek Sans Bold"/>
                <a:cs typeface="Adirek Sans Bold"/>
                <a:sym typeface="Adirek Sans Bold"/>
              </a:rPr>
              <a:t>ระดับอาชีวศึกษา</a:t>
            </a:r>
          </a:p>
          <a:p>
            <a:pPr algn="l">
              <a:lnSpc>
                <a:spcPts val="5642"/>
              </a:lnSpc>
            </a:pPr>
            <a:r>
              <a:rPr lang="en-US" b="true" sz="4625" spc="388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C89116">
                        <a:alpha val="100000"/>
                      </a:srgbClr>
                    </a:gs>
                  </a:gsLst>
                  <a:lin ang="0"/>
                </a:gradFill>
                <a:latin typeface="Adirek Sans Bold"/>
                <a:ea typeface="Adirek Sans Bold"/>
                <a:cs typeface="Adirek Sans Bold"/>
                <a:sym typeface="Adirek Sans Bold"/>
              </a:rPr>
              <a:t>ระดับอุดมศึกษา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C5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892205" y="360748"/>
            <a:ext cx="1487953" cy="814316"/>
          </a:xfrm>
          <a:custGeom>
            <a:avLst/>
            <a:gdLst/>
            <a:ahLst/>
            <a:cxnLst/>
            <a:rect r="r" b="b" t="t" l="l"/>
            <a:pathLst>
              <a:path h="814316" w="1487953">
                <a:moveTo>
                  <a:pt x="0" y="0"/>
                </a:moveTo>
                <a:lnTo>
                  <a:pt x="1487952" y="0"/>
                </a:lnTo>
                <a:lnTo>
                  <a:pt x="1487952" y="814316"/>
                </a:lnTo>
                <a:lnTo>
                  <a:pt x="0" y="8143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400000">
            <a:off x="159881" y="8777892"/>
            <a:ext cx="1487953" cy="814316"/>
          </a:xfrm>
          <a:custGeom>
            <a:avLst/>
            <a:gdLst/>
            <a:ahLst/>
            <a:cxnLst/>
            <a:rect r="r" b="b" t="t" l="l"/>
            <a:pathLst>
              <a:path h="814316" w="1487953">
                <a:moveTo>
                  <a:pt x="0" y="0"/>
                </a:moveTo>
                <a:lnTo>
                  <a:pt x="1487953" y="0"/>
                </a:lnTo>
                <a:lnTo>
                  <a:pt x="1487953" y="814316"/>
                </a:lnTo>
                <a:lnTo>
                  <a:pt x="0" y="81431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true" rot="-5400000">
            <a:off x="-1963607" y="5647076"/>
            <a:ext cx="4195446" cy="1905661"/>
          </a:xfrm>
          <a:custGeom>
            <a:avLst/>
            <a:gdLst/>
            <a:ahLst/>
            <a:cxnLst/>
            <a:rect r="r" b="b" t="t" l="l"/>
            <a:pathLst>
              <a:path h="1905661" w="4195446">
                <a:moveTo>
                  <a:pt x="4195445" y="1905661"/>
                </a:moveTo>
                <a:lnTo>
                  <a:pt x="0" y="1905661"/>
                </a:lnTo>
                <a:lnTo>
                  <a:pt x="0" y="0"/>
                </a:lnTo>
                <a:lnTo>
                  <a:pt x="4195445" y="0"/>
                </a:lnTo>
                <a:lnTo>
                  <a:pt x="4195445" y="1905661"/>
                </a:lnTo>
                <a:close/>
              </a:path>
            </a:pathLst>
          </a:custGeom>
          <a:blipFill>
            <a:blip r:embed="rId6"/>
            <a:stretch>
              <a:fillRect l="0" t="-17213" r="-7121" b="-17213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5400000">
            <a:off x="6335363" y="5974118"/>
            <a:ext cx="1487953" cy="814316"/>
          </a:xfrm>
          <a:custGeom>
            <a:avLst/>
            <a:gdLst/>
            <a:ahLst/>
            <a:cxnLst/>
            <a:rect r="r" b="b" t="t" l="l"/>
            <a:pathLst>
              <a:path h="814316" w="1487953">
                <a:moveTo>
                  <a:pt x="0" y="0"/>
                </a:moveTo>
                <a:lnTo>
                  <a:pt x="1487952" y="0"/>
                </a:lnTo>
                <a:lnTo>
                  <a:pt x="1487952" y="814316"/>
                </a:lnTo>
                <a:lnTo>
                  <a:pt x="0" y="81431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5400000">
            <a:off x="5251950" y="5647076"/>
            <a:ext cx="4195446" cy="1905661"/>
          </a:xfrm>
          <a:custGeom>
            <a:avLst/>
            <a:gdLst/>
            <a:ahLst/>
            <a:cxnLst/>
            <a:rect r="r" b="b" t="t" l="l"/>
            <a:pathLst>
              <a:path h="1905661" w="4195446">
                <a:moveTo>
                  <a:pt x="0" y="0"/>
                </a:moveTo>
                <a:lnTo>
                  <a:pt x="4195445" y="0"/>
                </a:lnTo>
                <a:lnTo>
                  <a:pt x="4195445" y="1905661"/>
                </a:lnTo>
                <a:lnTo>
                  <a:pt x="0" y="190566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34253" t="-34236" r="0" b="-34236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-1377478" y="2842927"/>
            <a:ext cx="12461796" cy="7963668"/>
          </a:xfrm>
          <a:custGeom>
            <a:avLst/>
            <a:gdLst/>
            <a:ahLst/>
            <a:cxnLst/>
            <a:rect r="r" b="b" t="t" l="l"/>
            <a:pathLst>
              <a:path h="7963668" w="12461796">
                <a:moveTo>
                  <a:pt x="0" y="0"/>
                </a:moveTo>
                <a:lnTo>
                  <a:pt x="12461796" y="0"/>
                </a:lnTo>
                <a:lnTo>
                  <a:pt x="12461796" y="7963668"/>
                </a:lnTo>
                <a:lnTo>
                  <a:pt x="0" y="796366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18000"/>
            </a:blip>
            <a:stretch>
              <a:fillRect l="0" t="-2066" r="0" b="-2066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1017434" y="6356209"/>
            <a:ext cx="4797434" cy="4335791"/>
          </a:xfrm>
          <a:custGeom>
            <a:avLst/>
            <a:gdLst/>
            <a:ahLst/>
            <a:cxnLst/>
            <a:rect r="r" b="b" t="t" l="l"/>
            <a:pathLst>
              <a:path h="4335791" w="4797434">
                <a:moveTo>
                  <a:pt x="0" y="0"/>
                </a:moveTo>
                <a:lnTo>
                  <a:pt x="4797434" y="0"/>
                </a:lnTo>
                <a:lnTo>
                  <a:pt x="4797434" y="4335791"/>
                </a:lnTo>
                <a:lnTo>
                  <a:pt x="0" y="433579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-51399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5469132" y="6799932"/>
            <a:ext cx="2285581" cy="4006663"/>
          </a:xfrm>
          <a:custGeom>
            <a:avLst/>
            <a:gdLst/>
            <a:ahLst/>
            <a:cxnLst/>
            <a:rect r="r" b="b" t="t" l="l"/>
            <a:pathLst>
              <a:path h="4006663" w="2285581">
                <a:moveTo>
                  <a:pt x="0" y="0"/>
                </a:moveTo>
                <a:lnTo>
                  <a:pt x="2285581" y="0"/>
                </a:lnTo>
                <a:lnTo>
                  <a:pt x="2285581" y="4006663"/>
                </a:lnTo>
                <a:lnTo>
                  <a:pt x="0" y="400666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93664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6175186" y="9796860"/>
            <a:ext cx="1388414" cy="905940"/>
          </a:xfrm>
          <a:custGeom>
            <a:avLst/>
            <a:gdLst/>
            <a:ahLst/>
            <a:cxnLst/>
            <a:rect r="r" b="b" t="t" l="l"/>
            <a:pathLst>
              <a:path h="905940" w="1388414">
                <a:moveTo>
                  <a:pt x="0" y="0"/>
                </a:moveTo>
                <a:lnTo>
                  <a:pt x="1388414" y="0"/>
                </a:lnTo>
                <a:lnTo>
                  <a:pt x="1388414" y="905940"/>
                </a:lnTo>
                <a:lnTo>
                  <a:pt x="0" y="90594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6884469" y="10186140"/>
            <a:ext cx="523970" cy="4087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19"/>
              </a:lnSpc>
            </a:pPr>
            <a:r>
              <a:rPr lang="en-US" sz="2371">
                <a:solidFill>
                  <a:srgbClr val="C57F0F"/>
                </a:solidFill>
                <a:latin typeface="Aileron"/>
                <a:ea typeface="Aileron"/>
                <a:cs typeface="Aileron"/>
                <a:sym typeface="Aileron"/>
              </a:rPr>
              <a:t>21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1721205" y="7857207"/>
            <a:ext cx="4246345" cy="2894481"/>
          </a:xfrm>
          <a:custGeom>
            <a:avLst/>
            <a:gdLst/>
            <a:ahLst/>
            <a:cxnLst/>
            <a:rect r="r" b="b" t="t" l="l"/>
            <a:pathLst>
              <a:path h="2894481" w="4246345">
                <a:moveTo>
                  <a:pt x="0" y="0"/>
                </a:moveTo>
                <a:lnTo>
                  <a:pt x="4246345" y="0"/>
                </a:lnTo>
                <a:lnTo>
                  <a:pt x="4246345" y="2894481"/>
                </a:lnTo>
                <a:lnTo>
                  <a:pt x="0" y="289448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329852" y="1371018"/>
            <a:ext cx="5858766" cy="14170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42"/>
              </a:lnSpc>
            </a:pPr>
            <a:r>
              <a:rPr lang="en-US" b="true" sz="4625" spc="388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C89116">
                        <a:alpha val="100000"/>
                      </a:srgbClr>
                    </a:gs>
                  </a:gsLst>
                  <a:lin ang="0"/>
                </a:gradFill>
                <a:latin typeface="Adirek Sans Bold"/>
                <a:ea typeface="Adirek Sans Bold"/>
                <a:cs typeface="Adirek Sans Bold"/>
                <a:sym typeface="Adirek Sans Bold"/>
              </a:rPr>
              <a:t>ระดับปฐมวัย</a:t>
            </a:r>
          </a:p>
          <a:p>
            <a:pPr algn="l">
              <a:lnSpc>
                <a:spcPts val="5642"/>
              </a:lnSpc>
            </a:pPr>
            <a:r>
              <a:rPr lang="en-US" b="true" sz="4625" spc="388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C89116">
                        <a:alpha val="100000"/>
                      </a:srgbClr>
                    </a:gs>
                  </a:gsLst>
                  <a:lin ang="0"/>
                </a:gradFill>
                <a:latin typeface="Adirek Sans Bold"/>
                <a:ea typeface="Adirek Sans Bold"/>
                <a:cs typeface="Adirek Sans Bold"/>
                <a:sym typeface="Adirek Sans Bold"/>
              </a:rPr>
              <a:t>ระดับการศึกษาขั้นพื้นฐาน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121627" y="3369045"/>
            <a:ext cx="4275215" cy="5222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17"/>
              </a:lnSpc>
            </a:pPr>
            <a:r>
              <a:rPr lang="en-US" b="true" sz="3375" spc="283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C89116">
                        <a:alpha val="100000"/>
                      </a:srgbClr>
                    </a:gs>
                  </a:gsLst>
                  <a:lin ang="0"/>
                </a:gradFill>
                <a:latin typeface="Adirek Sans Bold"/>
                <a:ea typeface="Adirek Sans Bold"/>
                <a:cs typeface="Adirek Sans Bold"/>
                <a:sym typeface="Adirek Sans Bold"/>
              </a:rPr>
              <a:t>ระดับอนุบาล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121627" y="4195322"/>
            <a:ext cx="4275215" cy="5222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17"/>
              </a:lnSpc>
            </a:pPr>
            <a:r>
              <a:rPr lang="en-US" b="true" sz="3375" spc="283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C89116">
                        <a:alpha val="100000"/>
                      </a:srgbClr>
                    </a:gs>
                  </a:gsLst>
                  <a:lin ang="0"/>
                </a:gradFill>
                <a:latin typeface="Adirek Sans Bold"/>
                <a:ea typeface="Adirek Sans Bold"/>
                <a:cs typeface="Adirek Sans Bold"/>
                <a:sym typeface="Adirek Sans Bold"/>
              </a:rPr>
              <a:t>ระดับประถมศึกษา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121627" y="5137367"/>
            <a:ext cx="4275215" cy="5222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17"/>
              </a:lnSpc>
            </a:pPr>
            <a:r>
              <a:rPr lang="en-US" b="true" sz="3375" spc="283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C89116">
                        <a:alpha val="100000"/>
                      </a:srgbClr>
                    </a:gs>
                  </a:gsLst>
                  <a:lin ang="0"/>
                </a:gradFill>
                <a:latin typeface="Adirek Sans Bold"/>
                <a:ea typeface="Adirek Sans Bold"/>
                <a:cs typeface="Adirek Sans Bold"/>
                <a:sym typeface="Adirek Sans Bold"/>
              </a:rPr>
              <a:t>ระดับมัธยมศึกษาตอนต้น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121627" y="6077666"/>
            <a:ext cx="4275215" cy="5222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17"/>
              </a:lnSpc>
            </a:pPr>
            <a:r>
              <a:rPr lang="en-US" b="true" sz="3375" spc="283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C89116">
                        <a:alpha val="100000"/>
                      </a:srgbClr>
                    </a:gs>
                  </a:gsLst>
                  <a:lin ang="0"/>
                </a:gradFill>
                <a:latin typeface="Adirek Sans Bold"/>
                <a:ea typeface="Adirek Sans Bold"/>
                <a:cs typeface="Adirek Sans Bold"/>
                <a:sym typeface="Adirek Sans Bold"/>
              </a:rPr>
              <a:t>ระดับมัธยมศึกษาตอนปลาย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C5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892205" y="360748"/>
            <a:ext cx="1487953" cy="814316"/>
          </a:xfrm>
          <a:custGeom>
            <a:avLst/>
            <a:gdLst/>
            <a:ahLst/>
            <a:cxnLst/>
            <a:rect r="r" b="b" t="t" l="l"/>
            <a:pathLst>
              <a:path h="814316" w="1487953">
                <a:moveTo>
                  <a:pt x="0" y="0"/>
                </a:moveTo>
                <a:lnTo>
                  <a:pt x="1487952" y="0"/>
                </a:lnTo>
                <a:lnTo>
                  <a:pt x="1487952" y="814316"/>
                </a:lnTo>
                <a:lnTo>
                  <a:pt x="0" y="8143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400000">
            <a:off x="159881" y="8777892"/>
            <a:ext cx="1487953" cy="814316"/>
          </a:xfrm>
          <a:custGeom>
            <a:avLst/>
            <a:gdLst/>
            <a:ahLst/>
            <a:cxnLst/>
            <a:rect r="r" b="b" t="t" l="l"/>
            <a:pathLst>
              <a:path h="814316" w="1487953">
                <a:moveTo>
                  <a:pt x="0" y="0"/>
                </a:moveTo>
                <a:lnTo>
                  <a:pt x="1487953" y="0"/>
                </a:lnTo>
                <a:lnTo>
                  <a:pt x="1487953" y="814316"/>
                </a:lnTo>
                <a:lnTo>
                  <a:pt x="0" y="81431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true" rot="-5400000">
            <a:off x="-1963607" y="5647076"/>
            <a:ext cx="4195446" cy="1905661"/>
          </a:xfrm>
          <a:custGeom>
            <a:avLst/>
            <a:gdLst/>
            <a:ahLst/>
            <a:cxnLst/>
            <a:rect r="r" b="b" t="t" l="l"/>
            <a:pathLst>
              <a:path h="1905661" w="4195446">
                <a:moveTo>
                  <a:pt x="4195445" y="1905661"/>
                </a:moveTo>
                <a:lnTo>
                  <a:pt x="0" y="1905661"/>
                </a:lnTo>
                <a:lnTo>
                  <a:pt x="0" y="0"/>
                </a:lnTo>
                <a:lnTo>
                  <a:pt x="4195445" y="0"/>
                </a:lnTo>
                <a:lnTo>
                  <a:pt x="4195445" y="1905661"/>
                </a:lnTo>
                <a:close/>
              </a:path>
            </a:pathLst>
          </a:custGeom>
          <a:blipFill>
            <a:blip r:embed="rId6"/>
            <a:stretch>
              <a:fillRect l="0" t="-17213" r="-7121" b="-17213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5400000">
            <a:off x="6335363" y="5974118"/>
            <a:ext cx="1487953" cy="814316"/>
          </a:xfrm>
          <a:custGeom>
            <a:avLst/>
            <a:gdLst/>
            <a:ahLst/>
            <a:cxnLst/>
            <a:rect r="r" b="b" t="t" l="l"/>
            <a:pathLst>
              <a:path h="814316" w="1487953">
                <a:moveTo>
                  <a:pt x="0" y="0"/>
                </a:moveTo>
                <a:lnTo>
                  <a:pt x="1487952" y="0"/>
                </a:lnTo>
                <a:lnTo>
                  <a:pt x="1487952" y="814316"/>
                </a:lnTo>
                <a:lnTo>
                  <a:pt x="0" y="81431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82361" y="259500"/>
            <a:ext cx="572664" cy="572664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1616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25400" lIns="25400" bIns="25400" rIns="25400"/>
            <a:lstStyle/>
            <a:p>
              <a:pPr algn="ctr">
                <a:lnSpc>
                  <a:spcPts val="203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514282" y="259500"/>
            <a:ext cx="572664" cy="572664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25400" lIns="25400" bIns="25400" rIns="25400"/>
            <a:lstStyle/>
            <a:p>
              <a:pPr algn="ctr">
                <a:lnSpc>
                  <a:spcPts val="203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2" id="12"/>
          <p:cNvGrpSpPr>
            <a:grpSpLocks noChangeAspect="true"/>
          </p:cNvGrpSpPr>
          <p:nvPr/>
        </p:nvGrpSpPr>
        <p:grpSpPr>
          <a:xfrm rot="0">
            <a:off x="338548" y="438305"/>
            <a:ext cx="565310" cy="565310"/>
            <a:chOff x="0" y="0"/>
            <a:chExt cx="6355080" cy="635508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355080" cy="6355080"/>
            </a:xfrm>
            <a:custGeom>
              <a:avLst/>
              <a:gdLst/>
              <a:ahLst/>
              <a:cxnLst/>
              <a:rect r="r" b="b" t="t" l="l"/>
              <a:pathLst>
                <a:path h="6355080" w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003F64"/>
            </a:solidFill>
          </p:spPr>
        </p:sp>
      </p:grpSp>
      <p:sp>
        <p:nvSpPr>
          <p:cNvPr name="Freeform 14" id="14"/>
          <p:cNvSpPr/>
          <p:nvPr/>
        </p:nvSpPr>
        <p:spPr>
          <a:xfrm flipH="false" flipV="false" rot="-5400000">
            <a:off x="5251950" y="5647076"/>
            <a:ext cx="4195446" cy="1905661"/>
          </a:xfrm>
          <a:custGeom>
            <a:avLst/>
            <a:gdLst/>
            <a:ahLst/>
            <a:cxnLst/>
            <a:rect r="r" b="b" t="t" l="l"/>
            <a:pathLst>
              <a:path h="1905661" w="4195446">
                <a:moveTo>
                  <a:pt x="0" y="0"/>
                </a:moveTo>
                <a:lnTo>
                  <a:pt x="4195445" y="0"/>
                </a:lnTo>
                <a:lnTo>
                  <a:pt x="4195445" y="1905661"/>
                </a:lnTo>
                <a:lnTo>
                  <a:pt x="0" y="190566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34253" t="-34236" r="0" b="-34236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6149357" y="9780007"/>
            <a:ext cx="1414243" cy="922793"/>
          </a:xfrm>
          <a:custGeom>
            <a:avLst/>
            <a:gdLst/>
            <a:ahLst/>
            <a:cxnLst/>
            <a:rect r="r" b="b" t="t" l="l"/>
            <a:pathLst>
              <a:path h="922793" w="1414243">
                <a:moveTo>
                  <a:pt x="0" y="0"/>
                </a:moveTo>
                <a:lnTo>
                  <a:pt x="1414243" y="0"/>
                </a:lnTo>
                <a:lnTo>
                  <a:pt x="1414243" y="922793"/>
                </a:lnTo>
                <a:lnTo>
                  <a:pt x="0" y="92279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-659126" y="3124302"/>
            <a:ext cx="8356389" cy="5567444"/>
          </a:xfrm>
          <a:custGeom>
            <a:avLst/>
            <a:gdLst/>
            <a:ahLst/>
            <a:cxnLst/>
            <a:rect r="r" b="b" t="t" l="l"/>
            <a:pathLst>
              <a:path h="5567444" w="8356389">
                <a:moveTo>
                  <a:pt x="0" y="0"/>
                </a:moveTo>
                <a:lnTo>
                  <a:pt x="8356389" y="0"/>
                </a:lnTo>
                <a:lnTo>
                  <a:pt x="8356389" y="5567444"/>
                </a:lnTo>
                <a:lnTo>
                  <a:pt x="0" y="556744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29000"/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496699" y="3208352"/>
            <a:ext cx="3597639" cy="831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25"/>
              </a:lnSpc>
            </a:pPr>
            <a:r>
              <a:rPr lang="en-US" sz="4519" spc="-185">
                <a:solidFill>
                  <a:srgbClr val="FFFFFF"/>
                </a:solidFill>
                <a:latin typeface="Adirek Sans"/>
                <a:ea typeface="Adirek Sans"/>
                <a:cs typeface="Adirek Sans"/>
                <a:sym typeface="Adirek Sans"/>
              </a:rPr>
              <a:t>หลักสูตร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6884469" y="10186140"/>
            <a:ext cx="523970" cy="4087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19"/>
              </a:lnSpc>
            </a:pPr>
            <a:r>
              <a:rPr lang="en-US" sz="2371">
                <a:solidFill>
                  <a:srgbClr val="C57F0F"/>
                </a:solidFill>
                <a:latin typeface="Aileron"/>
                <a:ea typeface="Aileron"/>
                <a:cs typeface="Aileron"/>
                <a:sym typeface="Aileron"/>
              </a:rPr>
              <a:t>22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956215" y="4843544"/>
            <a:ext cx="5858766" cy="14170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42"/>
              </a:lnSpc>
            </a:pPr>
            <a:r>
              <a:rPr lang="en-US" b="true" sz="4625" spc="388">
                <a:solidFill>
                  <a:srgbClr val="FFFFFF"/>
                </a:solidFill>
                <a:latin typeface="Adirek Sans Bold"/>
                <a:ea typeface="Adirek Sans Bold"/>
                <a:cs typeface="Adirek Sans Bold"/>
                <a:sym typeface="Adirek Sans Bold"/>
              </a:rPr>
              <a:t>ระดับอาชีวศึกษา</a:t>
            </a:r>
          </a:p>
          <a:p>
            <a:pPr algn="l">
              <a:lnSpc>
                <a:spcPts val="5642"/>
              </a:lnSpc>
            </a:pPr>
            <a:r>
              <a:rPr lang="en-US" b="true" sz="4625" spc="388">
                <a:solidFill>
                  <a:srgbClr val="FFFFFF"/>
                </a:solidFill>
                <a:latin typeface="Adirek Sans Bold"/>
                <a:ea typeface="Adirek Sans Bold"/>
                <a:cs typeface="Adirek Sans Bold"/>
                <a:sym typeface="Adirek Sans Bold"/>
              </a:rPr>
              <a:t>ระดับอุดมศึกษา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7560000" cy="10692000"/>
          </a:xfrm>
          <a:custGeom>
            <a:avLst/>
            <a:gdLst/>
            <a:ahLst/>
            <a:cxnLst/>
            <a:rect r="r" b="b" t="t" l="l"/>
            <a:pathLst>
              <a:path h="10692000" w="7560000">
                <a:moveTo>
                  <a:pt x="0" y="0"/>
                </a:moveTo>
                <a:lnTo>
                  <a:pt x="7560000" y="0"/>
                </a:lnTo>
                <a:lnTo>
                  <a:pt x="7560000" y="10692000"/>
                </a:lnTo>
                <a:lnTo>
                  <a:pt x="0" y="10692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8292" t="-21741" r="-81488" b="-190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892205" y="360748"/>
            <a:ext cx="1487953" cy="814316"/>
          </a:xfrm>
          <a:custGeom>
            <a:avLst/>
            <a:gdLst/>
            <a:ahLst/>
            <a:cxnLst/>
            <a:rect r="r" b="b" t="t" l="l"/>
            <a:pathLst>
              <a:path h="814316" w="1487953">
                <a:moveTo>
                  <a:pt x="0" y="0"/>
                </a:moveTo>
                <a:lnTo>
                  <a:pt x="1487952" y="0"/>
                </a:lnTo>
                <a:lnTo>
                  <a:pt x="1487952" y="814316"/>
                </a:lnTo>
                <a:lnTo>
                  <a:pt x="0" y="8143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400000">
            <a:off x="159881" y="8777892"/>
            <a:ext cx="1487953" cy="814316"/>
          </a:xfrm>
          <a:custGeom>
            <a:avLst/>
            <a:gdLst/>
            <a:ahLst/>
            <a:cxnLst/>
            <a:rect r="r" b="b" t="t" l="l"/>
            <a:pathLst>
              <a:path h="814316" w="1487953">
                <a:moveTo>
                  <a:pt x="0" y="0"/>
                </a:moveTo>
                <a:lnTo>
                  <a:pt x="1487953" y="0"/>
                </a:lnTo>
                <a:lnTo>
                  <a:pt x="1487953" y="814316"/>
                </a:lnTo>
                <a:lnTo>
                  <a:pt x="0" y="81431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true" rot="-5400000">
            <a:off x="-999885" y="6610799"/>
            <a:ext cx="2268000" cy="1905661"/>
          </a:xfrm>
          <a:custGeom>
            <a:avLst/>
            <a:gdLst/>
            <a:ahLst/>
            <a:cxnLst/>
            <a:rect r="r" b="b" t="t" l="l"/>
            <a:pathLst>
              <a:path h="1905661" w="2268000">
                <a:moveTo>
                  <a:pt x="2268000" y="1905661"/>
                </a:moveTo>
                <a:lnTo>
                  <a:pt x="0" y="1905661"/>
                </a:lnTo>
                <a:lnTo>
                  <a:pt x="0" y="0"/>
                </a:lnTo>
                <a:lnTo>
                  <a:pt x="2268000" y="0"/>
                </a:lnTo>
                <a:lnTo>
                  <a:pt x="2268000" y="1905661"/>
                </a:lnTo>
                <a:close/>
              </a:path>
            </a:pathLst>
          </a:custGeom>
          <a:blipFill>
            <a:blip r:embed="rId7"/>
            <a:stretch>
              <a:fillRect l="-37610" t="0" r="-9799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5400000">
            <a:off x="6060024" y="5974118"/>
            <a:ext cx="1487953" cy="814316"/>
          </a:xfrm>
          <a:custGeom>
            <a:avLst/>
            <a:gdLst/>
            <a:ahLst/>
            <a:cxnLst/>
            <a:rect r="r" b="b" t="t" l="l"/>
            <a:pathLst>
              <a:path h="814316" w="1487953">
                <a:moveTo>
                  <a:pt x="0" y="0"/>
                </a:moveTo>
                <a:lnTo>
                  <a:pt x="1487952" y="0"/>
                </a:lnTo>
                <a:lnTo>
                  <a:pt x="1487952" y="814316"/>
                </a:lnTo>
                <a:lnTo>
                  <a:pt x="0" y="81431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82361" y="259500"/>
            <a:ext cx="572664" cy="572664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1616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25400" lIns="25400" bIns="25400" rIns="25400"/>
            <a:lstStyle/>
            <a:p>
              <a:pPr algn="ctr">
                <a:lnSpc>
                  <a:spcPts val="203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514282" y="259500"/>
            <a:ext cx="572664" cy="572664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anchor="ctr" rtlCol="false" tIns="25400" lIns="25400" bIns="25400" rIns="25400"/>
            <a:lstStyle/>
            <a:p>
              <a:pPr algn="ctr">
                <a:lnSpc>
                  <a:spcPts val="2030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3" id="13"/>
          <p:cNvGrpSpPr>
            <a:grpSpLocks noChangeAspect="true"/>
          </p:cNvGrpSpPr>
          <p:nvPr/>
        </p:nvGrpSpPr>
        <p:grpSpPr>
          <a:xfrm rot="0">
            <a:off x="338548" y="438305"/>
            <a:ext cx="565310" cy="565310"/>
            <a:chOff x="0" y="0"/>
            <a:chExt cx="6355080" cy="635508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6355080" cy="6355080"/>
            </a:xfrm>
            <a:custGeom>
              <a:avLst/>
              <a:gdLst/>
              <a:ahLst/>
              <a:cxnLst/>
              <a:rect r="r" b="b" t="t" l="l"/>
              <a:pathLst>
                <a:path h="6355080" w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003F64"/>
            </a:solidFill>
          </p:spPr>
        </p:sp>
      </p:grpSp>
      <p:sp>
        <p:nvSpPr>
          <p:cNvPr name="Freeform 15" id="15"/>
          <p:cNvSpPr/>
          <p:nvPr/>
        </p:nvSpPr>
        <p:spPr>
          <a:xfrm flipH="false" flipV="false" rot="-5400000">
            <a:off x="6300565" y="6610799"/>
            <a:ext cx="2268000" cy="1905661"/>
          </a:xfrm>
          <a:custGeom>
            <a:avLst/>
            <a:gdLst/>
            <a:ahLst/>
            <a:cxnLst/>
            <a:rect r="r" b="b" t="t" l="l"/>
            <a:pathLst>
              <a:path h="1905661" w="2268000">
                <a:moveTo>
                  <a:pt x="0" y="0"/>
                </a:moveTo>
                <a:lnTo>
                  <a:pt x="2268000" y="0"/>
                </a:lnTo>
                <a:lnTo>
                  <a:pt x="2268000" y="1905661"/>
                </a:lnTo>
                <a:lnTo>
                  <a:pt x="0" y="190566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37610" t="0" r="-9799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24435" y="0"/>
            <a:ext cx="7511130" cy="10692000"/>
          </a:xfrm>
          <a:custGeom>
            <a:avLst/>
            <a:gdLst/>
            <a:ahLst/>
            <a:cxnLst/>
            <a:rect r="r" b="b" t="t" l="l"/>
            <a:pathLst>
              <a:path h="10692000" w="7511130">
                <a:moveTo>
                  <a:pt x="0" y="0"/>
                </a:moveTo>
                <a:lnTo>
                  <a:pt x="7511130" y="0"/>
                </a:lnTo>
                <a:lnTo>
                  <a:pt x="7511130" y="10692000"/>
                </a:lnTo>
                <a:lnTo>
                  <a:pt x="0" y="10692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6065667" y="9813713"/>
            <a:ext cx="1494333" cy="975053"/>
          </a:xfrm>
          <a:custGeom>
            <a:avLst/>
            <a:gdLst/>
            <a:ahLst/>
            <a:cxnLst/>
            <a:rect r="r" b="b" t="t" l="l"/>
            <a:pathLst>
              <a:path h="975053" w="1494333">
                <a:moveTo>
                  <a:pt x="0" y="0"/>
                </a:moveTo>
                <a:lnTo>
                  <a:pt x="1494333" y="0"/>
                </a:lnTo>
                <a:lnTo>
                  <a:pt x="1494333" y="975052"/>
                </a:lnTo>
                <a:lnTo>
                  <a:pt x="0" y="97505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6706834" y="10148151"/>
            <a:ext cx="582183" cy="4382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88"/>
              </a:lnSpc>
            </a:pPr>
            <a:r>
              <a:rPr lang="en-US" sz="2634">
                <a:solidFill>
                  <a:srgbClr val="C57F0F"/>
                </a:solidFill>
                <a:latin typeface="Aileron"/>
                <a:ea typeface="Aileron"/>
                <a:cs typeface="Aileron"/>
                <a:sym typeface="Aileron"/>
              </a:rPr>
              <a:t>23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7560000" cy="10692000"/>
          </a:xfrm>
          <a:custGeom>
            <a:avLst/>
            <a:gdLst/>
            <a:ahLst/>
            <a:cxnLst/>
            <a:rect r="r" b="b" t="t" l="l"/>
            <a:pathLst>
              <a:path h="10692000" w="7560000">
                <a:moveTo>
                  <a:pt x="0" y="0"/>
                </a:moveTo>
                <a:lnTo>
                  <a:pt x="7560000" y="0"/>
                </a:lnTo>
                <a:lnTo>
                  <a:pt x="7560000" y="10692000"/>
                </a:lnTo>
                <a:lnTo>
                  <a:pt x="0" y="10692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8292" t="-21741" r="-81488" b="-190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892205" y="457821"/>
            <a:ext cx="1487953" cy="814316"/>
          </a:xfrm>
          <a:custGeom>
            <a:avLst/>
            <a:gdLst/>
            <a:ahLst/>
            <a:cxnLst/>
            <a:rect r="r" b="b" t="t" l="l"/>
            <a:pathLst>
              <a:path h="814316" w="1487953">
                <a:moveTo>
                  <a:pt x="0" y="0"/>
                </a:moveTo>
                <a:lnTo>
                  <a:pt x="1487952" y="0"/>
                </a:lnTo>
                <a:lnTo>
                  <a:pt x="1487952" y="814316"/>
                </a:lnTo>
                <a:lnTo>
                  <a:pt x="0" y="8143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5400000">
            <a:off x="159881" y="8777892"/>
            <a:ext cx="1487953" cy="814316"/>
          </a:xfrm>
          <a:custGeom>
            <a:avLst/>
            <a:gdLst/>
            <a:ahLst/>
            <a:cxnLst/>
            <a:rect r="r" b="b" t="t" l="l"/>
            <a:pathLst>
              <a:path h="814316" w="1487953">
                <a:moveTo>
                  <a:pt x="0" y="0"/>
                </a:moveTo>
                <a:lnTo>
                  <a:pt x="1487953" y="0"/>
                </a:lnTo>
                <a:lnTo>
                  <a:pt x="1487953" y="814316"/>
                </a:lnTo>
                <a:lnTo>
                  <a:pt x="0" y="81431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true" rot="-5400000">
            <a:off x="-999885" y="6610799"/>
            <a:ext cx="2268000" cy="1905661"/>
          </a:xfrm>
          <a:custGeom>
            <a:avLst/>
            <a:gdLst/>
            <a:ahLst/>
            <a:cxnLst/>
            <a:rect r="r" b="b" t="t" l="l"/>
            <a:pathLst>
              <a:path h="1905661" w="2268000">
                <a:moveTo>
                  <a:pt x="2268000" y="1905661"/>
                </a:moveTo>
                <a:lnTo>
                  <a:pt x="0" y="1905661"/>
                </a:lnTo>
                <a:lnTo>
                  <a:pt x="0" y="0"/>
                </a:lnTo>
                <a:lnTo>
                  <a:pt x="2268000" y="0"/>
                </a:lnTo>
                <a:lnTo>
                  <a:pt x="2268000" y="1905661"/>
                </a:lnTo>
                <a:close/>
              </a:path>
            </a:pathLst>
          </a:custGeom>
          <a:blipFill>
            <a:blip r:embed="rId7"/>
            <a:stretch>
              <a:fillRect l="-37610" t="0" r="-9799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5400000">
            <a:off x="6060024" y="5974118"/>
            <a:ext cx="1487953" cy="814316"/>
          </a:xfrm>
          <a:custGeom>
            <a:avLst/>
            <a:gdLst/>
            <a:ahLst/>
            <a:cxnLst/>
            <a:rect r="r" b="b" t="t" l="l"/>
            <a:pathLst>
              <a:path h="814316" w="1487953">
                <a:moveTo>
                  <a:pt x="0" y="0"/>
                </a:moveTo>
                <a:lnTo>
                  <a:pt x="1487952" y="0"/>
                </a:lnTo>
                <a:lnTo>
                  <a:pt x="1487952" y="814316"/>
                </a:lnTo>
                <a:lnTo>
                  <a:pt x="0" y="81431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5400000">
            <a:off x="6300565" y="6610799"/>
            <a:ext cx="2268000" cy="1905661"/>
          </a:xfrm>
          <a:custGeom>
            <a:avLst/>
            <a:gdLst/>
            <a:ahLst/>
            <a:cxnLst/>
            <a:rect r="r" b="b" t="t" l="l"/>
            <a:pathLst>
              <a:path h="1905661" w="2268000">
                <a:moveTo>
                  <a:pt x="0" y="0"/>
                </a:moveTo>
                <a:lnTo>
                  <a:pt x="2268000" y="0"/>
                </a:lnTo>
                <a:lnTo>
                  <a:pt x="2268000" y="1905661"/>
                </a:lnTo>
                <a:lnTo>
                  <a:pt x="0" y="190566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37610" t="0" r="-9799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6713439" y="10148070"/>
            <a:ext cx="850161" cy="554730"/>
            <a:chOff x="0" y="0"/>
            <a:chExt cx="1133548" cy="73964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133548" cy="739640"/>
            </a:xfrm>
            <a:custGeom>
              <a:avLst/>
              <a:gdLst/>
              <a:ahLst/>
              <a:cxnLst/>
              <a:rect r="r" b="b" t="t" l="l"/>
              <a:pathLst>
                <a:path h="739640" w="1133548">
                  <a:moveTo>
                    <a:pt x="0" y="0"/>
                  </a:moveTo>
                  <a:lnTo>
                    <a:pt x="1133548" y="0"/>
                  </a:lnTo>
                  <a:lnTo>
                    <a:pt x="1133548" y="739640"/>
                  </a:lnTo>
                  <a:lnTo>
                    <a:pt x="0" y="7396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 rot="0">
              <a:off x="515204" y="262301"/>
              <a:ext cx="351007" cy="37422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380"/>
                </a:lnSpc>
              </a:pPr>
              <a:r>
                <a:rPr lang="en-US" sz="1700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30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6713439" y="10148070"/>
            <a:ext cx="850161" cy="554730"/>
            <a:chOff x="0" y="0"/>
            <a:chExt cx="1133548" cy="73964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133548" cy="739640"/>
            </a:xfrm>
            <a:custGeom>
              <a:avLst/>
              <a:gdLst/>
              <a:ahLst/>
              <a:cxnLst/>
              <a:rect r="r" b="b" t="t" l="l"/>
              <a:pathLst>
                <a:path h="739640" w="1133548">
                  <a:moveTo>
                    <a:pt x="0" y="0"/>
                  </a:moveTo>
                  <a:lnTo>
                    <a:pt x="1133548" y="0"/>
                  </a:lnTo>
                  <a:lnTo>
                    <a:pt x="1133548" y="739640"/>
                  </a:lnTo>
                  <a:lnTo>
                    <a:pt x="0" y="7396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 rot="0">
              <a:off x="515204" y="262301"/>
              <a:ext cx="351007" cy="37422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380"/>
                </a:lnSpc>
              </a:pPr>
              <a:r>
                <a:rPr lang="en-US" sz="1700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20</a:t>
              </a: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379390" y="798130"/>
            <a:ext cx="7000767" cy="9349940"/>
          </a:xfrm>
          <a:custGeom>
            <a:avLst/>
            <a:gdLst/>
            <a:ahLst/>
            <a:cxnLst/>
            <a:rect r="r" b="b" t="t" l="l"/>
            <a:pathLst>
              <a:path h="9349940" w="7000767">
                <a:moveTo>
                  <a:pt x="0" y="0"/>
                </a:moveTo>
                <a:lnTo>
                  <a:pt x="7000767" y="0"/>
                </a:lnTo>
                <a:lnTo>
                  <a:pt x="7000767" y="9349940"/>
                </a:lnTo>
                <a:lnTo>
                  <a:pt x="0" y="934994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1876847" y="324124"/>
            <a:ext cx="5869899" cy="422507"/>
            <a:chOff x="0" y="0"/>
            <a:chExt cx="2103639" cy="151417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103639" cy="151417"/>
            </a:xfrm>
            <a:custGeom>
              <a:avLst/>
              <a:gdLst/>
              <a:ahLst/>
              <a:cxnLst/>
              <a:rect r="r" b="b" t="t" l="l"/>
              <a:pathLst>
                <a:path h="151417" w="2103639">
                  <a:moveTo>
                    <a:pt x="31654" y="0"/>
                  </a:moveTo>
                  <a:lnTo>
                    <a:pt x="2071985" y="0"/>
                  </a:lnTo>
                  <a:cubicBezTo>
                    <a:pt x="2080380" y="0"/>
                    <a:pt x="2088432" y="3335"/>
                    <a:pt x="2094368" y="9271"/>
                  </a:cubicBezTo>
                  <a:cubicBezTo>
                    <a:pt x="2100304" y="15208"/>
                    <a:pt x="2103639" y="23259"/>
                    <a:pt x="2103639" y="31654"/>
                  </a:cubicBezTo>
                  <a:lnTo>
                    <a:pt x="2103639" y="119763"/>
                  </a:lnTo>
                  <a:cubicBezTo>
                    <a:pt x="2103639" y="128158"/>
                    <a:pt x="2100304" y="136209"/>
                    <a:pt x="2094368" y="142146"/>
                  </a:cubicBezTo>
                  <a:cubicBezTo>
                    <a:pt x="2088432" y="148082"/>
                    <a:pt x="2080380" y="151417"/>
                    <a:pt x="2071985" y="151417"/>
                  </a:cubicBezTo>
                  <a:lnTo>
                    <a:pt x="31654" y="151417"/>
                  </a:lnTo>
                  <a:cubicBezTo>
                    <a:pt x="23259" y="151417"/>
                    <a:pt x="15208" y="148082"/>
                    <a:pt x="9271" y="142146"/>
                  </a:cubicBezTo>
                  <a:cubicBezTo>
                    <a:pt x="3335" y="136209"/>
                    <a:pt x="0" y="128158"/>
                    <a:pt x="0" y="119763"/>
                  </a:cubicBezTo>
                  <a:lnTo>
                    <a:pt x="0" y="31654"/>
                  </a:lnTo>
                  <a:cubicBezTo>
                    <a:pt x="0" y="23259"/>
                    <a:pt x="3335" y="15208"/>
                    <a:pt x="9271" y="9271"/>
                  </a:cubicBezTo>
                  <a:cubicBezTo>
                    <a:pt x="15208" y="3335"/>
                    <a:pt x="23259" y="0"/>
                    <a:pt x="31654" y="0"/>
                  </a:cubicBezTo>
                  <a:close/>
                </a:path>
              </a:pathLst>
            </a:custGeom>
            <a:solidFill>
              <a:srgbClr val="1B73D4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2103639" cy="1895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541"/>
                </a:lnSpc>
              </a:pP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1921657" y="363723"/>
            <a:ext cx="5638343" cy="2956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41"/>
              </a:lnSpc>
            </a:pPr>
            <a:r>
              <a:rPr lang="en-US" sz="1683" spc="-124">
                <a:solidFill>
                  <a:srgbClr val="FFFFFF"/>
                </a:solidFill>
                <a:latin typeface="Prompt"/>
                <a:ea typeface="Prompt"/>
                <a:cs typeface="Prompt"/>
                <a:sym typeface="Prompt"/>
              </a:rPr>
              <a:t>หลักสูตรระดับอุดมศึกษา ปริญญาตรี ปริญญาโท และปริญญาเอก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0">
            <a:off x="5968302" y="9612215"/>
            <a:ext cx="1671395" cy="1090585"/>
          </a:xfrm>
          <a:custGeom>
            <a:avLst/>
            <a:gdLst/>
            <a:ahLst/>
            <a:cxnLst/>
            <a:rect r="r" b="b" t="t" l="l"/>
            <a:pathLst>
              <a:path h="1090585" w="1671395">
                <a:moveTo>
                  <a:pt x="0" y="0"/>
                </a:moveTo>
                <a:lnTo>
                  <a:pt x="1671396" y="0"/>
                </a:lnTo>
                <a:lnTo>
                  <a:pt x="1671396" y="1090585"/>
                </a:lnTo>
                <a:lnTo>
                  <a:pt x="0" y="109058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6741556" y="10090920"/>
            <a:ext cx="396963" cy="4372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88"/>
              </a:lnSpc>
            </a:pPr>
            <a:r>
              <a:rPr lang="en-US" sz="2563">
                <a:solidFill>
                  <a:srgbClr val="C57F0F"/>
                </a:solidFill>
                <a:latin typeface="Aileron"/>
                <a:ea typeface="Aileron"/>
                <a:cs typeface="Aileron"/>
                <a:sym typeface="Aileron"/>
              </a:rPr>
              <a:t>24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C5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876847" y="324124"/>
            <a:ext cx="5869899" cy="422507"/>
            <a:chOff x="0" y="0"/>
            <a:chExt cx="2103639" cy="15141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103639" cy="151417"/>
            </a:xfrm>
            <a:custGeom>
              <a:avLst/>
              <a:gdLst/>
              <a:ahLst/>
              <a:cxnLst/>
              <a:rect r="r" b="b" t="t" l="l"/>
              <a:pathLst>
                <a:path h="151417" w="2103639">
                  <a:moveTo>
                    <a:pt x="31654" y="0"/>
                  </a:moveTo>
                  <a:lnTo>
                    <a:pt x="2071985" y="0"/>
                  </a:lnTo>
                  <a:cubicBezTo>
                    <a:pt x="2080380" y="0"/>
                    <a:pt x="2088432" y="3335"/>
                    <a:pt x="2094368" y="9271"/>
                  </a:cubicBezTo>
                  <a:cubicBezTo>
                    <a:pt x="2100304" y="15208"/>
                    <a:pt x="2103639" y="23259"/>
                    <a:pt x="2103639" y="31654"/>
                  </a:cubicBezTo>
                  <a:lnTo>
                    <a:pt x="2103639" y="119763"/>
                  </a:lnTo>
                  <a:cubicBezTo>
                    <a:pt x="2103639" y="128158"/>
                    <a:pt x="2100304" y="136209"/>
                    <a:pt x="2094368" y="142146"/>
                  </a:cubicBezTo>
                  <a:cubicBezTo>
                    <a:pt x="2088432" y="148082"/>
                    <a:pt x="2080380" y="151417"/>
                    <a:pt x="2071985" y="151417"/>
                  </a:cubicBezTo>
                  <a:lnTo>
                    <a:pt x="31654" y="151417"/>
                  </a:lnTo>
                  <a:cubicBezTo>
                    <a:pt x="23259" y="151417"/>
                    <a:pt x="15208" y="148082"/>
                    <a:pt x="9271" y="142146"/>
                  </a:cubicBezTo>
                  <a:cubicBezTo>
                    <a:pt x="3335" y="136209"/>
                    <a:pt x="0" y="128158"/>
                    <a:pt x="0" y="119763"/>
                  </a:cubicBezTo>
                  <a:lnTo>
                    <a:pt x="0" y="31654"/>
                  </a:lnTo>
                  <a:cubicBezTo>
                    <a:pt x="0" y="23259"/>
                    <a:pt x="3335" y="15208"/>
                    <a:pt x="9271" y="9271"/>
                  </a:cubicBezTo>
                  <a:cubicBezTo>
                    <a:pt x="15208" y="3335"/>
                    <a:pt x="23259" y="0"/>
                    <a:pt x="31654" y="0"/>
                  </a:cubicBezTo>
                  <a:close/>
                </a:path>
              </a:pathLst>
            </a:custGeom>
            <a:solidFill>
              <a:srgbClr val="1B73D4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103639" cy="1895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541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553161" y="857977"/>
            <a:ext cx="6838754" cy="9194963"/>
          </a:xfrm>
          <a:custGeom>
            <a:avLst/>
            <a:gdLst/>
            <a:ahLst/>
            <a:cxnLst/>
            <a:rect r="r" b="b" t="t" l="l"/>
            <a:pathLst>
              <a:path h="9194963" w="6838754">
                <a:moveTo>
                  <a:pt x="0" y="0"/>
                </a:moveTo>
                <a:lnTo>
                  <a:pt x="6838753" y="0"/>
                </a:lnTo>
                <a:lnTo>
                  <a:pt x="6838753" y="9194963"/>
                </a:lnTo>
                <a:lnTo>
                  <a:pt x="0" y="91949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921657" y="363723"/>
            <a:ext cx="5638343" cy="2956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41"/>
              </a:lnSpc>
            </a:pPr>
            <a:r>
              <a:rPr lang="en-US" sz="1683" spc="-124">
                <a:solidFill>
                  <a:srgbClr val="FFFFFF"/>
                </a:solidFill>
                <a:latin typeface="Prompt"/>
                <a:ea typeface="Prompt"/>
                <a:cs typeface="Prompt"/>
                <a:sym typeface="Prompt"/>
              </a:rPr>
              <a:t>หลักสูตรระดับอุดมศึกษา ปริญญาตรี ปริญญาโท และปริญญาเอก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5886388" y="9609948"/>
            <a:ext cx="1673612" cy="1082052"/>
          </a:xfrm>
          <a:custGeom>
            <a:avLst/>
            <a:gdLst/>
            <a:ahLst/>
            <a:cxnLst/>
            <a:rect r="r" b="b" t="t" l="l"/>
            <a:pathLst>
              <a:path h="1082052" w="1673612">
                <a:moveTo>
                  <a:pt x="0" y="0"/>
                </a:moveTo>
                <a:lnTo>
                  <a:pt x="1673612" y="0"/>
                </a:lnTo>
                <a:lnTo>
                  <a:pt x="1673612" y="1082052"/>
                </a:lnTo>
                <a:lnTo>
                  <a:pt x="0" y="10820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1974" r="-5544" b="-4544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6541948" y="10119615"/>
            <a:ext cx="849966" cy="3975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89"/>
              </a:lnSpc>
            </a:pPr>
            <a:r>
              <a:rPr lang="en-US" sz="2349">
                <a:solidFill>
                  <a:srgbClr val="C57F0F"/>
                </a:solidFill>
                <a:latin typeface="Aileron"/>
                <a:ea typeface="Aileron"/>
                <a:cs typeface="Aileron"/>
                <a:sym typeface="Aileron"/>
              </a:rPr>
              <a:t>25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CACA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713439" y="10148070"/>
            <a:ext cx="850161" cy="554730"/>
            <a:chOff x="0" y="0"/>
            <a:chExt cx="1133548" cy="7396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33548" cy="739640"/>
            </a:xfrm>
            <a:custGeom>
              <a:avLst/>
              <a:gdLst/>
              <a:ahLst/>
              <a:cxnLst/>
              <a:rect r="r" b="b" t="t" l="l"/>
              <a:pathLst>
                <a:path h="739640" w="1133548">
                  <a:moveTo>
                    <a:pt x="0" y="0"/>
                  </a:moveTo>
                  <a:lnTo>
                    <a:pt x="1133548" y="0"/>
                  </a:lnTo>
                  <a:lnTo>
                    <a:pt x="1133548" y="739640"/>
                  </a:lnTo>
                  <a:lnTo>
                    <a:pt x="0" y="7396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 rot="0">
              <a:off x="515204" y="262301"/>
              <a:ext cx="351007" cy="37422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380"/>
                </a:lnSpc>
              </a:pPr>
              <a:r>
                <a:rPr lang="en-US" sz="1700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30</a:t>
              </a: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5892205" y="360748"/>
            <a:ext cx="1487953" cy="814316"/>
          </a:xfrm>
          <a:custGeom>
            <a:avLst/>
            <a:gdLst/>
            <a:ahLst/>
            <a:cxnLst/>
            <a:rect r="r" b="b" t="t" l="l"/>
            <a:pathLst>
              <a:path h="814316" w="1487953">
                <a:moveTo>
                  <a:pt x="0" y="0"/>
                </a:moveTo>
                <a:lnTo>
                  <a:pt x="1487952" y="0"/>
                </a:lnTo>
                <a:lnTo>
                  <a:pt x="1487952" y="814316"/>
                </a:lnTo>
                <a:lnTo>
                  <a:pt x="0" y="8143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5400000">
            <a:off x="918811" y="6947274"/>
            <a:ext cx="1487953" cy="814316"/>
          </a:xfrm>
          <a:custGeom>
            <a:avLst/>
            <a:gdLst/>
            <a:ahLst/>
            <a:cxnLst/>
            <a:rect r="r" b="b" t="t" l="l"/>
            <a:pathLst>
              <a:path h="814316" w="1487953">
                <a:moveTo>
                  <a:pt x="0" y="0"/>
                </a:moveTo>
                <a:lnTo>
                  <a:pt x="1487953" y="0"/>
                </a:lnTo>
                <a:lnTo>
                  <a:pt x="1487953" y="814316"/>
                </a:lnTo>
                <a:lnTo>
                  <a:pt x="0" y="81431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-394272" y="2527216"/>
            <a:ext cx="7019653" cy="103329"/>
            <a:chOff x="0" y="0"/>
            <a:chExt cx="2515685" cy="3703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515685" cy="37031"/>
            </a:xfrm>
            <a:custGeom>
              <a:avLst/>
              <a:gdLst/>
              <a:ahLst/>
              <a:cxnLst/>
              <a:rect r="r" b="b" t="t" l="l"/>
              <a:pathLst>
                <a:path h="37031" w="2515685">
                  <a:moveTo>
                    <a:pt x="0" y="0"/>
                  </a:moveTo>
                  <a:lnTo>
                    <a:pt x="2515685" y="0"/>
                  </a:lnTo>
                  <a:lnTo>
                    <a:pt x="2515685" y="37031"/>
                  </a:lnTo>
                  <a:lnTo>
                    <a:pt x="0" y="37031"/>
                  </a:lnTo>
                  <a:close/>
                </a:path>
              </a:pathLst>
            </a:custGeom>
            <a:solidFill>
              <a:srgbClr val="5D351C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28575"/>
              <a:ext cx="2515685" cy="65606"/>
            </a:xfrm>
            <a:prstGeom prst="rect">
              <a:avLst/>
            </a:prstGeom>
          </p:spPr>
          <p:txBody>
            <a:bodyPr anchor="ctr" rtlCol="false" tIns="25400" lIns="25400" bIns="25400" rIns="25400"/>
            <a:lstStyle/>
            <a:p>
              <a:pPr algn="ctr">
                <a:lnSpc>
                  <a:spcPts val="2030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5400000">
            <a:off x="6060024" y="5974118"/>
            <a:ext cx="1487953" cy="814316"/>
          </a:xfrm>
          <a:custGeom>
            <a:avLst/>
            <a:gdLst/>
            <a:ahLst/>
            <a:cxnLst/>
            <a:rect r="r" b="b" t="t" l="l"/>
            <a:pathLst>
              <a:path h="814316" w="1487953">
                <a:moveTo>
                  <a:pt x="0" y="0"/>
                </a:moveTo>
                <a:lnTo>
                  <a:pt x="1487952" y="0"/>
                </a:lnTo>
                <a:lnTo>
                  <a:pt x="1487952" y="814316"/>
                </a:lnTo>
                <a:lnTo>
                  <a:pt x="0" y="81431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6031878" y="9703352"/>
            <a:ext cx="1531722" cy="999448"/>
          </a:xfrm>
          <a:custGeom>
            <a:avLst/>
            <a:gdLst/>
            <a:ahLst/>
            <a:cxnLst/>
            <a:rect r="r" b="b" t="t" l="l"/>
            <a:pathLst>
              <a:path h="999448" w="1531722">
                <a:moveTo>
                  <a:pt x="0" y="0"/>
                </a:moveTo>
                <a:lnTo>
                  <a:pt x="1531722" y="0"/>
                </a:lnTo>
                <a:lnTo>
                  <a:pt x="1531722" y="999448"/>
                </a:lnTo>
                <a:lnTo>
                  <a:pt x="0" y="9994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-595315" y="5069672"/>
            <a:ext cx="8963832" cy="1540783"/>
          </a:xfrm>
          <a:custGeom>
            <a:avLst/>
            <a:gdLst/>
            <a:ahLst/>
            <a:cxnLst/>
            <a:rect r="r" b="b" t="t" l="l"/>
            <a:pathLst>
              <a:path h="1540783" w="8963832">
                <a:moveTo>
                  <a:pt x="0" y="0"/>
                </a:moveTo>
                <a:lnTo>
                  <a:pt x="8963832" y="0"/>
                </a:lnTo>
                <a:lnTo>
                  <a:pt x="8963832" y="1540783"/>
                </a:lnTo>
                <a:lnTo>
                  <a:pt x="0" y="154078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6387" t="-9877" r="-6387" b="-21342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-442915" y="4899190"/>
            <a:ext cx="8963832" cy="47625"/>
          </a:xfrm>
          <a:custGeom>
            <a:avLst/>
            <a:gdLst/>
            <a:ahLst/>
            <a:cxnLst/>
            <a:rect r="r" b="b" t="t" l="l"/>
            <a:pathLst>
              <a:path h="47625" w="8963832">
                <a:moveTo>
                  <a:pt x="0" y="0"/>
                </a:moveTo>
                <a:lnTo>
                  <a:pt x="8963832" y="0"/>
                </a:lnTo>
                <a:lnTo>
                  <a:pt x="8963832" y="47625"/>
                </a:lnTo>
                <a:lnTo>
                  <a:pt x="0" y="4762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6387" t="-319559" r="-6387" b="-3825708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-1429621" y="6763791"/>
            <a:ext cx="8963832" cy="47625"/>
          </a:xfrm>
          <a:custGeom>
            <a:avLst/>
            <a:gdLst/>
            <a:ahLst/>
            <a:cxnLst/>
            <a:rect r="r" b="b" t="t" l="l"/>
            <a:pathLst>
              <a:path h="47625" w="8963832">
                <a:moveTo>
                  <a:pt x="0" y="0"/>
                </a:moveTo>
                <a:lnTo>
                  <a:pt x="8963832" y="0"/>
                </a:lnTo>
                <a:lnTo>
                  <a:pt x="8963832" y="47625"/>
                </a:lnTo>
                <a:lnTo>
                  <a:pt x="0" y="4762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6387" t="-319559" r="-6387" b="-3825708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3115554" y="655852"/>
            <a:ext cx="1333347" cy="1871364"/>
          </a:xfrm>
          <a:custGeom>
            <a:avLst/>
            <a:gdLst/>
            <a:ahLst/>
            <a:cxnLst/>
            <a:rect r="r" b="b" t="t" l="l"/>
            <a:pathLst>
              <a:path h="1871364" w="1333347">
                <a:moveTo>
                  <a:pt x="0" y="0"/>
                </a:moveTo>
                <a:lnTo>
                  <a:pt x="1333347" y="0"/>
                </a:lnTo>
                <a:lnTo>
                  <a:pt x="1333347" y="1871364"/>
                </a:lnTo>
                <a:lnTo>
                  <a:pt x="0" y="187136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6695628" y="10155451"/>
            <a:ext cx="515530" cy="3935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C57F0F"/>
                </a:solidFill>
                <a:latin typeface="Aileron"/>
                <a:ea typeface="Aileron"/>
                <a:cs typeface="Aileron"/>
                <a:sym typeface="Aileron"/>
              </a:rPr>
              <a:t>26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816897" y="8541060"/>
            <a:ext cx="6139409" cy="11262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38"/>
              </a:lnSpc>
            </a:pPr>
            <a:r>
              <a:rPr lang="en-US" b="true" sz="1670">
                <a:gradFill>
                  <a:gsLst>
                    <a:gs pos="0">
                      <a:srgbClr val="000000">
                        <a:alpha val="79000"/>
                      </a:srgbClr>
                    </a:gs>
                    <a:gs pos="100000">
                      <a:srgbClr val="C89116">
                        <a:alpha val="79000"/>
                      </a:srgbClr>
                    </a:gs>
                  </a:gsLst>
                  <a:lin ang="0"/>
                </a:gradFill>
                <a:latin typeface="Canva Sans Bold"/>
                <a:ea typeface="Canva Sans Bold"/>
                <a:cs typeface="Canva Sans Bold"/>
                <a:sym typeface="Canva Sans Bold"/>
              </a:rPr>
              <a:t>มหาวิทยาลัยชั้นนำแห่งการเรียนรู้ </a:t>
            </a:r>
          </a:p>
          <a:p>
            <a:pPr algn="ctr">
              <a:lnSpc>
                <a:spcPts val="2338"/>
              </a:lnSpc>
            </a:pPr>
            <a:r>
              <a:rPr lang="en-US" b="true" sz="1670">
                <a:gradFill>
                  <a:gsLst>
                    <a:gs pos="0">
                      <a:srgbClr val="000000">
                        <a:alpha val="79000"/>
                      </a:srgbClr>
                    </a:gs>
                    <a:gs pos="100000">
                      <a:srgbClr val="C89116">
                        <a:alpha val="79000"/>
                      </a:srgbClr>
                    </a:gs>
                  </a:gsLst>
                  <a:lin ang="0"/>
                </a:gradFill>
                <a:latin typeface="Canva Sans Bold"/>
                <a:ea typeface="Canva Sans Bold"/>
                <a:cs typeface="Canva Sans Bold"/>
                <a:sym typeface="Canva Sans Bold"/>
              </a:rPr>
              <a:t>สร้างสรรค์วิจัยและนวัตกรรม </a:t>
            </a:r>
          </a:p>
          <a:p>
            <a:pPr algn="ctr">
              <a:lnSpc>
                <a:spcPts val="2338"/>
              </a:lnSpc>
            </a:pPr>
            <a:r>
              <a:rPr lang="en-US" b="true" sz="1670">
                <a:gradFill>
                  <a:gsLst>
                    <a:gs pos="0">
                      <a:srgbClr val="000000">
                        <a:alpha val="79000"/>
                      </a:srgbClr>
                    </a:gs>
                    <a:gs pos="100000">
                      <a:srgbClr val="C89116">
                        <a:alpha val="79000"/>
                      </a:srgbClr>
                    </a:gs>
                  </a:gsLst>
                  <a:lin ang="0"/>
                </a:gradFill>
                <a:latin typeface="Canva Sans Bold"/>
                <a:ea typeface="Canva Sans Bold"/>
                <a:cs typeface="Canva Sans Bold"/>
                <a:sym typeface="Canva Sans Bold"/>
              </a:rPr>
              <a:t>ขับเคลื่อนการพัฒนาเชิงพื้นที่พหุวัฒนธรรม</a:t>
            </a:r>
          </a:p>
          <a:p>
            <a:pPr algn="ctr">
              <a:lnSpc>
                <a:spcPts val="2338"/>
              </a:lnSpc>
            </a:pPr>
            <a:r>
              <a:rPr lang="en-US" b="true" sz="1670">
                <a:gradFill>
                  <a:gsLst>
                    <a:gs pos="0">
                      <a:srgbClr val="000000">
                        <a:alpha val="79000"/>
                      </a:srgbClr>
                    </a:gs>
                    <a:gs pos="100000">
                      <a:srgbClr val="C89116">
                        <a:alpha val="79000"/>
                      </a:srgbClr>
                    </a:gs>
                  </a:gsLst>
                  <a:lin ang="0"/>
                </a:gradFill>
                <a:latin typeface="Canva Sans Bold"/>
                <a:ea typeface="Canva Sans Bold"/>
                <a:cs typeface="Canva Sans Bold"/>
                <a:sym typeface="Canva Sans Bold"/>
              </a:rPr>
              <a:t>ในอนุภูมิภาคลุ่มน้ำโขง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04852" y="5198690"/>
            <a:ext cx="5763498" cy="14412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12"/>
              </a:lnSpc>
            </a:pPr>
            <a:r>
              <a:rPr lang="en-US" b="true" sz="5196">
                <a:solidFill>
                  <a:srgbClr val="11110F"/>
                </a:solidFill>
                <a:latin typeface="Prompt Bold Bold"/>
                <a:ea typeface="Prompt Bold Bold"/>
                <a:cs typeface="Prompt Bold Bold"/>
                <a:sym typeface="Prompt Bold Bold"/>
              </a:rPr>
              <a:t>ปีการศึกษา </a:t>
            </a:r>
          </a:p>
          <a:p>
            <a:pPr algn="ctr">
              <a:lnSpc>
                <a:spcPts val="5612"/>
              </a:lnSpc>
            </a:pPr>
            <a:r>
              <a:rPr lang="en-US" b="true" sz="5196">
                <a:solidFill>
                  <a:srgbClr val="11110F"/>
                </a:solidFill>
                <a:latin typeface="Prompt Bold Bold"/>
                <a:ea typeface="Prompt Bold Bold"/>
                <a:cs typeface="Prompt Bold Bold"/>
                <a:sym typeface="Prompt Bold Bold"/>
              </a:rPr>
              <a:t>2570 - 2574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860195" y="2801994"/>
            <a:ext cx="6278325" cy="12955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86"/>
              </a:lnSpc>
            </a:pPr>
            <a:r>
              <a:rPr lang="en-US" b="true" sz="3135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C89116">
                        <a:alpha val="100000"/>
                      </a:srgbClr>
                    </a:gs>
                  </a:gsLst>
                  <a:lin ang="0"/>
                </a:gradFill>
                <a:latin typeface="Arimo Bold"/>
                <a:ea typeface="Arimo Bold"/>
                <a:cs typeface="Arimo Bold"/>
                <a:sym typeface="Arimo Bold"/>
              </a:rPr>
              <a:t>แผนการเปิดหลักสูตรใหม่ </a:t>
            </a:r>
          </a:p>
          <a:p>
            <a:pPr algn="ctr">
              <a:lnSpc>
                <a:spcPts val="3386"/>
              </a:lnSpc>
            </a:pPr>
            <a:r>
              <a:rPr lang="en-US" b="true" sz="3135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C89116">
                        <a:alpha val="100000"/>
                      </a:srgbClr>
                    </a:gs>
                  </a:gsLst>
                  <a:lin ang="0"/>
                </a:gradFill>
                <a:latin typeface="Arimo Bold"/>
                <a:ea typeface="Arimo Bold"/>
                <a:cs typeface="Arimo Bold"/>
                <a:sym typeface="Arimo Bold"/>
              </a:rPr>
              <a:t>ประจำปี พ.ศ. 2570 – 2574 </a:t>
            </a:r>
          </a:p>
          <a:p>
            <a:pPr algn="ctr">
              <a:lnSpc>
                <a:spcPts val="3386"/>
              </a:lnSpc>
            </a:pPr>
            <a:r>
              <a:rPr lang="en-US" b="true" sz="3135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C89116">
                        <a:alpha val="100000"/>
                      </a:srgbClr>
                    </a:gs>
                  </a:gsLst>
                  <a:lin ang="0"/>
                </a:gradFill>
                <a:latin typeface="Arimo Bold"/>
                <a:ea typeface="Arimo Bold"/>
                <a:cs typeface="Arimo Bold"/>
                <a:sym typeface="Arimo Bold"/>
              </a:rPr>
              <a:t>ระดับอุดมศึกษาและระดับอาชีวศึกษา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C5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-1090017" y="2115934"/>
            <a:ext cx="10178326" cy="6308057"/>
          </a:xfrm>
          <a:custGeom>
            <a:avLst/>
            <a:gdLst/>
            <a:ahLst/>
            <a:cxnLst/>
            <a:rect r="r" b="b" t="t" l="l"/>
            <a:pathLst>
              <a:path h="6308057" w="10178326">
                <a:moveTo>
                  <a:pt x="0" y="0"/>
                </a:moveTo>
                <a:lnTo>
                  <a:pt x="10178325" y="0"/>
                </a:lnTo>
                <a:lnTo>
                  <a:pt x="10178325" y="6308057"/>
                </a:lnTo>
                <a:lnTo>
                  <a:pt x="0" y="63080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33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219559" y="9825813"/>
            <a:ext cx="1344041" cy="876987"/>
          </a:xfrm>
          <a:custGeom>
            <a:avLst/>
            <a:gdLst/>
            <a:ahLst/>
            <a:cxnLst/>
            <a:rect r="r" b="b" t="t" l="l"/>
            <a:pathLst>
              <a:path h="876987" w="1344041">
                <a:moveTo>
                  <a:pt x="0" y="0"/>
                </a:moveTo>
                <a:lnTo>
                  <a:pt x="1344041" y="0"/>
                </a:lnTo>
                <a:lnTo>
                  <a:pt x="1344041" y="876987"/>
                </a:lnTo>
                <a:lnTo>
                  <a:pt x="0" y="8769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895409" y="10203067"/>
            <a:ext cx="515530" cy="3935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C57F0F"/>
                </a:solidFill>
                <a:latin typeface="Aileron"/>
                <a:ea typeface="Aileron"/>
                <a:cs typeface="Aileron"/>
                <a:sym typeface="Aileron"/>
              </a:rPr>
              <a:t>27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C5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-1135693" y="2532813"/>
            <a:ext cx="9831385" cy="5604374"/>
          </a:xfrm>
          <a:custGeom>
            <a:avLst/>
            <a:gdLst/>
            <a:ahLst/>
            <a:cxnLst/>
            <a:rect r="r" b="b" t="t" l="l"/>
            <a:pathLst>
              <a:path h="5604374" w="9831385">
                <a:moveTo>
                  <a:pt x="0" y="0"/>
                </a:moveTo>
                <a:lnTo>
                  <a:pt x="9831386" y="0"/>
                </a:lnTo>
                <a:lnTo>
                  <a:pt x="9831386" y="5604373"/>
                </a:lnTo>
                <a:lnTo>
                  <a:pt x="0" y="56043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67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130939" y="9767989"/>
            <a:ext cx="1432661" cy="934811"/>
          </a:xfrm>
          <a:custGeom>
            <a:avLst/>
            <a:gdLst/>
            <a:ahLst/>
            <a:cxnLst/>
            <a:rect r="r" b="b" t="t" l="l"/>
            <a:pathLst>
              <a:path h="934811" w="1432661">
                <a:moveTo>
                  <a:pt x="0" y="0"/>
                </a:moveTo>
                <a:lnTo>
                  <a:pt x="1432661" y="0"/>
                </a:lnTo>
                <a:lnTo>
                  <a:pt x="1432661" y="934811"/>
                </a:lnTo>
                <a:lnTo>
                  <a:pt x="0" y="9348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895409" y="10203067"/>
            <a:ext cx="515530" cy="3935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C57F0F"/>
                </a:solidFill>
                <a:latin typeface="Aileron"/>
                <a:ea typeface="Aileron"/>
                <a:cs typeface="Aileron"/>
                <a:sym typeface="Aileron"/>
              </a:rPr>
              <a:t>28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C5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-1209460" y="2429421"/>
            <a:ext cx="10193763" cy="5833157"/>
          </a:xfrm>
          <a:custGeom>
            <a:avLst/>
            <a:gdLst/>
            <a:ahLst/>
            <a:cxnLst/>
            <a:rect r="r" b="b" t="t" l="l"/>
            <a:pathLst>
              <a:path h="5833157" w="10193763">
                <a:moveTo>
                  <a:pt x="0" y="0"/>
                </a:moveTo>
                <a:lnTo>
                  <a:pt x="10193763" y="0"/>
                </a:lnTo>
                <a:lnTo>
                  <a:pt x="10193763" y="5833158"/>
                </a:lnTo>
                <a:lnTo>
                  <a:pt x="0" y="58331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68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388428" y="9936000"/>
            <a:ext cx="1175172" cy="766800"/>
          </a:xfrm>
          <a:custGeom>
            <a:avLst/>
            <a:gdLst/>
            <a:ahLst/>
            <a:cxnLst/>
            <a:rect r="r" b="b" t="t" l="l"/>
            <a:pathLst>
              <a:path h="766800" w="1175172">
                <a:moveTo>
                  <a:pt x="0" y="0"/>
                </a:moveTo>
                <a:lnTo>
                  <a:pt x="1175172" y="0"/>
                </a:lnTo>
                <a:lnTo>
                  <a:pt x="1175172" y="766800"/>
                </a:lnTo>
                <a:lnTo>
                  <a:pt x="0" y="7668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895409" y="10203067"/>
            <a:ext cx="515530" cy="3935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C57F0F"/>
                </a:solidFill>
                <a:latin typeface="Aileron"/>
                <a:ea typeface="Aileron"/>
                <a:cs typeface="Aileron"/>
                <a:sym typeface="Aileron"/>
              </a:rPr>
              <a:t>29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C5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-1182167" y="2555242"/>
            <a:ext cx="10067849" cy="5668975"/>
          </a:xfrm>
          <a:custGeom>
            <a:avLst/>
            <a:gdLst/>
            <a:ahLst/>
            <a:cxnLst/>
            <a:rect r="r" b="b" t="t" l="l"/>
            <a:pathLst>
              <a:path h="5668975" w="10067849">
                <a:moveTo>
                  <a:pt x="0" y="0"/>
                </a:moveTo>
                <a:lnTo>
                  <a:pt x="10067849" y="0"/>
                </a:lnTo>
                <a:lnTo>
                  <a:pt x="10067849" y="5668974"/>
                </a:lnTo>
                <a:lnTo>
                  <a:pt x="0" y="56689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215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388428" y="9936000"/>
            <a:ext cx="1175172" cy="766800"/>
          </a:xfrm>
          <a:custGeom>
            <a:avLst/>
            <a:gdLst/>
            <a:ahLst/>
            <a:cxnLst/>
            <a:rect r="r" b="b" t="t" l="l"/>
            <a:pathLst>
              <a:path h="766800" w="1175172">
                <a:moveTo>
                  <a:pt x="0" y="0"/>
                </a:moveTo>
                <a:lnTo>
                  <a:pt x="1175172" y="0"/>
                </a:lnTo>
                <a:lnTo>
                  <a:pt x="1175172" y="766800"/>
                </a:lnTo>
                <a:lnTo>
                  <a:pt x="0" y="7668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895409" y="10203067"/>
            <a:ext cx="515530" cy="3935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C57F0F"/>
                </a:solidFill>
                <a:latin typeface="Aileron"/>
                <a:ea typeface="Aileron"/>
                <a:cs typeface="Aileron"/>
                <a:sym typeface="Aileron"/>
              </a:rPr>
              <a:t>30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C5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-1089670" y="2357969"/>
            <a:ext cx="10152465" cy="5978903"/>
          </a:xfrm>
          <a:custGeom>
            <a:avLst/>
            <a:gdLst/>
            <a:ahLst/>
            <a:cxnLst/>
            <a:rect r="r" b="b" t="t" l="l"/>
            <a:pathLst>
              <a:path h="5978903" w="10152465">
                <a:moveTo>
                  <a:pt x="0" y="0"/>
                </a:moveTo>
                <a:lnTo>
                  <a:pt x="10152465" y="0"/>
                </a:lnTo>
                <a:lnTo>
                  <a:pt x="10152465" y="5978903"/>
                </a:lnTo>
                <a:lnTo>
                  <a:pt x="0" y="59789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388428" y="9936000"/>
            <a:ext cx="1175172" cy="766800"/>
          </a:xfrm>
          <a:custGeom>
            <a:avLst/>
            <a:gdLst/>
            <a:ahLst/>
            <a:cxnLst/>
            <a:rect r="r" b="b" t="t" l="l"/>
            <a:pathLst>
              <a:path h="766800" w="1175172">
                <a:moveTo>
                  <a:pt x="0" y="0"/>
                </a:moveTo>
                <a:lnTo>
                  <a:pt x="1175172" y="0"/>
                </a:lnTo>
                <a:lnTo>
                  <a:pt x="1175172" y="766800"/>
                </a:lnTo>
                <a:lnTo>
                  <a:pt x="0" y="7668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895409" y="10203067"/>
            <a:ext cx="515530" cy="3935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C57F0F"/>
                </a:solidFill>
                <a:latin typeface="Aileron"/>
                <a:ea typeface="Aileron"/>
                <a:cs typeface="Aileron"/>
                <a:sym typeface="Aileron"/>
              </a:rPr>
              <a:t>31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C5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-3018267" y="4419209"/>
            <a:ext cx="10183769" cy="1853581"/>
          </a:xfrm>
          <a:custGeom>
            <a:avLst/>
            <a:gdLst/>
            <a:ahLst/>
            <a:cxnLst/>
            <a:rect r="r" b="b" t="t" l="l"/>
            <a:pathLst>
              <a:path h="1853581" w="10183769">
                <a:moveTo>
                  <a:pt x="0" y="0"/>
                </a:moveTo>
                <a:lnTo>
                  <a:pt x="10183769" y="0"/>
                </a:lnTo>
                <a:lnTo>
                  <a:pt x="10183769" y="1853582"/>
                </a:lnTo>
                <a:lnTo>
                  <a:pt x="0" y="18535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4436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388428" y="9936000"/>
            <a:ext cx="1175172" cy="766800"/>
          </a:xfrm>
          <a:custGeom>
            <a:avLst/>
            <a:gdLst/>
            <a:ahLst/>
            <a:cxnLst/>
            <a:rect r="r" b="b" t="t" l="l"/>
            <a:pathLst>
              <a:path h="766800" w="1175172">
                <a:moveTo>
                  <a:pt x="0" y="0"/>
                </a:moveTo>
                <a:lnTo>
                  <a:pt x="1175172" y="0"/>
                </a:lnTo>
                <a:lnTo>
                  <a:pt x="1175172" y="766800"/>
                </a:lnTo>
                <a:lnTo>
                  <a:pt x="0" y="7668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895409" y="10203067"/>
            <a:ext cx="515530" cy="3935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C57F0F"/>
                </a:solidFill>
                <a:latin typeface="Aileron"/>
                <a:ea typeface="Aileron"/>
                <a:cs typeface="Aileron"/>
                <a:sym typeface="Aileron"/>
              </a:rPr>
              <a:t>32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C5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48705" y="0"/>
            <a:ext cx="7162234" cy="10777161"/>
            <a:chOff x="0" y="0"/>
            <a:chExt cx="9549646" cy="14369547"/>
          </a:xfrm>
        </p:grpSpPr>
        <p:sp>
          <p:nvSpPr>
            <p:cNvPr name="Freeform 3" id="3"/>
            <p:cNvSpPr/>
            <p:nvPr/>
          </p:nvSpPr>
          <p:spPr>
            <a:xfrm flipH="false" flipV="false" rot="-5400000">
              <a:off x="-2554569" y="4578327"/>
              <a:ext cx="13615288" cy="5524385"/>
            </a:xfrm>
            <a:custGeom>
              <a:avLst/>
              <a:gdLst/>
              <a:ahLst/>
              <a:cxnLst/>
              <a:rect r="r" b="b" t="t" l="l"/>
              <a:pathLst>
                <a:path h="5524385" w="13615288">
                  <a:moveTo>
                    <a:pt x="0" y="0"/>
                  </a:moveTo>
                  <a:lnTo>
                    <a:pt x="13615288" y="0"/>
                  </a:lnTo>
                  <a:lnTo>
                    <a:pt x="13615288" y="5524385"/>
                  </a:lnTo>
                  <a:lnTo>
                    <a:pt x="0" y="552438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45646" y="113547"/>
              <a:ext cx="9504000" cy="14256000"/>
            </a:xfrm>
            <a:custGeom>
              <a:avLst/>
              <a:gdLst/>
              <a:ahLst/>
              <a:cxnLst/>
              <a:rect r="r" b="b" t="t" l="l"/>
              <a:pathLst>
                <a:path h="14256000" w="9504000">
                  <a:moveTo>
                    <a:pt x="0" y="0"/>
                  </a:moveTo>
                  <a:lnTo>
                    <a:pt x="9504000" y="0"/>
                  </a:lnTo>
                  <a:lnTo>
                    <a:pt x="9504000" y="14256000"/>
                  </a:lnTo>
                  <a:lnTo>
                    <a:pt x="0" y="1425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6482867" y="4754563"/>
              <a:ext cx="243942" cy="243942"/>
            </a:xfrm>
            <a:custGeom>
              <a:avLst/>
              <a:gdLst/>
              <a:ahLst/>
              <a:cxnLst/>
              <a:rect r="r" b="b" t="t" l="l"/>
              <a:pathLst>
                <a:path h="243942" w="243942">
                  <a:moveTo>
                    <a:pt x="0" y="0"/>
                  </a:moveTo>
                  <a:lnTo>
                    <a:pt x="243941" y="0"/>
                  </a:lnTo>
                  <a:lnTo>
                    <a:pt x="243941" y="243941"/>
                  </a:lnTo>
                  <a:lnTo>
                    <a:pt x="0" y="2439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6482867" y="6566099"/>
              <a:ext cx="243942" cy="243942"/>
            </a:xfrm>
            <a:custGeom>
              <a:avLst/>
              <a:gdLst/>
              <a:ahLst/>
              <a:cxnLst/>
              <a:rect r="r" b="b" t="t" l="l"/>
              <a:pathLst>
                <a:path h="243942" w="243942">
                  <a:moveTo>
                    <a:pt x="0" y="0"/>
                  </a:moveTo>
                  <a:lnTo>
                    <a:pt x="243941" y="0"/>
                  </a:lnTo>
                  <a:lnTo>
                    <a:pt x="243941" y="243941"/>
                  </a:lnTo>
                  <a:lnTo>
                    <a:pt x="0" y="2439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8788394" y="8200338"/>
              <a:ext cx="243942" cy="243942"/>
            </a:xfrm>
            <a:custGeom>
              <a:avLst/>
              <a:gdLst/>
              <a:ahLst/>
              <a:cxnLst/>
              <a:rect r="r" b="b" t="t" l="l"/>
              <a:pathLst>
                <a:path h="243942" w="243942">
                  <a:moveTo>
                    <a:pt x="0" y="0"/>
                  </a:moveTo>
                  <a:lnTo>
                    <a:pt x="243941" y="0"/>
                  </a:lnTo>
                  <a:lnTo>
                    <a:pt x="243941" y="243941"/>
                  </a:lnTo>
                  <a:lnTo>
                    <a:pt x="0" y="2439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8788394" y="10075194"/>
              <a:ext cx="243942" cy="243942"/>
            </a:xfrm>
            <a:custGeom>
              <a:avLst/>
              <a:gdLst/>
              <a:ahLst/>
              <a:cxnLst/>
              <a:rect r="r" b="b" t="t" l="l"/>
              <a:pathLst>
                <a:path h="243942" w="243942">
                  <a:moveTo>
                    <a:pt x="0" y="0"/>
                  </a:moveTo>
                  <a:lnTo>
                    <a:pt x="243941" y="0"/>
                  </a:lnTo>
                  <a:lnTo>
                    <a:pt x="243941" y="243942"/>
                  </a:lnTo>
                  <a:lnTo>
                    <a:pt x="0" y="2439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44624" y="10182808"/>
              <a:ext cx="793802" cy="578892"/>
            </a:xfrm>
            <a:custGeom>
              <a:avLst/>
              <a:gdLst/>
              <a:ahLst/>
              <a:cxnLst/>
              <a:rect r="r" b="b" t="t" l="l"/>
              <a:pathLst>
                <a:path h="578892" w="793802">
                  <a:moveTo>
                    <a:pt x="0" y="0"/>
                  </a:moveTo>
                  <a:lnTo>
                    <a:pt x="793802" y="0"/>
                  </a:lnTo>
                  <a:lnTo>
                    <a:pt x="793802" y="578893"/>
                  </a:lnTo>
                  <a:lnTo>
                    <a:pt x="0" y="5788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37118" t="-5031" r="0" b="-5031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21448" y="10032241"/>
              <a:ext cx="640155" cy="1143133"/>
            </a:xfrm>
            <a:custGeom>
              <a:avLst/>
              <a:gdLst/>
              <a:ahLst/>
              <a:cxnLst/>
              <a:rect r="r" b="b" t="t" l="l"/>
              <a:pathLst>
                <a:path h="1143133" w="640155">
                  <a:moveTo>
                    <a:pt x="0" y="0"/>
                  </a:moveTo>
                  <a:lnTo>
                    <a:pt x="640155" y="0"/>
                  </a:lnTo>
                  <a:lnTo>
                    <a:pt x="640155" y="1143133"/>
                  </a:lnTo>
                  <a:lnTo>
                    <a:pt x="0" y="11431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49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676394" y="10809764"/>
              <a:ext cx="619147" cy="566519"/>
            </a:xfrm>
            <a:custGeom>
              <a:avLst/>
              <a:gdLst/>
              <a:ahLst/>
              <a:cxnLst/>
              <a:rect r="r" b="b" t="t" l="l"/>
              <a:pathLst>
                <a:path h="566519" w="619147">
                  <a:moveTo>
                    <a:pt x="0" y="0"/>
                  </a:moveTo>
                  <a:lnTo>
                    <a:pt x="619147" y="0"/>
                  </a:lnTo>
                  <a:lnTo>
                    <a:pt x="619147" y="566519"/>
                  </a:lnTo>
                  <a:lnTo>
                    <a:pt x="0" y="5665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44624" y="10666495"/>
              <a:ext cx="621952" cy="709788"/>
            </a:xfrm>
            <a:custGeom>
              <a:avLst/>
              <a:gdLst/>
              <a:ahLst/>
              <a:cxnLst/>
              <a:rect r="r" b="b" t="t" l="l"/>
              <a:pathLst>
                <a:path h="709788" w="621952">
                  <a:moveTo>
                    <a:pt x="0" y="0"/>
                  </a:moveTo>
                  <a:lnTo>
                    <a:pt x="621952" y="0"/>
                  </a:lnTo>
                  <a:lnTo>
                    <a:pt x="621952" y="709788"/>
                  </a:lnTo>
                  <a:lnTo>
                    <a:pt x="0" y="7097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888898" y="10182808"/>
              <a:ext cx="406643" cy="406643"/>
            </a:xfrm>
            <a:custGeom>
              <a:avLst/>
              <a:gdLst/>
              <a:ahLst/>
              <a:cxnLst/>
              <a:rect r="r" b="b" t="t" l="l"/>
              <a:pathLst>
                <a:path h="406643" w="406643">
                  <a:moveTo>
                    <a:pt x="0" y="0"/>
                  </a:moveTo>
                  <a:lnTo>
                    <a:pt x="406643" y="0"/>
                  </a:lnTo>
                  <a:lnTo>
                    <a:pt x="406643" y="406643"/>
                  </a:lnTo>
                  <a:lnTo>
                    <a:pt x="0" y="406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alphaModFix amt="31999"/>
              </a:blip>
              <a:stretch>
                <a:fillRect l="0" t="0" r="0" b="0"/>
              </a:stretch>
            </a:blip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824503" cy="2560706"/>
            </a:xfrm>
            <a:custGeom>
              <a:avLst/>
              <a:gdLst/>
              <a:ahLst/>
              <a:cxnLst/>
              <a:rect r="r" b="b" t="t" l="l"/>
              <a:pathLst>
                <a:path h="2560706" w="1824503">
                  <a:moveTo>
                    <a:pt x="0" y="0"/>
                  </a:moveTo>
                  <a:lnTo>
                    <a:pt x="1824503" y="0"/>
                  </a:lnTo>
                  <a:lnTo>
                    <a:pt x="1824503" y="2560706"/>
                  </a:lnTo>
                  <a:lnTo>
                    <a:pt x="0" y="25607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0"/>
              </a:stretch>
            </a:blipFill>
          </p:spPr>
        </p:sp>
      </p:grpSp>
      <p:sp>
        <p:nvSpPr>
          <p:cNvPr name="Freeform 15" id="15"/>
          <p:cNvSpPr/>
          <p:nvPr/>
        </p:nvSpPr>
        <p:spPr>
          <a:xfrm flipH="false" flipV="false" rot="0">
            <a:off x="6388428" y="9936000"/>
            <a:ext cx="1175172" cy="766800"/>
          </a:xfrm>
          <a:custGeom>
            <a:avLst/>
            <a:gdLst/>
            <a:ahLst/>
            <a:cxnLst/>
            <a:rect r="r" b="b" t="t" l="l"/>
            <a:pathLst>
              <a:path h="766800" w="1175172">
                <a:moveTo>
                  <a:pt x="0" y="0"/>
                </a:moveTo>
                <a:lnTo>
                  <a:pt x="1175172" y="0"/>
                </a:lnTo>
                <a:lnTo>
                  <a:pt x="1175172" y="766800"/>
                </a:lnTo>
                <a:lnTo>
                  <a:pt x="0" y="76680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6895409" y="10203067"/>
            <a:ext cx="515530" cy="3935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66"/>
              </a:lnSpc>
            </a:pPr>
            <a:r>
              <a:rPr lang="en-US" sz="2333">
                <a:solidFill>
                  <a:srgbClr val="C57F0F"/>
                </a:solidFill>
                <a:latin typeface="Aileron"/>
                <a:ea typeface="Aileron"/>
                <a:cs typeface="Aileron"/>
                <a:sym typeface="Aileron"/>
              </a:rPr>
              <a:t>33</a:t>
            </a:r>
          </a:p>
        </p:txBody>
      </p:sp>
    </p:spTree>
  </p:cSld>
  <p:clrMapOvr>
    <a:masterClrMapping/>
  </p:clrMapOvr>
</p:sld>
</file>

<file path=ppt/slides/slide4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-81689" y="0"/>
            <a:ext cx="7641689" cy="4152547"/>
          </a:xfrm>
          <a:prstGeom prst="rect">
            <a:avLst/>
          </a:prstGeom>
          <a:solidFill>
            <a:srgbClr val="6B81DC">
              <a:alpha val="6667"/>
            </a:srgbClr>
          </a:solidFill>
        </p:spPr>
      </p:sp>
      <p:sp>
        <p:nvSpPr>
          <p:cNvPr name="AutoShape 3" id="3"/>
          <p:cNvSpPr/>
          <p:nvPr/>
        </p:nvSpPr>
        <p:spPr>
          <a:xfrm rot="0">
            <a:off x="0" y="43787"/>
            <a:ext cx="7798131" cy="3547936"/>
          </a:xfrm>
          <a:prstGeom prst="rect">
            <a:avLst/>
          </a:prstGeom>
          <a:solidFill>
            <a:srgbClr val="E79700">
              <a:alpha val="10980"/>
            </a:srgbClr>
          </a:solidFill>
        </p:spPr>
      </p:sp>
      <p:sp>
        <p:nvSpPr>
          <p:cNvPr name="AutoShape 4" id="4"/>
          <p:cNvSpPr/>
          <p:nvPr/>
        </p:nvSpPr>
        <p:spPr>
          <a:xfrm rot="0">
            <a:off x="5292502" y="259245"/>
            <a:ext cx="2664807" cy="3158807"/>
          </a:xfrm>
          <a:prstGeom prst="rect">
            <a:avLst/>
          </a:prstGeom>
          <a:solidFill>
            <a:srgbClr val="E79700">
              <a:alpha val="10980"/>
            </a:srgbClr>
          </a:solidFill>
        </p:spPr>
      </p:sp>
      <p:sp>
        <p:nvSpPr>
          <p:cNvPr name="Freeform 5" id="5"/>
          <p:cNvSpPr/>
          <p:nvPr/>
        </p:nvSpPr>
        <p:spPr>
          <a:xfrm flipH="false" flipV="false" rot="-5400000">
            <a:off x="6005808" y="770708"/>
            <a:ext cx="616089" cy="799172"/>
          </a:xfrm>
          <a:custGeom>
            <a:avLst/>
            <a:gdLst/>
            <a:ahLst/>
            <a:cxnLst/>
            <a:rect r="r" b="b" t="t" l="l"/>
            <a:pathLst>
              <a:path h="799172" w="616089">
                <a:moveTo>
                  <a:pt x="0" y="0"/>
                </a:moveTo>
                <a:lnTo>
                  <a:pt x="616089" y="0"/>
                </a:lnTo>
                <a:lnTo>
                  <a:pt x="616089" y="799172"/>
                </a:lnTo>
                <a:lnTo>
                  <a:pt x="0" y="7991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-130924" y="4704925"/>
            <a:ext cx="7386484" cy="4640114"/>
          </a:xfrm>
          <a:prstGeom prst="rect">
            <a:avLst/>
          </a:prstGeom>
        </p:spPr>
      </p:pic>
      <p:sp>
        <p:nvSpPr>
          <p:cNvPr name="Freeform 7" id="7"/>
          <p:cNvSpPr/>
          <p:nvPr/>
        </p:nvSpPr>
        <p:spPr>
          <a:xfrm flipH="false" flipV="false" rot="0">
            <a:off x="-261617" y="259245"/>
            <a:ext cx="5385960" cy="3158807"/>
          </a:xfrm>
          <a:custGeom>
            <a:avLst/>
            <a:gdLst/>
            <a:ahLst/>
            <a:cxnLst/>
            <a:rect r="r" b="b" t="t" l="l"/>
            <a:pathLst>
              <a:path h="3158807" w="5385960">
                <a:moveTo>
                  <a:pt x="0" y="0"/>
                </a:moveTo>
                <a:lnTo>
                  <a:pt x="5385960" y="0"/>
                </a:lnTo>
                <a:lnTo>
                  <a:pt x="5385960" y="3158807"/>
                </a:lnTo>
                <a:lnTo>
                  <a:pt x="0" y="315880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92605" t="0" r="0" b="-22492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0" y="305478"/>
            <a:ext cx="5292502" cy="3112574"/>
          </a:xfrm>
          <a:custGeom>
            <a:avLst/>
            <a:gdLst/>
            <a:ahLst/>
            <a:cxnLst/>
            <a:rect r="r" b="b" t="t" l="l"/>
            <a:pathLst>
              <a:path h="3112574" w="5292502">
                <a:moveTo>
                  <a:pt x="0" y="0"/>
                </a:moveTo>
                <a:lnTo>
                  <a:pt x="5292502" y="0"/>
                </a:lnTo>
                <a:lnTo>
                  <a:pt x="5292502" y="3112574"/>
                </a:lnTo>
                <a:lnTo>
                  <a:pt x="0" y="311257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6643" r="0" b="-6643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39322" y="6216585"/>
            <a:ext cx="7481357" cy="4544924"/>
          </a:xfrm>
          <a:custGeom>
            <a:avLst/>
            <a:gdLst/>
            <a:ahLst/>
            <a:cxnLst/>
            <a:rect r="r" b="b" t="t" l="l"/>
            <a:pathLst>
              <a:path h="4544924" w="7481357">
                <a:moveTo>
                  <a:pt x="0" y="0"/>
                </a:moveTo>
                <a:lnTo>
                  <a:pt x="7481356" y="0"/>
                </a:lnTo>
                <a:lnTo>
                  <a:pt x="7481356" y="4544924"/>
                </a:lnTo>
                <a:lnTo>
                  <a:pt x="0" y="454492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13000"/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6098792" y="9747013"/>
            <a:ext cx="1464808" cy="955787"/>
          </a:xfrm>
          <a:custGeom>
            <a:avLst/>
            <a:gdLst/>
            <a:ahLst/>
            <a:cxnLst/>
            <a:rect r="r" b="b" t="t" l="l"/>
            <a:pathLst>
              <a:path h="955787" w="1464808">
                <a:moveTo>
                  <a:pt x="0" y="0"/>
                </a:moveTo>
                <a:lnTo>
                  <a:pt x="1464808" y="0"/>
                </a:lnTo>
                <a:lnTo>
                  <a:pt x="1464808" y="955787"/>
                </a:lnTo>
                <a:lnTo>
                  <a:pt x="0" y="95578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182863" y="3664359"/>
            <a:ext cx="5577352" cy="4024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000"/>
              </a:lnSpc>
            </a:pPr>
            <a:r>
              <a:rPr lang="en-US" b="true" sz="3000" spc="30">
                <a:solidFill>
                  <a:srgbClr val="680D10"/>
                </a:solidFill>
                <a:latin typeface="Aileron Heavy Bold"/>
                <a:ea typeface="Aileron Heavy Bold"/>
                <a:cs typeface="Aileron Heavy Bold"/>
                <a:sym typeface="Aileron Heavy Bold"/>
              </a:rPr>
              <a:t>2.4 นักเรียน นักศึกษา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182863" y="4209697"/>
            <a:ext cx="5664922" cy="9828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42"/>
              </a:lnSpc>
            </a:pPr>
            <a:r>
              <a:rPr lang="en-US" sz="1651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           ในปีการศึกษา 2569 มหาวิทยาลัยนครพนม มีจำนวนนักเรียน นักศึกษาที่กำลังศึกษารวมทุกหลักสูตร ทั้งสิ้น 10,575 คน </a:t>
            </a:r>
          </a:p>
          <a:p>
            <a:pPr algn="l" marL="0" indent="0" lvl="0">
              <a:lnSpc>
                <a:spcPts val="2642"/>
              </a:lnSpc>
              <a:spcBef>
                <a:spcPct val="0"/>
              </a:spcBef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5124343" y="1647472"/>
            <a:ext cx="2512330" cy="4889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098"/>
              </a:lnSpc>
              <a:spcBef>
                <a:spcPct val="0"/>
              </a:spcBef>
            </a:pPr>
            <a:r>
              <a:rPr lang="en-US" b="true" sz="2561" spc="230">
                <a:solidFill>
                  <a:srgbClr val="680D10"/>
                </a:solidFill>
                <a:latin typeface="Aileron Bold"/>
                <a:ea typeface="Aileron Bold"/>
                <a:cs typeface="Aileron Bold"/>
                <a:sym typeface="Aileron Bold"/>
              </a:rPr>
              <a:t>ปีการศึกษา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867852" y="5325933"/>
            <a:ext cx="912148" cy="2252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83"/>
              </a:lnSpc>
              <a:spcBef>
                <a:spcPct val="0"/>
              </a:spcBef>
            </a:pPr>
            <a:r>
              <a:rPr lang="en-US" sz="1231">
                <a:solidFill>
                  <a:srgbClr val="680D10"/>
                </a:solidFill>
                <a:latin typeface="Montserrat"/>
                <a:ea typeface="Montserrat"/>
                <a:cs typeface="Montserrat"/>
                <a:sym typeface="Montserrat"/>
              </a:rPr>
              <a:t> 92คน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193682" y="5684570"/>
            <a:ext cx="912148" cy="2252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83"/>
              </a:lnSpc>
              <a:spcBef>
                <a:spcPct val="0"/>
              </a:spcBef>
            </a:pPr>
            <a:r>
              <a:rPr lang="en-US" sz="1231">
                <a:solidFill>
                  <a:srgbClr val="680D10"/>
                </a:solidFill>
                <a:latin typeface="Montserrat"/>
                <a:ea typeface="Montserrat"/>
                <a:cs typeface="Montserrat"/>
                <a:sym typeface="Montserrat"/>
              </a:rPr>
              <a:t> 277 คน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4212195" y="6084891"/>
            <a:ext cx="912148" cy="2252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83"/>
              </a:lnSpc>
              <a:spcBef>
                <a:spcPct val="0"/>
              </a:spcBef>
            </a:pPr>
            <a:r>
              <a:rPr lang="en-US" sz="1231">
                <a:solidFill>
                  <a:srgbClr val="680D10"/>
                </a:solidFill>
                <a:latin typeface="Montserrat"/>
                <a:ea typeface="Montserrat"/>
                <a:cs typeface="Montserrat"/>
                <a:sym typeface="Montserrat"/>
              </a:rPr>
              <a:t> 2,162 คน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4105830" y="6481628"/>
            <a:ext cx="912148" cy="2252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83"/>
              </a:lnSpc>
              <a:spcBef>
                <a:spcPct val="0"/>
              </a:spcBef>
            </a:pPr>
            <a:r>
              <a:rPr lang="en-US" sz="1231">
                <a:solidFill>
                  <a:srgbClr val="680D10"/>
                </a:solidFill>
                <a:latin typeface="Montserrat"/>
                <a:ea typeface="Montserrat"/>
                <a:cs typeface="Montserrat"/>
                <a:sym typeface="Montserrat"/>
              </a:rPr>
              <a:t> 1,596 คน 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6183945" y="6799695"/>
            <a:ext cx="912148" cy="2252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83"/>
              </a:lnSpc>
              <a:spcBef>
                <a:spcPct val="0"/>
              </a:spcBef>
            </a:pPr>
            <a:r>
              <a:rPr lang="en-US" sz="1231">
                <a:solidFill>
                  <a:srgbClr val="680D10"/>
                </a:solidFill>
                <a:latin typeface="Montserrat"/>
                <a:ea typeface="Montserrat"/>
                <a:cs typeface="Montserrat"/>
                <a:sym typeface="Montserrat"/>
              </a:rPr>
              <a:t> 5,622 คน 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2650170" y="7554369"/>
            <a:ext cx="912148" cy="2252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83"/>
              </a:lnSpc>
              <a:spcBef>
                <a:spcPct val="0"/>
              </a:spcBef>
            </a:pPr>
            <a:r>
              <a:rPr lang="en-US" sz="1231">
                <a:solidFill>
                  <a:srgbClr val="680D10"/>
                </a:solidFill>
                <a:latin typeface="Montserrat"/>
                <a:ea typeface="Montserrat"/>
                <a:cs typeface="Montserrat"/>
                <a:sym typeface="Montserrat"/>
              </a:rPr>
              <a:t>112 คน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2650170" y="7913006"/>
            <a:ext cx="912148" cy="2252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83"/>
              </a:lnSpc>
              <a:spcBef>
                <a:spcPct val="0"/>
              </a:spcBef>
            </a:pPr>
            <a:r>
              <a:rPr lang="en-US" sz="1231">
                <a:solidFill>
                  <a:srgbClr val="680D10"/>
                </a:solidFill>
                <a:latin typeface="Montserrat"/>
                <a:ea typeface="Montserrat"/>
                <a:cs typeface="Montserrat"/>
                <a:sym typeface="Montserrat"/>
              </a:rPr>
              <a:t> 137 คน 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2650170" y="8232538"/>
            <a:ext cx="912148" cy="2252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83"/>
              </a:lnSpc>
              <a:spcBef>
                <a:spcPct val="0"/>
              </a:spcBef>
            </a:pPr>
            <a:r>
              <a:rPr lang="en-US" sz="1231">
                <a:solidFill>
                  <a:srgbClr val="680D1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231">
                <a:solidFill>
                  <a:srgbClr val="680D10"/>
                </a:solidFill>
                <a:latin typeface="Montserrat"/>
                <a:ea typeface="Montserrat"/>
                <a:cs typeface="Montserrat"/>
                <a:sym typeface="Montserrat"/>
              </a:rPr>
              <a:t>80 คน 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2984701" y="7195732"/>
            <a:ext cx="912148" cy="2252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83"/>
              </a:lnSpc>
              <a:spcBef>
                <a:spcPct val="0"/>
              </a:spcBef>
            </a:pPr>
            <a:r>
              <a:rPr lang="en-US" sz="1231">
                <a:solidFill>
                  <a:srgbClr val="680D10"/>
                </a:solidFill>
                <a:latin typeface="Montserrat"/>
                <a:ea typeface="Montserrat"/>
                <a:cs typeface="Montserrat"/>
                <a:sym typeface="Montserrat"/>
              </a:rPr>
              <a:t>497 คน 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5124343" y="1835378"/>
            <a:ext cx="2512330" cy="909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774"/>
              </a:lnSpc>
              <a:spcBef>
                <a:spcPct val="0"/>
              </a:spcBef>
            </a:pPr>
            <a:r>
              <a:rPr lang="en-US" b="true" sz="4858" spc="437">
                <a:solidFill>
                  <a:srgbClr val="680D10"/>
                </a:solidFill>
                <a:latin typeface="Aileron Bold"/>
                <a:ea typeface="Aileron Bold"/>
                <a:cs typeface="Aileron Bold"/>
                <a:sym typeface="Aileron Bold"/>
              </a:rPr>
              <a:t>2569</a:t>
            </a:r>
            <a:r>
              <a:rPr lang="en-US" b="true" sz="4858" spc="437">
                <a:solidFill>
                  <a:srgbClr val="680D10"/>
                </a:solidFill>
                <a:latin typeface="Aileron Bold"/>
                <a:ea typeface="Aileron Bold"/>
                <a:cs typeface="Aileron Bold"/>
                <a:sym typeface="Aileron Bold"/>
              </a:rPr>
              <a:t> 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6881870" y="10170910"/>
            <a:ext cx="386988" cy="4181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8"/>
              </a:lnSpc>
            </a:pPr>
            <a:r>
              <a:rPr lang="en-US" sz="2499">
                <a:solidFill>
                  <a:srgbClr val="C57F0F"/>
                </a:solidFill>
                <a:latin typeface="Aileron"/>
                <a:ea typeface="Aileron"/>
                <a:cs typeface="Aileron"/>
                <a:sym typeface="Aileron"/>
              </a:rPr>
              <a:t>34</a:t>
            </a:r>
          </a:p>
        </p:txBody>
      </p:sp>
    </p:spTree>
  </p:cSld>
  <p:clrMapOvr>
    <a:masterClrMapping/>
  </p:clrMapOvr>
</p:sld>
</file>

<file path=ppt/slides/slide4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456479"/>
            <a:ext cx="7560000" cy="4877909"/>
          </a:xfrm>
          <a:custGeom>
            <a:avLst/>
            <a:gdLst/>
            <a:ahLst/>
            <a:cxnLst/>
            <a:rect r="r" b="b" t="t" l="l"/>
            <a:pathLst>
              <a:path h="4877909" w="7560000">
                <a:moveTo>
                  <a:pt x="0" y="0"/>
                </a:moveTo>
                <a:lnTo>
                  <a:pt x="7560000" y="0"/>
                </a:lnTo>
                <a:lnTo>
                  <a:pt x="7560000" y="4877909"/>
                </a:lnTo>
                <a:lnTo>
                  <a:pt x="0" y="48779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435" r="0" b="-1435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-289840"/>
            <a:ext cx="7560000" cy="4711270"/>
          </a:xfrm>
          <a:custGeom>
            <a:avLst/>
            <a:gdLst/>
            <a:ahLst/>
            <a:cxnLst/>
            <a:rect r="r" b="b" t="t" l="l"/>
            <a:pathLst>
              <a:path h="4711270" w="7560000">
                <a:moveTo>
                  <a:pt x="0" y="0"/>
                </a:moveTo>
                <a:lnTo>
                  <a:pt x="7560000" y="0"/>
                </a:lnTo>
                <a:lnTo>
                  <a:pt x="7560000" y="4711270"/>
                </a:lnTo>
                <a:lnTo>
                  <a:pt x="0" y="47112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7000"/>
            </a:blip>
            <a:stretch>
              <a:fillRect l="-1964" t="0" r="-1964" b="-11111"/>
            </a:stretch>
          </a:blipFill>
        </p:spPr>
      </p:sp>
      <p:grpSp>
        <p:nvGrpSpPr>
          <p:cNvPr name="Group 4" id="4"/>
          <p:cNvGrpSpPr>
            <a:grpSpLocks noChangeAspect="true"/>
          </p:cNvGrpSpPr>
          <p:nvPr/>
        </p:nvGrpSpPr>
        <p:grpSpPr>
          <a:xfrm rot="0">
            <a:off x="2601885" y="-947833"/>
            <a:ext cx="6333642" cy="5366346"/>
            <a:chOff x="0" y="0"/>
            <a:chExt cx="7484110" cy="634111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7485380" cy="6341110"/>
            </a:xfrm>
            <a:custGeom>
              <a:avLst/>
              <a:gdLst/>
              <a:ahLst/>
              <a:cxnLst/>
              <a:rect r="r" b="b" t="t" l="l"/>
              <a:pathLst>
                <a:path h="6341110" w="7485380">
                  <a:moveTo>
                    <a:pt x="5027930" y="6341110"/>
                  </a:moveTo>
                  <a:lnTo>
                    <a:pt x="0" y="6341110"/>
                  </a:lnTo>
                  <a:lnTo>
                    <a:pt x="0" y="5027930"/>
                  </a:lnTo>
                  <a:cubicBezTo>
                    <a:pt x="0" y="2250440"/>
                    <a:pt x="2250440" y="0"/>
                    <a:pt x="5027930" y="0"/>
                  </a:cubicBezTo>
                  <a:lnTo>
                    <a:pt x="5027930" y="0"/>
                  </a:lnTo>
                  <a:lnTo>
                    <a:pt x="7485380" y="3169920"/>
                  </a:lnTo>
                  <a:lnTo>
                    <a:pt x="5027930" y="6341110"/>
                  </a:lnTo>
                  <a:close/>
                </a:path>
              </a:pathLst>
            </a:custGeom>
            <a:solidFill>
              <a:srgbClr val="FFC500"/>
            </a:solidFill>
          </p:spPr>
        </p:sp>
      </p:grpSp>
      <p:grpSp>
        <p:nvGrpSpPr>
          <p:cNvPr name="Group 6" id="6"/>
          <p:cNvGrpSpPr>
            <a:grpSpLocks noChangeAspect="true"/>
          </p:cNvGrpSpPr>
          <p:nvPr/>
        </p:nvGrpSpPr>
        <p:grpSpPr>
          <a:xfrm rot="0">
            <a:off x="0" y="1897929"/>
            <a:ext cx="2974925" cy="2520584"/>
            <a:chOff x="0" y="0"/>
            <a:chExt cx="7484110" cy="634111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7485380" cy="6341110"/>
            </a:xfrm>
            <a:custGeom>
              <a:avLst/>
              <a:gdLst/>
              <a:ahLst/>
              <a:cxnLst/>
              <a:rect r="r" b="b" t="t" l="l"/>
              <a:pathLst>
                <a:path h="6341110" w="7485380">
                  <a:moveTo>
                    <a:pt x="5027930" y="6341110"/>
                  </a:moveTo>
                  <a:lnTo>
                    <a:pt x="0" y="6341110"/>
                  </a:lnTo>
                  <a:lnTo>
                    <a:pt x="0" y="5027930"/>
                  </a:lnTo>
                  <a:cubicBezTo>
                    <a:pt x="0" y="2250440"/>
                    <a:pt x="2250440" y="0"/>
                    <a:pt x="5027930" y="0"/>
                  </a:cubicBezTo>
                  <a:lnTo>
                    <a:pt x="5027930" y="0"/>
                  </a:lnTo>
                  <a:lnTo>
                    <a:pt x="7485380" y="3169920"/>
                  </a:lnTo>
                  <a:lnTo>
                    <a:pt x="5027930" y="6341110"/>
                  </a:lnTo>
                  <a:close/>
                </a:path>
              </a:pathLst>
            </a:custGeom>
            <a:blipFill>
              <a:blip r:embed="rId4"/>
              <a:stretch>
                <a:fillRect l="-1497" t="0" r="-1497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2701262" y="133497"/>
            <a:ext cx="4480830" cy="1053731"/>
            <a:chOff x="0" y="0"/>
            <a:chExt cx="5974440" cy="1404975"/>
          </a:xfrm>
        </p:grpSpPr>
        <p:sp>
          <p:nvSpPr>
            <p:cNvPr name="Freeform 9" id="9"/>
            <p:cNvSpPr/>
            <p:nvPr/>
          </p:nvSpPr>
          <p:spPr>
            <a:xfrm flipH="false" flipV="false" rot="3155201">
              <a:off x="150516" y="247829"/>
              <a:ext cx="1073321" cy="909316"/>
            </a:xfrm>
            <a:custGeom>
              <a:avLst/>
              <a:gdLst/>
              <a:ahLst/>
              <a:cxnLst/>
              <a:rect r="r" b="b" t="t" l="l"/>
              <a:pathLst>
                <a:path h="909316" w="1073321">
                  <a:moveTo>
                    <a:pt x="0" y="0"/>
                  </a:moveTo>
                  <a:lnTo>
                    <a:pt x="1073321" y="0"/>
                  </a:lnTo>
                  <a:lnTo>
                    <a:pt x="1073321" y="909317"/>
                  </a:lnTo>
                  <a:lnTo>
                    <a:pt x="0" y="9093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3155201">
              <a:off x="648519" y="247829"/>
              <a:ext cx="1073321" cy="909316"/>
            </a:xfrm>
            <a:custGeom>
              <a:avLst/>
              <a:gdLst/>
              <a:ahLst/>
              <a:cxnLst/>
              <a:rect r="r" b="b" t="t" l="l"/>
              <a:pathLst>
                <a:path h="909316" w="1073321">
                  <a:moveTo>
                    <a:pt x="0" y="0"/>
                  </a:moveTo>
                  <a:lnTo>
                    <a:pt x="1073321" y="0"/>
                  </a:lnTo>
                  <a:lnTo>
                    <a:pt x="1073321" y="909317"/>
                  </a:lnTo>
                  <a:lnTo>
                    <a:pt x="0" y="9093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 rot="0">
              <a:off x="1925393" y="396699"/>
              <a:ext cx="4049046" cy="6221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887"/>
                </a:lnSpc>
              </a:pPr>
              <a:r>
                <a:rPr lang="en-US" b="true" sz="2879" spc="97">
                  <a:solidFill>
                    <a:srgbClr val="680D10"/>
                  </a:solidFill>
                  <a:latin typeface="Aileron Heavy Bold"/>
                  <a:ea typeface="Aileron Heavy Bold"/>
                  <a:cs typeface="Aileron Heavy Bold"/>
                  <a:sym typeface="Aileron Heavy Bold"/>
                </a:rPr>
                <a:t>2.5</a:t>
              </a:r>
              <a:r>
                <a:rPr lang="en-US" b="true" sz="2879" spc="97">
                  <a:solidFill>
                    <a:srgbClr val="680D10"/>
                  </a:solidFill>
                  <a:latin typeface="Aileron Heavy Bold"/>
                  <a:ea typeface="Aileron Heavy Bold"/>
                  <a:cs typeface="Aileron Heavy Bold"/>
                  <a:sym typeface="Aileron Heavy Bold"/>
                </a:rPr>
                <a:t> งบประมาณ</a:t>
              </a: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-10490431">
            <a:off x="3119412" y="6685961"/>
            <a:ext cx="8334068" cy="4465035"/>
          </a:xfrm>
          <a:custGeom>
            <a:avLst/>
            <a:gdLst/>
            <a:ahLst/>
            <a:cxnLst/>
            <a:rect r="r" b="b" t="t" l="l"/>
            <a:pathLst>
              <a:path h="4465035" w="8334068">
                <a:moveTo>
                  <a:pt x="0" y="0"/>
                </a:moveTo>
                <a:lnTo>
                  <a:pt x="8334068" y="0"/>
                </a:lnTo>
                <a:lnTo>
                  <a:pt x="8334068" y="4465035"/>
                </a:lnTo>
                <a:lnTo>
                  <a:pt x="0" y="446503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67175" t="-164356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5573705" y="8918478"/>
            <a:ext cx="1230295" cy="1230295"/>
          </a:xfrm>
          <a:custGeom>
            <a:avLst/>
            <a:gdLst/>
            <a:ahLst/>
            <a:cxnLst/>
            <a:rect r="r" b="b" t="t" l="l"/>
            <a:pathLst>
              <a:path h="1230295" w="1230295">
                <a:moveTo>
                  <a:pt x="0" y="0"/>
                </a:moveTo>
                <a:lnTo>
                  <a:pt x="1230295" y="0"/>
                </a:lnTo>
                <a:lnTo>
                  <a:pt x="1230295" y="1230296"/>
                </a:lnTo>
                <a:lnTo>
                  <a:pt x="0" y="123029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6188852" y="9805777"/>
            <a:ext cx="1374748" cy="897023"/>
          </a:xfrm>
          <a:custGeom>
            <a:avLst/>
            <a:gdLst/>
            <a:ahLst/>
            <a:cxnLst/>
            <a:rect r="r" b="b" t="t" l="l"/>
            <a:pathLst>
              <a:path h="897023" w="1374748">
                <a:moveTo>
                  <a:pt x="0" y="0"/>
                </a:moveTo>
                <a:lnTo>
                  <a:pt x="1374748" y="0"/>
                </a:lnTo>
                <a:lnTo>
                  <a:pt x="1374748" y="897023"/>
                </a:lnTo>
                <a:lnTo>
                  <a:pt x="0" y="89702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1100573" y="4536699"/>
            <a:ext cx="6077964" cy="5399301"/>
            <a:chOff x="0" y="0"/>
            <a:chExt cx="8103953" cy="7199068"/>
          </a:xfrm>
        </p:grpSpPr>
        <p:pic>
          <p:nvPicPr>
            <p:cNvPr name="Picture 16" id="16"/>
            <p:cNvPicPr>
              <a:picLocks noChangeAspect="true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0">
              <a:off x="-703498" y="-539412"/>
              <a:ext cx="8133946" cy="8441978"/>
            </a:xfrm>
            <a:prstGeom prst="rect">
              <a:avLst/>
            </a:prstGeom>
          </p:spPr>
        </p:pic>
        <p:sp>
          <p:nvSpPr>
            <p:cNvPr name="TextBox 17" id="17"/>
            <p:cNvSpPr txBox="true"/>
            <p:nvPr/>
          </p:nvSpPr>
          <p:spPr>
            <a:xfrm rot="0">
              <a:off x="1237081" y="1030026"/>
              <a:ext cx="1389249" cy="2766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28"/>
                </a:lnSpc>
                <a:spcBef>
                  <a:spcPct val="0"/>
                </a:spcBef>
              </a:pPr>
              <a:r>
                <a:rPr lang="en-US" sz="1129">
                  <a:solidFill>
                    <a:srgbClr val="5D351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( 722,816,300)</a:t>
              </a:r>
            </a:p>
          </p:txBody>
        </p:sp>
        <p:sp>
          <p:nvSpPr>
            <p:cNvPr name="TextBox 18" id="18"/>
            <p:cNvSpPr txBox="true"/>
            <p:nvPr/>
          </p:nvSpPr>
          <p:spPr>
            <a:xfrm rot="0">
              <a:off x="2791202" y="337007"/>
              <a:ext cx="1290978" cy="2766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28"/>
                </a:lnSpc>
                <a:spcBef>
                  <a:spcPct val="0"/>
                </a:spcBef>
              </a:pPr>
              <a:r>
                <a:rPr lang="en-US" sz="1129">
                  <a:solidFill>
                    <a:srgbClr val="5D351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(733,207,700)</a:t>
              </a:r>
            </a:p>
          </p:txBody>
        </p:sp>
        <p:sp>
          <p:nvSpPr>
            <p:cNvPr name="TextBox 19" id="19"/>
            <p:cNvSpPr txBox="true"/>
            <p:nvPr/>
          </p:nvSpPr>
          <p:spPr>
            <a:xfrm rot="0">
              <a:off x="2657042" y="1737138"/>
              <a:ext cx="1389249" cy="2766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28"/>
                </a:lnSpc>
                <a:spcBef>
                  <a:spcPct val="0"/>
                </a:spcBef>
              </a:pPr>
              <a:r>
                <a:rPr lang="en-US" sz="1129">
                  <a:solidFill>
                    <a:srgbClr val="5D351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636</a:t>
              </a:r>
              <a:r>
                <a:rPr lang="en-US" sz="1129">
                  <a:solidFill>
                    <a:srgbClr val="5D351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,687,100)</a:t>
              </a:r>
            </a:p>
          </p:txBody>
        </p:sp>
        <p:sp>
          <p:nvSpPr>
            <p:cNvPr name="TextBox 20" id="20"/>
            <p:cNvSpPr txBox="true"/>
            <p:nvPr/>
          </p:nvSpPr>
          <p:spPr>
            <a:xfrm rot="0">
              <a:off x="3418372" y="828018"/>
              <a:ext cx="1389249" cy="2766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28"/>
                </a:lnSpc>
                <a:spcBef>
                  <a:spcPct val="0"/>
                </a:spcBef>
              </a:pPr>
              <a:r>
                <a:rPr lang="en-US" sz="1129">
                  <a:solidFill>
                    <a:srgbClr val="5D351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(630,528,500)</a:t>
              </a:r>
            </a:p>
          </p:txBody>
        </p:sp>
        <p:sp>
          <p:nvSpPr>
            <p:cNvPr name="TextBox 21" id="21"/>
            <p:cNvSpPr txBox="true"/>
            <p:nvPr/>
          </p:nvSpPr>
          <p:spPr>
            <a:xfrm rot="0">
              <a:off x="4807005" y="1667262"/>
              <a:ext cx="1389249" cy="2766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28"/>
                </a:lnSpc>
                <a:spcBef>
                  <a:spcPct val="0"/>
                </a:spcBef>
              </a:pPr>
              <a:r>
                <a:rPr lang="en-US" sz="1129">
                  <a:solidFill>
                    <a:srgbClr val="5D351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(628,320,700)</a:t>
              </a:r>
            </a:p>
          </p:txBody>
        </p:sp>
        <p:sp>
          <p:nvSpPr>
            <p:cNvPr name="TextBox 22" id="22"/>
            <p:cNvSpPr txBox="true"/>
            <p:nvPr/>
          </p:nvSpPr>
          <p:spPr>
            <a:xfrm rot="0">
              <a:off x="1165442" y="4989725"/>
              <a:ext cx="1389249" cy="2765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28"/>
                </a:lnSpc>
                <a:spcBef>
                  <a:spcPct val="0"/>
                </a:spcBef>
              </a:pPr>
              <a:r>
                <a:rPr lang="en-US" sz="1129">
                  <a:solidFill>
                    <a:srgbClr val="E0A53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(130,115,993.16)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1778505" y="3363446"/>
              <a:ext cx="1695649" cy="2765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28"/>
                </a:lnSpc>
                <a:spcBef>
                  <a:spcPct val="0"/>
                </a:spcBef>
              </a:pPr>
              <a:r>
                <a:rPr lang="en-US" sz="1129">
                  <a:solidFill>
                    <a:srgbClr val="E0A53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(148,391,488.43)</a:t>
              </a:r>
            </a:p>
          </p:txBody>
        </p:sp>
        <p:sp>
          <p:nvSpPr>
            <p:cNvPr name="TextBox 24" id="24"/>
            <p:cNvSpPr txBox="true"/>
            <p:nvPr/>
          </p:nvSpPr>
          <p:spPr>
            <a:xfrm rot="0">
              <a:off x="3278113" y="3363417"/>
              <a:ext cx="1554220" cy="2766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28"/>
                </a:lnSpc>
                <a:spcBef>
                  <a:spcPct val="0"/>
                </a:spcBef>
              </a:pPr>
              <a:r>
                <a:rPr lang="en-US" sz="1129">
                  <a:solidFill>
                    <a:srgbClr val="E0A53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(185,223,041)</a:t>
              </a:r>
            </a:p>
          </p:txBody>
        </p:sp>
        <p:sp>
          <p:nvSpPr>
            <p:cNvPr name="TextBox 25" id="25"/>
            <p:cNvSpPr txBox="true"/>
            <p:nvPr/>
          </p:nvSpPr>
          <p:spPr>
            <a:xfrm rot="0">
              <a:off x="4052304" y="4724872"/>
              <a:ext cx="1389249" cy="2765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28"/>
                </a:lnSpc>
                <a:spcBef>
                  <a:spcPct val="0"/>
                </a:spcBef>
              </a:pPr>
              <a:r>
                <a:rPr lang="en-US" sz="1129">
                  <a:solidFill>
                    <a:srgbClr val="E0A53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(191,996,452.11)</a:t>
              </a:r>
            </a:p>
          </p:txBody>
        </p:sp>
        <p:sp>
          <p:nvSpPr>
            <p:cNvPr name="AutoShape 26" id="26"/>
            <p:cNvSpPr/>
            <p:nvPr/>
          </p:nvSpPr>
          <p:spPr>
            <a:xfrm flipH="true">
              <a:off x="1911546" y="4600669"/>
              <a:ext cx="7462" cy="415447"/>
            </a:xfrm>
            <a:prstGeom prst="line">
              <a:avLst/>
            </a:prstGeom>
            <a:ln cap="flat" w="25400">
              <a:solidFill>
                <a:srgbClr val="FFC500"/>
              </a:solidFill>
              <a:prstDash val="sysDot"/>
              <a:headEnd type="none" len="sm" w="sm"/>
              <a:tailEnd type="none" len="sm" w="sm"/>
            </a:ln>
          </p:spPr>
        </p:sp>
        <p:sp>
          <p:nvSpPr>
            <p:cNvPr name="AutoShape 27" id="27"/>
            <p:cNvSpPr/>
            <p:nvPr/>
          </p:nvSpPr>
          <p:spPr>
            <a:xfrm>
              <a:off x="2629913" y="3640029"/>
              <a:ext cx="26168" cy="836118"/>
            </a:xfrm>
            <a:prstGeom prst="line">
              <a:avLst/>
            </a:prstGeom>
            <a:ln cap="flat" w="25400">
              <a:solidFill>
                <a:srgbClr val="FFC500"/>
              </a:solidFill>
              <a:prstDash val="sysDot"/>
              <a:headEnd type="none" len="sm" w="sm"/>
              <a:tailEnd type="none" len="sm" w="sm"/>
            </a:ln>
          </p:spPr>
        </p:sp>
        <p:sp>
          <p:nvSpPr>
            <p:cNvPr name="AutoShape 28" id="28"/>
            <p:cNvSpPr/>
            <p:nvPr/>
          </p:nvSpPr>
          <p:spPr>
            <a:xfrm>
              <a:off x="3347359" y="4379785"/>
              <a:ext cx="32231" cy="321627"/>
            </a:xfrm>
            <a:prstGeom prst="line">
              <a:avLst/>
            </a:prstGeom>
            <a:ln cap="flat" w="25400">
              <a:solidFill>
                <a:srgbClr val="FFC500"/>
              </a:solidFill>
              <a:prstDash val="sysDot"/>
              <a:headEnd type="none" len="sm" w="sm"/>
              <a:tailEnd type="none" len="sm" w="sm"/>
            </a:ln>
          </p:spPr>
        </p:sp>
        <p:sp>
          <p:nvSpPr>
            <p:cNvPr name="AutoShape 29" id="29"/>
            <p:cNvSpPr/>
            <p:nvPr/>
          </p:nvSpPr>
          <p:spPr>
            <a:xfrm flipH="true">
              <a:off x="4045576" y="3640029"/>
              <a:ext cx="9647" cy="596852"/>
            </a:xfrm>
            <a:prstGeom prst="line">
              <a:avLst/>
            </a:prstGeom>
            <a:ln cap="flat" w="25400">
              <a:solidFill>
                <a:srgbClr val="FFC500"/>
              </a:solidFill>
              <a:prstDash val="sysDot"/>
              <a:headEnd type="none" len="sm" w="sm"/>
              <a:tailEnd type="none" len="sm" w="sm"/>
            </a:ln>
          </p:spPr>
        </p:sp>
        <p:sp>
          <p:nvSpPr>
            <p:cNvPr name="AutoShape 30" id="30"/>
            <p:cNvSpPr/>
            <p:nvPr/>
          </p:nvSpPr>
          <p:spPr>
            <a:xfrm flipH="true">
              <a:off x="4746928" y="4240004"/>
              <a:ext cx="17183" cy="532493"/>
            </a:xfrm>
            <a:prstGeom prst="line">
              <a:avLst/>
            </a:prstGeom>
            <a:ln cap="flat" w="25400">
              <a:solidFill>
                <a:srgbClr val="FFC500"/>
              </a:solidFill>
              <a:prstDash val="sysDot"/>
              <a:headEnd type="none" len="sm" w="sm"/>
              <a:tailEnd type="none" len="sm" w="sm"/>
            </a:ln>
          </p:spPr>
        </p:sp>
        <p:sp>
          <p:nvSpPr>
            <p:cNvPr name="AutoShape 31" id="31"/>
            <p:cNvSpPr/>
            <p:nvPr/>
          </p:nvSpPr>
          <p:spPr>
            <a:xfrm>
              <a:off x="1908203" y="868364"/>
              <a:ext cx="23503" cy="209287"/>
            </a:xfrm>
            <a:prstGeom prst="line">
              <a:avLst/>
            </a:prstGeom>
            <a:ln cap="flat" w="25400">
              <a:solidFill>
                <a:srgbClr val="032A5D"/>
              </a:solidFill>
              <a:prstDash val="sysDot"/>
              <a:headEnd type="none" len="sm" w="sm"/>
              <a:tailEnd type="none" len="sm" w="sm"/>
            </a:ln>
          </p:spPr>
        </p:sp>
        <p:sp>
          <p:nvSpPr>
            <p:cNvPr name="AutoShape 32" id="32"/>
            <p:cNvSpPr/>
            <p:nvPr/>
          </p:nvSpPr>
          <p:spPr>
            <a:xfrm flipH="true">
              <a:off x="2656080" y="499125"/>
              <a:ext cx="135122" cy="306915"/>
            </a:xfrm>
            <a:prstGeom prst="line">
              <a:avLst/>
            </a:prstGeom>
            <a:ln cap="flat" w="25400">
              <a:solidFill>
                <a:srgbClr val="032A5D"/>
              </a:solidFill>
              <a:prstDash val="sysDot"/>
              <a:headEnd type="none" len="sm" w="sm"/>
              <a:tailEnd type="none" len="sm" w="sm"/>
            </a:ln>
          </p:spPr>
        </p:sp>
        <p:sp>
          <p:nvSpPr>
            <p:cNvPr name="AutoShape 33" id="33"/>
            <p:cNvSpPr/>
            <p:nvPr/>
          </p:nvSpPr>
          <p:spPr>
            <a:xfrm>
              <a:off x="3322183" y="1488630"/>
              <a:ext cx="21263" cy="296133"/>
            </a:xfrm>
            <a:prstGeom prst="line">
              <a:avLst/>
            </a:prstGeom>
            <a:ln cap="flat" w="25400">
              <a:solidFill>
                <a:srgbClr val="032A5D"/>
              </a:solidFill>
              <a:prstDash val="sysDot"/>
              <a:headEnd type="none" len="sm" w="sm"/>
              <a:tailEnd type="none" len="sm" w="sm"/>
            </a:ln>
          </p:spPr>
        </p:sp>
        <p:sp>
          <p:nvSpPr>
            <p:cNvPr name="AutoShape 34" id="34"/>
            <p:cNvSpPr/>
            <p:nvPr/>
          </p:nvSpPr>
          <p:spPr>
            <a:xfrm>
              <a:off x="4112997" y="1104630"/>
              <a:ext cx="0" cy="384000"/>
            </a:xfrm>
            <a:prstGeom prst="line">
              <a:avLst/>
            </a:prstGeom>
            <a:ln cap="flat" w="25400">
              <a:solidFill>
                <a:srgbClr val="032A5D"/>
              </a:solidFill>
              <a:prstDash val="sysDot"/>
              <a:headEnd type="none" len="sm" w="sm"/>
              <a:tailEnd type="none" len="sm" w="sm"/>
            </a:ln>
          </p:spPr>
        </p:sp>
        <p:sp>
          <p:nvSpPr>
            <p:cNvPr name="AutoShape 35" id="35"/>
            <p:cNvSpPr/>
            <p:nvPr/>
          </p:nvSpPr>
          <p:spPr>
            <a:xfrm>
              <a:off x="5478048" y="1192717"/>
              <a:ext cx="23581" cy="522170"/>
            </a:xfrm>
            <a:prstGeom prst="line">
              <a:avLst/>
            </a:prstGeom>
            <a:ln cap="flat" w="25400">
              <a:solidFill>
                <a:srgbClr val="032A5D"/>
              </a:solidFill>
              <a:prstDash val="sysDot"/>
              <a:headEnd type="none" len="sm" w="sm"/>
              <a:tailEnd type="none" len="sm" w="sm"/>
            </a:ln>
          </p:spPr>
        </p:sp>
        <p:sp>
          <p:nvSpPr>
            <p:cNvPr name="TextBox 36" id="36"/>
            <p:cNvSpPr txBox="true"/>
            <p:nvPr/>
          </p:nvSpPr>
          <p:spPr>
            <a:xfrm rot="0">
              <a:off x="4662614" y="3249266"/>
              <a:ext cx="1618181" cy="2765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28"/>
                </a:lnSpc>
                <a:spcBef>
                  <a:spcPct val="0"/>
                </a:spcBef>
              </a:pPr>
              <a:r>
                <a:rPr lang="en-US" sz="1129">
                  <a:solidFill>
                    <a:srgbClr val="E0A53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(217,558,923.53)</a:t>
              </a:r>
            </a:p>
          </p:txBody>
        </p:sp>
        <p:sp>
          <p:nvSpPr>
            <p:cNvPr name="AutoShape 37" id="37"/>
            <p:cNvSpPr/>
            <p:nvPr/>
          </p:nvSpPr>
          <p:spPr>
            <a:xfrm>
              <a:off x="5471705" y="3525849"/>
              <a:ext cx="12687" cy="539132"/>
            </a:xfrm>
            <a:prstGeom prst="line">
              <a:avLst/>
            </a:prstGeom>
            <a:ln cap="flat" w="25400">
              <a:solidFill>
                <a:srgbClr val="E79700"/>
              </a:solidFill>
              <a:prstDash val="sysDot"/>
              <a:headEnd type="none" len="sm" w="sm"/>
              <a:tailEnd type="none" len="sm" w="sm"/>
            </a:ln>
          </p:spPr>
        </p:sp>
        <p:sp>
          <p:nvSpPr>
            <p:cNvPr name="AutoShape 38" id="38"/>
            <p:cNvSpPr/>
            <p:nvPr/>
          </p:nvSpPr>
          <p:spPr>
            <a:xfrm flipV="true">
              <a:off x="6196823" y="228987"/>
              <a:ext cx="18481" cy="494273"/>
            </a:xfrm>
            <a:prstGeom prst="line">
              <a:avLst/>
            </a:prstGeom>
            <a:ln cap="flat" w="25400">
              <a:solidFill>
                <a:srgbClr val="032A5D"/>
              </a:solidFill>
              <a:prstDash val="sysDot"/>
              <a:headEnd type="none" len="sm" w="sm"/>
              <a:tailEnd type="none" len="sm" w="sm"/>
            </a:ln>
          </p:spPr>
        </p:sp>
        <p:sp>
          <p:nvSpPr>
            <p:cNvPr name="TextBox 39" id="39"/>
            <p:cNvSpPr txBox="true"/>
            <p:nvPr/>
          </p:nvSpPr>
          <p:spPr>
            <a:xfrm rot="0">
              <a:off x="5755889" y="-47625"/>
              <a:ext cx="1389249" cy="2766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28"/>
                </a:lnSpc>
                <a:spcBef>
                  <a:spcPct val="0"/>
                </a:spcBef>
              </a:pPr>
              <a:r>
                <a:rPr lang="en-US" sz="1129">
                  <a:solidFill>
                    <a:srgbClr val="5D351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(752,381,200)</a:t>
              </a:r>
            </a:p>
          </p:txBody>
        </p:sp>
        <p:sp>
          <p:nvSpPr>
            <p:cNvPr name="TextBox 40" id="40"/>
            <p:cNvSpPr txBox="true"/>
            <p:nvPr/>
          </p:nvSpPr>
          <p:spPr>
            <a:xfrm rot="0">
              <a:off x="5062300" y="4786745"/>
              <a:ext cx="3041652" cy="5687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28"/>
                </a:lnSpc>
              </a:pPr>
              <a:r>
                <a:rPr lang="en-US" sz="1129">
                  <a:solidFill>
                    <a:srgbClr val="7C28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(167,873,573.62)</a:t>
              </a:r>
            </a:p>
            <a:p>
              <a:pPr algn="ctr">
                <a:lnSpc>
                  <a:spcPts val="1728"/>
                </a:lnSpc>
                <a:spcBef>
                  <a:spcPct val="0"/>
                </a:spcBef>
              </a:pPr>
              <a:r>
                <a:rPr lang="en-US" sz="1129">
                  <a:solidFill>
                    <a:srgbClr val="7C28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ณ 31 พฤษภาคม2569</a:t>
              </a:r>
            </a:p>
          </p:txBody>
        </p:sp>
        <p:sp>
          <p:nvSpPr>
            <p:cNvPr name="AutoShape 41" id="41"/>
            <p:cNvSpPr/>
            <p:nvPr/>
          </p:nvSpPr>
          <p:spPr>
            <a:xfrm>
              <a:off x="6196823" y="4476147"/>
              <a:ext cx="386303" cy="358223"/>
            </a:xfrm>
            <a:prstGeom prst="line">
              <a:avLst/>
            </a:prstGeom>
            <a:ln cap="flat" w="25400">
              <a:solidFill>
                <a:srgbClr val="E79700"/>
              </a:solidFill>
              <a:prstDash val="sysDot"/>
              <a:headEnd type="none" len="sm" w="sm"/>
              <a:tailEnd type="none" len="sm" w="sm"/>
            </a:ln>
          </p:spPr>
        </p:sp>
        <p:sp>
          <p:nvSpPr>
            <p:cNvPr name="AutoShape 42" id="42"/>
            <p:cNvSpPr/>
            <p:nvPr/>
          </p:nvSpPr>
          <p:spPr>
            <a:xfrm>
              <a:off x="4755826" y="1522887"/>
              <a:ext cx="50293" cy="826418"/>
            </a:xfrm>
            <a:prstGeom prst="line">
              <a:avLst/>
            </a:prstGeom>
            <a:ln cap="flat" w="25400">
              <a:solidFill>
                <a:srgbClr val="032A5D"/>
              </a:solidFill>
              <a:prstDash val="sysDot"/>
              <a:headEnd type="none" len="sm" w="sm"/>
              <a:tailEnd type="none" len="sm" w="sm"/>
            </a:ln>
          </p:spPr>
        </p:sp>
        <p:sp>
          <p:nvSpPr>
            <p:cNvPr name="TextBox 43" id="43"/>
            <p:cNvSpPr txBox="true"/>
            <p:nvPr/>
          </p:nvSpPr>
          <p:spPr>
            <a:xfrm rot="0">
              <a:off x="4195482" y="2301680"/>
              <a:ext cx="1389249" cy="2766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28"/>
                </a:lnSpc>
                <a:spcBef>
                  <a:spcPct val="0"/>
                </a:spcBef>
              </a:pPr>
              <a:r>
                <a:rPr lang="en-US" sz="1129">
                  <a:solidFill>
                    <a:srgbClr val="5D351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(630,517,000)</a:t>
              </a:r>
            </a:p>
          </p:txBody>
        </p:sp>
        <p:sp>
          <p:nvSpPr>
            <p:cNvPr name="TextBox 44" id="44"/>
            <p:cNvSpPr txBox="true"/>
            <p:nvPr/>
          </p:nvSpPr>
          <p:spPr>
            <a:xfrm rot="0">
              <a:off x="2349793" y="4653787"/>
              <a:ext cx="1583441" cy="2765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28"/>
                </a:lnSpc>
                <a:spcBef>
                  <a:spcPct val="0"/>
                </a:spcBef>
              </a:pPr>
              <a:r>
                <a:rPr lang="en-US" sz="1129">
                  <a:solidFill>
                    <a:srgbClr val="E0A53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(</a:t>
              </a:r>
              <a:r>
                <a:rPr lang="en-US" sz="1129">
                  <a:solidFill>
                    <a:srgbClr val="E0A53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168,188,841.34)</a:t>
              </a:r>
            </a:p>
          </p:txBody>
        </p:sp>
      </p:grpSp>
      <p:sp>
        <p:nvSpPr>
          <p:cNvPr name="TextBox 45" id="45"/>
          <p:cNvSpPr txBox="true"/>
          <p:nvPr/>
        </p:nvSpPr>
        <p:spPr>
          <a:xfrm rot="0">
            <a:off x="6922550" y="10199807"/>
            <a:ext cx="363896" cy="3960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89"/>
              </a:lnSpc>
            </a:pPr>
            <a:r>
              <a:rPr lang="en-US" sz="2349">
                <a:solidFill>
                  <a:srgbClr val="C57F0F"/>
                </a:solidFill>
                <a:latin typeface="Aileron"/>
                <a:ea typeface="Aileron"/>
                <a:cs typeface="Aileron"/>
                <a:sym typeface="Aileron"/>
              </a:rPr>
              <a:t>35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3118110" y="1457813"/>
            <a:ext cx="4168336" cy="2453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76"/>
              </a:lnSpc>
              <a:spcBef>
                <a:spcPct val="0"/>
              </a:spcBef>
            </a:pPr>
            <a:r>
              <a:rPr lang="en-US" sz="1768" spc="-35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          ปีงบประมาณ พ.ศ. 2569 มหาวิทยาลัยนครพนม  ได้รับการจัดสรรเงินงบประมาณแผ่นดิน เป็นเงิน  752,381,200  บาท  และมีการจัดทำแผนการใช้จ่ายเงินรายได้ 149,602,840 บาท  ตามแผนปฏิบัติราชการ ประจำปีบประมาณ พ.ศ. 2569 ฉบับปรับปรุงกลางปี โดยมีแนวโน้มการได้รับจัดสรรงบประมาณและเงินรายได้ที่ได้รับจริงเพิ่มขึ้นทุกปี รายละเอียดตามภาพ ดังต่อไปนี้</a:t>
            </a:r>
          </a:p>
        </p:txBody>
      </p:sp>
      <p:grpSp>
        <p:nvGrpSpPr>
          <p:cNvPr name="Group 47" id="47"/>
          <p:cNvGrpSpPr/>
          <p:nvPr/>
        </p:nvGrpSpPr>
        <p:grpSpPr>
          <a:xfrm rot="0">
            <a:off x="5948550" y="6225906"/>
            <a:ext cx="1504080" cy="377729"/>
            <a:chOff x="0" y="0"/>
            <a:chExt cx="2005440" cy="503639"/>
          </a:xfrm>
        </p:grpSpPr>
        <p:sp>
          <p:nvSpPr>
            <p:cNvPr name="TextBox 48" id="48"/>
            <p:cNvSpPr txBox="true"/>
            <p:nvPr/>
          </p:nvSpPr>
          <p:spPr>
            <a:xfrm rot="0">
              <a:off x="8856" y="227057"/>
              <a:ext cx="1389249" cy="2765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243846" indent="-121923" lvl="1">
                <a:lnSpc>
                  <a:spcPts val="1728"/>
                </a:lnSpc>
                <a:buFont typeface="Arial"/>
                <a:buChar char="•"/>
              </a:pPr>
              <a:r>
                <a:rPr lang="en-US" sz="1129">
                  <a:solidFill>
                    <a:srgbClr val="ED9F35"/>
                  </a:solidFill>
                  <a:latin typeface="Montserrat"/>
                  <a:ea typeface="Montserrat"/>
                  <a:cs typeface="Montserrat"/>
                  <a:sym typeface="Montserrat"/>
                </a:rPr>
                <a:t>รายได้รับจริง</a:t>
              </a:r>
            </a:p>
          </p:txBody>
        </p:sp>
        <p:sp>
          <p:nvSpPr>
            <p:cNvPr name="TextBox 49" id="49"/>
            <p:cNvSpPr txBox="true"/>
            <p:nvPr/>
          </p:nvSpPr>
          <p:spPr>
            <a:xfrm rot="0">
              <a:off x="0" y="-47625"/>
              <a:ext cx="2005440" cy="2765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243846" indent="-121923" lvl="1">
                <a:lnSpc>
                  <a:spcPts val="1728"/>
                </a:lnSpc>
                <a:buFont typeface="Arial"/>
                <a:buChar char="•"/>
              </a:pPr>
              <a:r>
                <a:rPr lang="en-US" b="true" sz="1129">
                  <a:solidFill>
                    <a:srgbClr val="7B2C2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งบประมาณแผ่นดิน</a:t>
              </a:r>
            </a:p>
          </p:txBody>
        </p:sp>
      </p:grpSp>
    </p:spTree>
  </p:cSld>
  <p:clrMapOvr>
    <a:masterClrMapping/>
  </p:clrMapOvr>
</p:sld>
</file>

<file path=ppt/slides/slide4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17900"/>
            <a:ext cx="7563600" cy="10820700"/>
          </a:xfrm>
          <a:custGeom>
            <a:avLst/>
            <a:gdLst/>
            <a:ahLst/>
            <a:cxnLst/>
            <a:rect r="r" b="b" t="t" l="l"/>
            <a:pathLst>
              <a:path h="10820700" w="7563600">
                <a:moveTo>
                  <a:pt x="0" y="0"/>
                </a:moveTo>
                <a:lnTo>
                  <a:pt x="7563600" y="0"/>
                </a:lnTo>
                <a:lnTo>
                  <a:pt x="7563600" y="10820700"/>
                </a:lnTo>
                <a:lnTo>
                  <a:pt x="0" y="108207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744" r="-547" b="-274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550275" y="10041606"/>
            <a:ext cx="1013325" cy="661194"/>
          </a:xfrm>
          <a:custGeom>
            <a:avLst/>
            <a:gdLst/>
            <a:ahLst/>
            <a:cxnLst/>
            <a:rect r="r" b="b" t="t" l="l"/>
            <a:pathLst>
              <a:path h="661194" w="1013325">
                <a:moveTo>
                  <a:pt x="0" y="0"/>
                </a:moveTo>
                <a:lnTo>
                  <a:pt x="1013325" y="0"/>
                </a:lnTo>
                <a:lnTo>
                  <a:pt x="1013325" y="661194"/>
                </a:lnTo>
                <a:lnTo>
                  <a:pt x="0" y="6611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94327" y="576"/>
            <a:ext cx="4594464" cy="755424"/>
          </a:xfrm>
          <a:custGeom>
            <a:avLst/>
            <a:gdLst/>
            <a:ahLst/>
            <a:cxnLst/>
            <a:rect r="r" b="b" t="t" l="l"/>
            <a:pathLst>
              <a:path h="755424" w="4594464">
                <a:moveTo>
                  <a:pt x="0" y="0"/>
                </a:moveTo>
                <a:lnTo>
                  <a:pt x="4594463" y="0"/>
                </a:lnTo>
                <a:lnTo>
                  <a:pt x="4594463" y="755424"/>
                </a:lnTo>
                <a:lnTo>
                  <a:pt x="0" y="75542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035756" y="10250763"/>
            <a:ext cx="401150" cy="4412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26"/>
              </a:lnSpc>
            </a:pPr>
            <a:r>
              <a:rPr lang="en-US" sz="2590">
                <a:solidFill>
                  <a:srgbClr val="C57F0F"/>
                </a:solidFill>
                <a:latin typeface="Aileron"/>
                <a:ea typeface="Aileron"/>
                <a:cs typeface="Aileron"/>
                <a:sym typeface="Aileron"/>
              </a:rPr>
              <a:t>36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-10800000">
            <a:off x="756000" y="576"/>
            <a:ext cx="420654" cy="755424"/>
          </a:xfrm>
          <a:custGeom>
            <a:avLst/>
            <a:gdLst/>
            <a:ahLst/>
            <a:cxnLst/>
            <a:rect r="r" b="b" t="t" l="l"/>
            <a:pathLst>
              <a:path h="755424" w="420654">
                <a:moveTo>
                  <a:pt x="0" y="0"/>
                </a:moveTo>
                <a:lnTo>
                  <a:pt x="420654" y="0"/>
                </a:lnTo>
                <a:lnTo>
                  <a:pt x="420654" y="755424"/>
                </a:lnTo>
                <a:lnTo>
                  <a:pt x="0" y="75542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-99222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10800000">
            <a:off x="335346" y="576"/>
            <a:ext cx="420654" cy="755424"/>
          </a:xfrm>
          <a:custGeom>
            <a:avLst/>
            <a:gdLst/>
            <a:ahLst/>
            <a:cxnLst/>
            <a:rect r="r" b="b" t="t" l="l"/>
            <a:pathLst>
              <a:path h="755424" w="420654">
                <a:moveTo>
                  <a:pt x="0" y="0"/>
                </a:moveTo>
                <a:lnTo>
                  <a:pt x="420654" y="0"/>
                </a:lnTo>
                <a:lnTo>
                  <a:pt x="420654" y="755424"/>
                </a:lnTo>
                <a:lnTo>
                  <a:pt x="0" y="75542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-99222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10800000">
            <a:off x="-85307" y="576"/>
            <a:ext cx="420654" cy="755424"/>
          </a:xfrm>
          <a:custGeom>
            <a:avLst/>
            <a:gdLst/>
            <a:ahLst/>
            <a:cxnLst/>
            <a:rect r="r" b="b" t="t" l="l"/>
            <a:pathLst>
              <a:path h="755424" w="420654">
                <a:moveTo>
                  <a:pt x="0" y="0"/>
                </a:moveTo>
                <a:lnTo>
                  <a:pt x="420653" y="0"/>
                </a:lnTo>
                <a:lnTo>
                  <a:pt x="420653" y="755424"/>
                </a:lnTo>
                <a:lnTo>
                  <a:pt x="0" y="75542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-99222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571279" y="171756"/>
            <a:ext cx="790096" cy="5482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311"/>
              </a:lnSpc>
            </a:pPr>
            <a:r>
              <a:rPr lang="en-US" b="true" sz="3563" spc="-313">
                <a:solidFill>
                  <a:srgbClr val="383838"/>
                </a:solidFill>
                <a:latin typeface="Aileron Heavy Bold"/>
                <a:ea typeface="Aileron Heavy Bold"/>
                <a:cs typeface="Aileron Heavy Bold"/>
                <a:sym typeface="Aileron Heavy Bold"/>
              </a:rPr>
              <a:t>2.6</a:t>
            </a:r>
          </a:p>
        </p:txBody>
      </p:sp>
    </p:spTree>
  </p:cSld>
  <p:clrMapOvr>
    <a:masterClrMapping/>
  </p:clrMapOvr>
</p:sld>
</file>

<file path=ppt/slides/slide4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36000"/>
            <a:ext cx="7558852" cy="10702800"/>
          </a:xfrm>
          <a:custGeom>
            <a:avLst/>
            <a:gdLst/>
            <a:ahLst/>
            <a:cxnLst/>
            <a:rect r="r" b="b" t="t" l="l"/>
            <a:pathLst>
              <a:path h="10702800" w="7558852">
                <a:moveTo>
                  <a:pt x="0" y="0"/>
                </a:moveTo>
                <a:lnTo>
                  <a:pt x="7558852" y="0"/>
                </a:lnTo>
                <a:lnTo>
                  <a:pt x="7558852" y="10702800"/>
                </a:lnTo>
                <a:lnTo>
                  <a:pt x="0" y="107028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269253" y="9858239"/>
            <a:ext cx="1294347" cy="844561"/>
          </a:xfrm>
          <a:custGeom>
            <a:avLst/>
            <a:gdLst/>
            <a:ahLst/>
            <a:cxnLst/>
            <a:rect r="r" b="b" t="t" l="l"/>
            <a:pathLst>
              <a:path h="844561" w="1294347">
                <a:moveTo>
                  <a:pt x="0" y="0"/>
                </a:moveTo>
                <a:lnTo>
                  <a:pt x="1294347" y="0"/>
                </a:lnTo>
                <a:lnTo>
                  <a:pt x="1294347" y="844561"/>
                </a:lnTo>
                <a:lnTo>
                  <a:pt x="0" y="84456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856922" y="10143663"/>
            <a:ext cx="401150" cy="4412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26"/>
              </a:lnSpc>
            </a:pPr>
            <a:r>
              <a:rPr lang="en-US" sz="2590">
                <a:solidFill>
                  <a:srgbClr val="C57F0F"/>
                </a:solidFill>
                <a:latin typeface="Aileron"/>
                <a:ea typeface="Aileron"/>
                <a:cs typeface="Aileron"/>
                <a:sym typeface="Aileron"/>
              </a:rPr>
              <a:t>37</a:t>
            </a:r>
          </a:p>
        </p:txBody>
      </p:sp>
    </p:spTree>
  </p:cSld>
  <p:clrMapOvr>
    <a:masterClrMapping/>
  </p:clrMapOvr>
</p:sld>
</file>

<file path=ppt/slides/slide4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361029" y="10800"/>
            <a:ext cx="198971" cy="10692000"/>
          </a:xfrm>
          <a:custGeom>
            <a:avLst/>
            <a:gdLst/>
            <a:ahLst/>
            <a:cxnLst/>
            <a:rect r="r" b="b" t="t" l="l"/>
            <a:pathLst>
              <a:path h="10692000" w="198971">
                <a:moveTo>
                  <a:pt x="0" y="0"/>
                </a:moveTo>
                <a:lnTo>
                  <a:pt x="198971" y="0"/>
                </a:lnTo>
                <a:lnTo>
                  <a:pt x="198971" y="10692000"/>
                </a:lnTo>
                <a:lnTo>
                  <a:pt x="0" y="10692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177242" t="-9734" r="0" b="-973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913763" y="9626281"/>
            <a:ext cx="1649837" cy="1076519"/>
          </a:xfrm>
          <a:custGeom>
            <a:avLst/>
            <a:gdLst/>
            <a:ahLst/>
            <a:cxnLst/>
            <a:rect r="r" b="b" t="t" l="l"/>
            <a:pathLst>
              <a:path h="1076519" w="1649837">
                <a:moveTo>
                  <a:pt x="0" y="0"/>
                </a:moveTo>
                <a:lnTo>
                  <a:pt x="1649837" y="0"/>
                </a:lnTo>
                <a:lnTo>
                  <a:pt x="1649837" y="1076519"/>
                </a:lnTo>
                <a:lnTo>
                  <a:pt x="0" y="10765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840040" y="10131670"/>
            <a:ext cx="410734" cy="450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13"/>
              </a:lnSpc>
            </a:pPr>
            <a:r>
              <a:rPr lang="en-US" sz="2652">
                <a:solidFill>
                  <a:srgbClr val="C57F0F"/>
                </a:solidFill>
                <a:latin typeface="Aileron"/>
                <a:ea typeface="Aileron"/>
                <a:cs typeface="Aileron"/>
                <a:sym typeface="Aileron"/>
              </a:rPr>
              <a:t>34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7314259" y="-40409"/>
            <a:ext cx="586139" cy="10692000"/>
          </a:xfrm>
          <a:custGeom>
            <a:avLst/>
            <a:gdLst/>
            <a:ahLst/>
            <a:cxnLst/>
            <a:rect r="r" b="b" t="t" l="l"/>
            <a:pathLst>
              <a:path h="10692000" w="586139">
                <a:moveTo>
                  <a:pt x="0" y="0"/>
                </a:moveTo>
                <a:lnTo>
                  <a:pt x="586139" y="0"/>
                </a:lnTo>
                <a:lnTo>
                  <a:pt x="586139" y="10692000"/>
                </a:lnTo>
                <a:lnTo>
                  <a:pt x="0" y="10692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177242" t="-125969" r="0" b="-125969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187288" y="-40409"/>
            <a:ext cx="420040" cy="10692000"/>
          </a:xfrm>
          <a:custGeom>
            <a:avLst/>
            <a:gdLst/>
            <a:ahLst/>
            <a:cxnLst/>
            <a:rect r="r" b="b" t="t" l="l"/>
            <a:pathLst>
              <a:path h="10692000" w="420040">
                <a:moveTo>
                  <a:pt x="0" y="0"/>
                </a:moveTo>
                <a:lnTo>
                  <a:pt x="420040" y="0"/>
                </a:lnTo>
                <a:lnTo>
                  <a:pt x="420040" y="10692000"/>
                </a:lnTo>
                <a:lnTo>
                  <a:pt x="0" y="10692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177242" t="-76103" r="0" b="-76103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7115288" y="504000"/>
            <a:ext cx="444712" cy="10692000"/>
          </a:xfrm>
          <a:custGeom>
            <a:avLst/>
            <a:gdLst/>
            <a:ahLst/>
            <a:cxnLst/>
            <a:rect r="r" b="b" t="t" l="l"/>
            <a:pathLst>
              <a:path h="10692000" w="444712">
                <a:moveTo>
                  <a:pt x="0" y="0"/>
                </a:moveTo>
                <a:lnTo>
                  <a:pt x="444712" y="0"/>
                </a:lnTo>
                <a:lnTo>
                  <a:pt x="444712" y="10692000"/>
                </a:lnTo>
                <a:lnTo>
                  <a:pt x="0" y="10692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177242" t="-83510" r="0" b="-8351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222356" y="10800"/>
            <a:ext cx="496119" cy="10692000"/>
          </a:xfrm>
          <a:custGeom>
            <a:avLst/>
            <a:gdLst/>
            <a:ahLst/>
            <a:cxnLst/>
            <a:rect r="r" b="b" t="t" l="l"/>
            <a:pathLst>
              <a:path h="10692000" w="496119">
                <a:moveTo>
                  <a:pt x="0" y="0"/>
                </a:moveTo>
                <a:lnTo>
                  <a:pt x="496119" y="0"/>
                </a:lnTo>
                <a:lnTo>
                  <a:pt x="496119" y="10692000"/>
                </a:lnTo>
                <a:lnTo>
                  <a:pt x="0" y="10692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177242" t="-98944" r="0" b="-98944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5400000">
            <a:off x="3229513" y="5236084"/>
            <a:ext cx="496673" cy="10692000"/>
          </a:xfrm>
          <a:custGeom>
            <a:avLst/>
            <a:gdLst/>
            <a:ahLst/>
            <a:cxnLst/>
            <a:rect r="r" b="b" t="t" l="l"/>
            <a:pathLst>
              <a:path h="10692000" w="496673">
                <a:moveTo>
                  <a:pt x="0" y="0"/>
                </a:moveTo>
                <a:lnTo>
                  <a:pt x="496673" y="0"/>
                </a:lnTo>
                <a:lnTo>
                  <a:pt x="496673" y="10692000"/>
                </a:lnTo>
                <a:lnTo>
                  <a:pt x="0" y="10692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375315" t="-175738" r="0" b="-175738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273763" y="-40409"/>
            <a:ext cx="7123545" cy="10692000"/>
          </a:xfrm>
          <a:custGeom>
            <a:avLst/>
            <a:gdLst/>
            <a:ahLst/>
            <a:cxnLst/>
            <a:rect r="r" b="b" t="t" l="l"/>
            <a:pathLst>
              <a:path h="10692000" w="7123545">
                <a:moveTo>
                  <a:pt x="0" y="0"/>
                </a:moveTo>
                <a:lnTo>
                  <a:pt x="7123545" y="0"/>
                </a:lnTo>
                <a:lnTo>
                  <a:pt x="7123545" y="10692000"/>
                </a:lnTo>
                <a:lnTo>
                  <a:pt x="0" y="10692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5177086" y="7495257"/>
            <a:ext cx="1970289" cy="1870543"/>
          </a:xfrm>
          <a:custGeom>
            <a:avLst/>
            <a:gdLst/>
            <a:ahLst/>
            <a:cxnLst/>
            <a:rect r="r" b="b" t="t" l="l"/>
            <a:pathLst>
              <a:path h="1870543" w="1970289">
                <a:moveTo>
                  <a:pt x="0" y="0"/>
                </a:moveTo>
                <a:lnTo>
                  <a:pt x="1970289" y="0"/>
                </a:lnTo>
                <a:lnTo>
                  <a:pt x="1970289" y="1870543"/>
                </a:lnTo>
                <a:lnTo>
                  <a:pt x="0" y="18705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5061039" y="4688090"/>
            <a:ext cx="334466" cy="92852"/>
            <a:chOff x="0" y="0"/>
            <a:chExt cx="635000" cy="176285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35000" cy="176285"/>
            </a:xfrm>
            <a:custGeom>
              <a:avLst/>
              <a:gdLst/>
              <a:ahLst/>
              <a:cxnLst/>
              <a:rect r="r" b="b" t="t" l="l"/>
              <a:pathLst>
                <a:path h="176285" w="635000">
                  <a:moveTo>
                    <a:pt x="88143" y="0"/>
                  </a:moveTo>
                  <a:lnTo>
                    <a:pt x="546857" y="0"/>
                  </a:lnTo>
                  <a:cubicBezTo>
                    <a:pt x="570234" y="0"/>
                    <a:pt x="592654" y="9286"/>
                    <a:pt x="609184" y="25816"/>
                  </a:cubicBezTo>
                  <a:cubicBezTo>
                    <a:pt x="625714" y="42346"/>
                    <a:pt x="635000" y="64766"/>
                    <a:pt x="635000" y="88143"/>
                  </a:cubicBezTo>
                  <a:lnTo>
                    <a:pt x="635000" y="88143"/>
                  </a:lnTo>
                  <a:cubicBezTo>
                    <a:pt x="635000" y="111519"/>
                    <a:pt x="625714" y="133939"/>
                    <a:pt x="609184" y="150469"/>
                  </a:cubicBezTo>
                  <a:cubicBezTo>
                    <a:pt x="592654" y="166999"/>
                    <a:pt x="570234" y="176285"/>
                    <a:pt x="546857" y="176285"/>
                  </a:cubicBezTo>
                  <a:lnTo>
                    <a:pt x="88143" y="176285"/>
                  </a:lnTo>
                  <a:cubicBezTo>
                    <a:pt x="64766" y="176285"/>
                    <a:pt x="42346" y="166999"/>
                    <a:pt x="25816" y="150469"/>
                  </a:cubicBezTo>
                  <a:cubicBezTo>
                    <a:pt x="9286" y="133939"/>
                    <a:pt x="0" y="111519"/>
                    <a:pt x="0" y="88143"/>
                  </a:cubicBezTo>
                  <a:lnTo>
                    <a:pt x="0" y="88143"/>
                  </a:lnTo>
                  <a:cubicBezTo>
                    <a:pt x="0" y="64766"/>
                    <a:pt x="9286" y="42346"/>
                    <a:pt x="25816" y="25816"/>
                  </a:cubicBezTo>
                  <a:cubicBezTo>
                    <a:pt x="42346" y="9286"/>
                    <a:pt x="64766" y="0"/>
                    <a:pt x="88143" y="0"/>
                  </a:cubicBezTo>
                  <a:close/>
                </a:path>
              </a:pathLst>
            </a:custGeom>
            <a:solidFill>
              <a:srgbClr val="F8F8F7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9525"/>
              <a:ext cx="635000" cy="1858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543"/>
                </a:lnSpc>
              </a:pP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5592003" y="8158804"/>
            <a:ext cx="1211997" cy="533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196"/>
              </a:lnSpc>
            </a:pPr>
            <a:r>
              <a:rPr lang="en-US" b="true" sz="3468" spc="-305">
                <a:solidFill>
                  <a:srgbClr val="525153"/>
                </a:solidFill>
                <a:latin typeface="Aileron Heavy Bold"/>
                <a:ea typeface="Aileron Heavy Bold"/>
                <a:cs typeface="Aileron Heavy Bold"/>
                <a:sym typeface="Aileron Heavy Bold"/>
              </a:rPr>
              <a:t>94.78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5727314" y="7965974"/>
            <a:ext cx="941375" cy="2023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543"/>
              </a:lnSpc>
            </a:pPr>
            <a:r>
              <a:rPr lang="en-US" b="true" sz="1275" spc="-112">
                <a:solidFill>
                  <a:srgbClr val="525153"/>
                </a:solidFill>
                <a:latin typeface="Aileron Heavy Bold"/>
                <a:ea typeface="Aileron Heavy Bold"/>
                <a:cs typeface="Aileron Heavy Bold"/>
                <a:sym typeface="Aileron Heavy Bold"/>
              </a:rPr>
              <a:t>คะแนนรวมเฉลี่ย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6266402" y="9856378"/>
            <a:ext cx="1297198" cy="846422"/>
          </a:xfrm>
          <a:custGeom>
            <a:avLst/>
            <a:gdLst/>
            <a:ahLst/>
            <a:cxnLst/>
            <a:rect r="r" b="b" t="t" l="l"/>
            <a:pathLst>
              <a:path h="846422" w="1297198">
                <a:moveTo>
                  <a:pt x="0" y="0"/>
                </a:moveTo>
                <a:lnTo>
                  <a:pt x="1297198" y="0"/>
                </a:lnTo>
                <a:lnTo>
                  <a:pt x="1297198" y="846422"/>
                </a:lnTo>
                <a:lnTo>
                  <a:pt x="0" y="8464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6856922" y="10143663"/>
            <a:ext cx="401150" cy="4412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26"/>
              </a:lnSpc>
            </a:pPr>
            <a:r>
              <a:rPr lang="en-US" sz="2590">
                <a:solidFill>
                  <a:srgbClr val="C57F0F"/>
                </a:solidFill>
                <a:latin typeface="Aileron"/>
                <a:ea typeface="Aileron"/>
                <a:cs typeface="Aileron"/>
                <a:sym typeface="Aileron"/>
              </a:rPr>
              <a:t>38</a:t>
            </a:r>
          </a:p>
        </p:txBody>
      </p:sp>
    </p:spTree>
  </p:cSld>
  <p:clrMapOvr>
    <a:masterClrMapping/>
  </p:clrMapOvr>
</p:sld>
</file>

<file path=ppt/slides/slide4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-70145" y="101472"/>
            <a:ext cx="7673155" cy="1771245"/>
          </a:xfrm>
          <a:prstGeom prst="rect">
            <a:avLst/>
          </a:prstGeom>
          <a:gradFill rotWithShape="true">
            <a:gsLst>
              <a:gs pos="0">
                <a:srgbClr val="000000">
                  <a:alpha val="100000"/>
                </a:srgbClr>
              </a:gs>
              <a:gs pos="100000">
                <a:srgbClr val="C89116">
                  <a:alpha val="100000"/>
                </a:srgbClr>
              </a:gs>
            </a:gsLst>
            <a:lin ang="0"/>
          </a:gradFill>
        </p:spPr>
      </p:sp>
      <p:sp>
        <p:nvSpPr>
          <p:cNvPr name="Freeform 3" id="3"/>
          <p:cNvSpPr/>
          <p:nvPr/>
        </p:nvSpPr>
        <p:spPr>
          <a:xfrm flipH="false" flipV="false" rot="0">
            <a:off x="0" y="2037719"/>
            <a:ext cx="7560000" cy="3086645"/>
          </a:xfrm>
          <a:custGeom>
            <a:avLst/>
            <a:gdLst/>
            <a:ahLst/>
            <a:cxnLst/>
            <a:rect r="r" b="b" t="t" l="l"/>
            <a:pathLst>
              <a:path h="3086645" w="7560000">
                <a:moveTo>
                  <a:pt x="0" y="0"/>
                </a:moveTo>
                <a:lnTo>
                  <a:pt x="7560000" y="0"/>
                </a:lnTo>
                <a:lnTo>
                  <a:pt x="7560000" y="3086646"/>
                </a:lnTo>
                <a:lnTo>
                  <a:pt x="0" y="30866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209" r="0" b="-45886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3010" y="2037719"/>
            <a:ext cx="7560000" cy="3086645"/>
          </a:xfrm>
          <a:custGeom>
            <a:avLst/>
            <a:gdLst/>
            <a:ahLst/>
            <a:cxnLst/>
            <a:rect r="r" b="b" t="t" l="l"/>
            <a:pathLst>
              <a:path h="3086645" w="7560000">
                <a:moveTo>
                  <a:pt x="0" y="0"/>
                </a:moveTo>
                <a:lnTo>
                  <a:pt x="7560000" y="0"/>
                </a:lnTo>
                <a:lnTo>
                  <a:pt x="7560000" y="3086646"/>
                </a:lnTo>
                <a:lnTo>
                  <a:pt x="0" y="308664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28847" r="0" b="-34334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907264" y="5219615"/>
            <a:ext cx="3134367" cy="51668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65"/>
              </a:lnSpc>
            </a:pPr>
            <a:r>
              <a:rPr lang="en-US" sz="1603" spc="20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           สภาวะแวดล้อมภายนอกในช่วงปี พ.ศ. 2570 – 2574 มีแนวโน้มเปลี่ยนแปลงอย่างรวดเร็วจากปัจจัยด้านเศรษฐกิจ เทคโนโลยี สังคม สิ่งแวดล้อม และภูมิรัฐศาสตร์โลก ซึ่งส่งผลโดยตรงต่อระบบอุดมศึกษาไทยและการพัฒนามหาวิทยาลัยภูมิภาค โดยเฉพาะมหาวิทยาลัยที่มีบทบาทเชื่อมโยงพื้นที่ชายแดนและอนุภูมิภาคลุ่มน้ำโขงอย่างมหาวิทยาลัยนครพนม</a:t>
            </a:r>
          </a:p>
          <a:p>
            <a:pPr algn="l">
              <a:lnSpc>
                <a:spcPts val="2565"/>
              </a:lnSpc>
            </a:pPr>
            <a:r>
              <a:rPr lang="en-US" sz="1603" spc="20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        ด้านเศรษฐกิจโลก พบว่าเศรษฐกิจโลกยังเผชิญภาวะชะลอตัวและความไม่แน่นอนจากสถานการณ์ความขัดแย้งทางภูมิรัฐศาสตร์และสงครามในหลายภูมิภาค </a:t>
            </a:r>
          </a:p>
          <a:p>
            <a:pPr algn="l" marL="0" indent="0" lvl="0">
              <a:lnSpc>
                <a:spcPts val="2565"/>
              </a:lnSpc>
              <a:spcBef>
                <a:spcPct val="0"/>
              </a:spcBef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4284230" y="5219615"/>
            <a:ext cx="2760672" cy="39832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42"/>
              </a:lnSpc>
            </a:pPr>
            <a:r>
              <a:rPr lang="en-US" sz="1651" spc="-80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โดยเฉพาะสงครามของประเทศมหาอำนาจ ซึ่งส่งผลต่อราคาพลังงาน เงินเฟ้อ ต้นทุนการผลิต และห่วงโซ่อุปทานโลก  กองทุนการเงินระหว่างประเทศ (IMF) ระบุว่าเศรษฐกิจโลกกำลังอยู่ภายใต้ “เงาของสงคราม” และความเสี่ยงจากความแตกแยกทางภูมิรัฐศาสตร์ (Geopolitical Fragmentation) ซึ่งอาจกระทบต่อเสถียรภาพทางเศรษฐกิจ การค้า และการลงทุนทั่วโลก </a:t>
            </a:r>
          </a:p>
          <a:p>
            <a:pPr algn="l">
              <a:lnSpc>
                <a:spcPts val="2642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415105" y="618570"/>
            <a:ext cx="2958330" cy="9815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460"/>
              </a:lnSpc>
              <a:spcBef>
                <a:spcPct val="0"/>
              </a:spcBef>
            </a:pPr>
            <a:r>
              <a:rPr lang="en-US" b="true" sz="6907" spc="-607">
                <a:solidFill>
                  <a:srgbClr val="FFFFFF"/>
                </a:solidFill>
                <a:latin typeface="Aileron Heavy Bold"/>
                <a:ea typeface="Aileron Heavy Bold"/>
                <a:cs typeface="Aileron Heavy Bold"/>
                <a:sym typeface="Aileron Heavy Bold"/>
              </a:rPr>
              <a:t>บทที่ 3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746013" y="784575"/>
            <a:ext cx="4460593" cy="7759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016"/>
              </a:lnSpc>
              <a:spcBef>
                <a:spcPct val="0"/>
              </a:spcBef>
            </a:pPr>
            <a:r>
              <a:rPr lang="en-US" b="true" sz="2793" spc="-58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ปัจจัยภายนอกที่สำคัญต่อการพลิกโฉมมหาวิทยาลัยนครพนม</a:t>
            </a:r>
          </a:p>
        </p:txBody>
      </p:sp>
    </p:spTree>
  </p:cSld>
  <p:clrMapOvr>
    <a:masterClrMapping/>
  </p:clrMapOvr>
</p:sld>
</file>

<file path=ppt/slides/slide4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336248"/>
            <a:ext cx="7560000" cy="3086645"/>
          </a:xfrm>
          <a:custGeom>
            <a:avLst/>
            <a:gdLst/>
            <a:ahLst/>
            <a:cxnLst/>
            <a:rect r="r" b="b" t="t" l="l"/>
            <a:pathLst>
              <a:path h="3086645" w="7560000">
                <a:moveTo>
                  <a:pt x="0" y="0"/>
                </a:moveTo>
                <a:lnTo>
                  <a:pt x="7560000" y="0"/>
                </a:lnTo>
                <a:lnTo>
                  <a:pt x="7560000" y="3086645"/>
                </a:lnTo>
                <a:lnTo>
                  <a:pt x="0" y="30866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209" r="0" b="-45886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45633" y="3614194"/>
            <a:ext cx="3134367" cy="4195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565"/>
              </a:lnSpc>
              <a:spcBef>
                <a:spcPct val="0"/>
              </a:spcBef>
            </a:pPr>
            <a:r>
              <a:rPr lang="en-US" sz="1603" spc="20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ธนาคารโลก (World Bank) ยังประเมินว่าประเทศกำลังพัฒนาและภูมิภาคเอเชียตะวันออกจะเผชิญแรงกดดันจากการชะลอตัวของเศรษฐกิจโลก การแข่งขันทางการค้า และภาวะเงินเฟ้อที่ยังคงอยู่ในระดับสูง  สถานการณ์ดังกล่าวอาจส่งผลต่อการจ้างงาน รายได้ครัวเรือน และกำลังซื้อของประชาชน ซึ่งมีผลต่อการตัดสินใจศึกษาต่อในระดับอุดมศึกษา โดยเฉพาะมหาวิทยาลัยภูมิภาคที่มีนักศึกษาส่วนใหญ่มาจากครอบครัวรายได้ปานกลางและรายได้น้อย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4215622" y="3614194"/>
            <a:ext cx="2760672" cy="53167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42"/>
              </a:lnSpc>
            </a:pPr>
            <a:r>
              <a:rPr lang="en-US" sz="1651" spc="-80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ในด้านเทคโนโลยี โลกกำลังเข้าสู่ยุคเศรษฐกิจดิจิทัลและปัญญาประดิษฐ์ (Artificial Intelligence: AI) อย่างเต็มรูปแบบ ส่งผลให้รูปแบบการเรียนรู้ การทำงาน และตลาดแรงงานเปลี่ยนแปลงอย่างรวดเร็ว ทักษะด้านดิจิทัล การคิดวิเคราะห์ ภาษา และนวัตกรรมกลายเป็นสมรรถนะสำคัญของกำลังคนในอนาคต มหาวิทยาลัยจึงจำเป็นต้องปรับรูปแบบการเรียนการสอนสู่การเรียนรู้ตลอดชีวิต (Lifelong Learning) และการพัฒนาหลักสูตรระยะสั้นที่ตอบสนองต่อความต้องการของตลาดแรงงานยุคใหม่</a:t>
            </a:r>
          </a:p>
          <a:p>
            <a:pPr algn="l">
              <a:lnSpc>
                <a:spcPts val="2642"/>
              </a:lnSpc>
            </a:pP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5913763" y="9626281"/>
            <a:ext cx="1649837" cy="1076519"/>
          </a:xfrm>
          <a:custGeom>
            <a:avLst/>
            <a:gdLst/>
            <a:ahLst/>
            <a:cxnLst/>
            <a:rect r="r" b="b" t="t" l="l"/>
            <a:pathLst>
              <a:path h="1076519" w="1649837">
                <a:moveTo>
                  <a:pt x="0" y="0"/>
                </a:moveTo>
                <a:lnTo>
                  <a:pt x="1649837" y="0"/>
                </a:lnTo>
                <a:lnTo>
                  <a:pt x="1649837" y="1076519"/>
                </a:lnTo>
                <a:lnTo>
                  <a:pt x="0" y="10765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6839535" y="10107391"/>
            <a:ext cx="410734" cy="450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13"/>
              </a:lnSpc>
            </a:pPr>
            <a:r>
              <a:rPr lang="en-US" sz="2652">
                <a:solidFill>
                  <a:srgbClr val="C57F0F"/>
                </a:solidFill>
                <a:latin typeface="Aileron"/>
                <a:ea typeface="Aileron"/>
                <a:cs typeface="Aileron"/>
                <a:sym typeface="Aileron"/>
              </a:rPr>
              <a:t>40</a:t>
            </a:r>
          </a:p>
        </p:txBody>
      </p:sp>
    </p:spTree>
  </p:cSld>
  <p:clrMapOvr>
    <a:masterClrMapping/>
  </p:clrMapOvr>
</p:sld>
</file>

<file path=ppt/slides/slide4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913763" y="9626281"/>
            <a:ext cx="1649837" cy="1076519"/>
          </a:xfrm>
          <a:custGeom>
            <a:avLst/>
            <a:gdLst/>
            <a:ahLst/>
            <a:cxnLst/>
            <a:rect r="r" b="b" t="t" l="l"/>
            <a:pathLst>
              <a:path h="1076519" w="1649837">
                <a:moveTo>
                  <a:pt x="0" y="0"/>
                </a:moveTo>
                <a:lnTo>
                  <a:pt x="1649837" y="0"/>
                </a:lnTo>
                <a:lnTo>
                  <a:pt x="1649837" y="1076519"/>
                </a:lnTo>
                <a:lnTo>
                  <a:pt x="0" y="10765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9336" y="0"/>
            <a:ext cx="7560000" cy="3333345"/>
          </a:xfrm>
          <a:custGeom>
            <a:avLst/>
            <a:gdLst/>
            <a:ahLst/>
            <a:cxnLst/>
            <a:rect r="r" b="b" t="t" l="l"/>
            <a:pathLst>
              <a:path h="3333345" w="7560000">
                <a:moveTo>
                  <a:pt x="0" y="0"/>
                </a:moveTo>
                <a:lnTo>
                  <a:pt x="7560000" y="0"/>
                </a:lnTo>
                <a:lnTo>
                  <a:pt x="7560000" y="3333345"/>
                </a:lnTo>
                <a:lnTo>
                  <a:pt x="0" y="33333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18916" r="0" b="-31904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45633" y="3614194"/>
            <a:ext cx="3134367" cy="6462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65"/>
              </a:lnSpc>
            </a:pPr>
            <a:r>
              <a:rPr lang="en-US" sz="1603" spc="20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          ด้านประชากรและสังคม ประเทศไทยกำลังก้าวเข้าสู่ “สังคมสูงวัยระดับสมบูรณ์” ส่งผลให้จำนวนประชากรวัยเรียนลดลงอย่างต่อเนื่อง ซึ่งจะกระทบต่อจำนวนผู้สมัครเข้าศึกษาในมหาวิทยาลัยทั่วประเทศ ขณะเดียวกัน สังคมไทยมีแนวโน้มต้องการกำลังคนด้านสุขภาพ การดูแลผู้สูงอายุ เทคโนโลยีดิจิทัล และบริการสุขภาพเพิ่มขึ้น จึงเป็นโอกาสสำคัญสำหรับมหาวิทยาลัยในการพัฒนาหลักสูตรและงานวิจัยด้านสุขภาพและการแพทย์</a:t>
            </a:r>
          </a:p>
          <a:p>
            <a:pPr algn="l">
              <a:lnSpc>
                <a:spcPts val="2565"/>
              </a:lnSpc>
            </a:pPr>
            <a:r>
              <a:rPr lang="en-US" sz="1603" spc="20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          นอกจากนี้ โลกยังเผชิญความเสี่ยงจากโรคอุบัติใหม่และโรคอุบัติซ้ำ ซึ่งองค์การอนามัยโลกและหน่วยงานด้านสาธารณสุขระหว่างประเทศเตือนว่าอาจเกิดการระบาดใหญ่ครั้งใหม่ได้ในอนาคต จากปัจจัยด้านการเปลี่ยนแปลงสภาพภูมิอากาศ </a:t>
            </a:r>
          </a:p>
          <a:p>
            <a:pPr algn="l" marL="0" indent="0" lvl="0">
              <a:lnSpc>
                <a:spcPts val="2565"/>
              </a:lnSpc>
              <a:spcBef>
                <a:spcPct val="0"/>
              </a:spcBef>
            </a:pPr>
          </a:p>
        </p:txBody>
      </p:sp>
      <p:sp>
        <p:nvSpPr>
          <p:cNvPr name="TextBox 5" id="5"/>
          <p:cNvSpPr txBox="true"/>
          <p:nvPr/>
        </p:nvSpPr>
        <p:spPr>
          <a:xfrm rot="0">
            <a:off x="4215622" y="3614194"/>
            <a:ext cx="2760672" cy="53167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42"/>
              </a:lnSpc>
            </a:pPr>
            <a:r>
              <a:rPr lang="en-US" sz="1651" spc="-80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การเดินทางระหว่างประเทศ และความขัดแย้งทางการเมืองระหว่างประเทศ  รายงานของคณะกรรมการ Global Preparedness Monitoring Board ระบุว่าโลกยังมีความเปราะบางต่อโรคระบาดใหม่ แม้จะมีบทเรียนจาก COVID-19 แล้วก็ตาม </a:t>
            </a:r>
          </a:p>
          <a:p>
            <a:pPr algn="l">
              <a:lnSpc>
                <a:spcPts val="2642"/>
              </a:lnSpc>
            </a:pPr>
            <a:r>
              <a:rPr lang="en-US" sz="1651" spc="-80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            สถานการณ์ดังกล่าวสะท้อนให้เห็นว่า มหาวิทยาลัยจำเป็นต้องพัฒนาระบบบริหารความเสี่ยงด้านสาธารณสุข การจัดการเรียนการสอนแบบยืดหยุ่น (Flexible Learning) และการใช้เทคโนโลยีดิจิทัลรองรับภาวะวิกฤตในอนาคต รวมถึงการส่งเสริมงานวิจัยด้านสุขภาพ โรคอุบัติใหม่ และระบบสาธารณสุขชุมชน         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6839535" y="10107391"/>
            <a:ext cx="410734" cy="450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13"/>
              </a:lnSpc>
            </a:pPr>
            <a:r>
              <a:rPr lang="en-US" sz="2652">
                <a:solidFill>
                  <a:srgbClr val="C57F0F"/>
                </a:solidFill>
                <a:latin typeface="Aileron"/>
                <a:ea typeface="Aileron"/>
                <a:cs typeface="Aileron"/>
                <a:sym typeface="Aileron"/>
              </a:rPr>
              <a:t>41</a:t>
            </a:r>
          </a:p>
        </p:txBody>
      </p:sp>
    </p:spTree>
  </p:cSld>
  <p:clrMapOvr>
    <a:masterClrMapping/>
  </p:clrMapOvr>
</p:sld>
</file>

<file path=ppt/slides/slide4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336248"/>
            <a:ext cx="7560000" cy="3086645"/>
          </a:xfrm>
          <a:custGeom>
            <a:avLst/>
            <a:gdLst/>
            <a:ahLst/>
            <a:cxnLst/>
            <a:rect r="r" b="b" t="t" l="l"/>
            <a:pathLst>
              <a:path h="3086645" w="7560000">
                <a:moveTo>
                  <a:pt x="0" y="0"/>
                </a:moveTo>
                <a:lnTo>
                  <a:pt x="7560000" y="0"/>
                </a:lnTo>
                <a:lnTo>
                  <a:pt x="7560000" y="3086645"/>
                </a:lnTo>
                <a:lnTo>
                  <a:pt x="0" y="30866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209" r="0" b="-45886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424385" y="3664025"/>
            <a:ext cx="2760672" cy="63168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42"/>
              </a:lnSpc>
            </a:pPr>
            <a:r>
              <a:rPr lang="en-US" sz="1651" spc="-80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            </a:t>
            </a:r>
            <a:r>
              <a:rPr lang="en-US" sz="1651" spc="-80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โดยสรุป สภาวะแวดล้อมภายนอกในช่วงแผนยุทธศาสตร์ พ.ศ. 2570 – 2574 มีทั้ง “ความท้าทาย” และ “โอกาส” สำคัญต่อการพัฒนามหาวิทยาลัยนครพนม กล่าวคือ แม้โลกจะเผชิญความไม่แน่นอนจากเศรษฐกิจ สงคราม ภูมิรัฐศาสตร์ โรคอุบัติใหม่ และการเปลี่ยนแปลงสภาพภูมิอากาศ แต่ขณะเดียวกัน การเปลี่ยนผ่านสู่เศรษฐกิจดิจิทัล สังคมสูงวัย และความร่วมมือระดับอนุภูมิภาคลุ่มน้ำโขง ก็เป็นโอกาสสำคัญที่มหาวิทยาลัยสามารถใช้ในการยกระดับบทบาทสู่การเป็นศูนย์กลางการศึกษา วิจัย และพัฒนาพื้นที่ชายแดนของภาคตะวันออกเฉียงเหนือตอนบนได้อย่างยั่งยืน</a:t>
            </a:r>
          </a:p>
          <a:p>
            <a:pPr algn="l">
              <a:lnSpc>
                <a:spcPts val="2642"/>
              </a:lnSpc>
            </a:pPr>
          </a:p>
          <a:p>
            <a:pPr algn="l">
              <a:lnSpc>
                <a:spcPts val="2642"/>
              </a:lnSpc>
            </a:pP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5913763" y="9626281"/>
            <a:ext cx="1649837" cy="1076519"/>
          </a:xfrm>
          <a:custGeom>
            <a:avLst/>
            <a:gdLst/>
            <a:ahLst/>
            <a:cxnLst/>
            <a:rect r="r" b="b" t="t" l="l"/>
            <a:pathLst>
              <a:path h="1076519" w="1649837">
                <a:moveTo>
                  <a:pt x="0" y="0"/>
                </a:moveTo>
                <a:lnTo>
                  <a:pt x="1649837" y="0"/>
                </a:lnTo>
                <a:lnTo>
                  <a:pt x="1649837" y="1076519"/>
                </a:lnTo>
                <a:lnTo>
                  <a:pt x="0" y="10765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1222" y="336248"/>
            <a:ext cx="7542378" cy="3099232"/>
          </a:xfrm>
          <a:custGeom>
            <a:avLst/>
            <a:gdLst/>
            <a:ahLst/>
            <a:cxnLst/>
            <a:rect r="r" b="b" t="t" l="l"/>
            <a:pathLst>
              <a:path h="3099232" w="7542378">
                <a:moveTo>
                  <a:pt x="0" y="0"/>
                </a:moveTo>
                <a:lnTo>
                  <a:pt x="7542378" y="0"/>
                </a:lnTo>
                <a:lnTo>
                  <a:pt x="7542378" y="3099231"/>
                </a:lnTo>
                <a:lnTo>
                  <a:pt x="0" y="309923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9626" r="0" b="-12054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706531" y="3664025"/>
            <a:ext cx="3297543" cy="7109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65"/>
              </a:lnSpc>
            </a:pPr>
            <a:r>
              <a:rPr lang="en-US" sz="1603" spc="-49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        ด้านสิ่งแวดล้อมและการเปลี่ยนแปลงสภาพภูมิอากาศ ปัญหาภัยแล้ง น้ำท่วม ฝุ่น PM2.5 และภัยพิบัติทางธรรมชาติมีแนวโน้มรุนแรงขึ้น ส่งผลต่อเศรษฐกิจฐานราก สุขภาพ และคุณภาพชีวิตของประชาชนในพื้นที่ลุ่มน้ำโขง มหาวิทยาลัยจึงมีบทบาทสำคัญในการวิจัยและพัฒนาองค์ความรู้ด้านสิ่งแวดล้อม การจัดการทรัพยากรธรรมชาติ และการปรับตัวต่อการเปลี่ยนแปลงสภาพภูมิอากาศในระดับพื้นที่</a:t>
            </a:r>
          </a:p>
          <a:p>
            <a:pPr algn="l">
              <a:lnSpc>
                <a:spcPts val="2565"/>
              </a:lnSpc>
            </a:pPr>
            <a:r>
              <a:rPr lang="en-US" sz="1603" spc="-49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          สำหรับบริบทระดับภูมิภาค การเชื่อมโยงทางเศรษฐกิจของอนุภูมิภาคลุ่มน้ำโขง (GMS) และเส้นทางโลจิสติกส์ระหว่างไทย–ลาว–เวียดนาม–จีน ถือเป็นโอกาสสำคัญต่อการพัฒนาการศึกษา การค้าชายแดน การท่องเที่ยว และความร่วมมือระหว่างประเทศ ซึ่งมหาวิทยาลัยนครพนมสามารถใช้เป็นจุดแข็งในการพัฒนาหลักสูตรนานาชาติ งานวิจัยข้ามพรมแดน และการสร้างเครือข่ายทางวิชาการกับประเทศเพื่อนบ้าน</a:t>
            </a:r>
          </a:p>
          <a:p>
            <a:pPr algn="l">
              <a:lnSpc>
                <a:spcPts val="2565"/>
              </a:lnSpc>
            </a:pPr>
          </a:p>
          <a:p>
            <a:pPr algn="l" marL="0" indent="0" lvl="0">
              <a:lnSpc>
                <a:spcPts val="2565"/>
              </a:lnSpc>
              <a:spcBef>
                <a:spcPct val="0"/>
              </a:spcBef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6839535" y="10107391"/>
            <a:ext cx="410734" cy="4504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13"/>
              </a:lnSpc>
            </a:pPr>
            <a:r>
              <a:rPr lang="en-US" sz="2652">
                <a:solidFill>
                  <a:srgbClr val="C57F0F"/>
                </a:solidFill>
                <a:latin typeface="Aileron"/>
                <a:ea typeface="Aileron"/>
                <a:cs typeface="Aileron"/>
                <a:sym typeface="Aileron"/>
              </a:rPr>
              <a:t>42</a:t>
            </a:r>
          </a:p>
        </p:txBody>
      </p:sp>
    </p:spTree>
  </p:cSld>
  <p:clrMapOvr>
    <a:masterClrMapping/>
  </p:clrMapOvr>
</p:sld>
</file>

<file path=ppt/slides/slide5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669529"/>
            <a:ext cx="4778412" cy="6513948"/>
          </a:xfrm>
          <a:custGeom>
            <a:avLst/>
            <a:gdLst/>
            <a:ahLst/>
            <a:cxnLst/>
            <a:rect r="r" b="b" t="t" l="l"/>
            <a:pathLst>
              <a:path h="6513948" w="4778412">
                <a:moveTo>
                  <a:pt x="0" y="0"/>
                </a:moveTo>
                <a:lnTo>
                  <a:pt x="4778412" y="0"/>
                </a:lnTo>
                <a:lnTo>
                  <a:pt x="4778412" y="6513949"/>
                </a:lnTo>
                <a:lnTo>
                  <a:pt x="0" y="65139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2304" t="0" r="-52304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4834863" y="0"/>
            <a:ext cx="2389993" cy="3151747"/>
            <a:chOff x="0" y="0"/>
            <a:chExt cx="836985" cy="110375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36985" cy="1103754"/>
            </a:xfrm>
            <a:custGeom>
              <a:avLst/>
              <a:gdLst/>
              <a:ahLst/>
              <a:cxnLst/>
              <a:rect r="r" b="b" t="t" l="l"/>
              <a:pathLst>
                <a:path h="1103754" w="836985">
                  <a:moveTo>
                    <a:pt x="0" y="0"/>
                  </a:moveTo>
                  <a:lnTo>
                    <a:pt x="836985" y="0"/>
                  </a:lnTo>
                  <a:lnTo>
                    <a:pt x="836985" y="1103754"/>
                  </a:lnTo>
                  <a:lnTo>
                    <a:pt x="0" y="1103754"/>
                  </a:lnTo>
                  <a:close/>
                </a:path>
              </a:pathLst>
            </a:custGeom>
            <a:solidFill>
              <a:srgbClr val="12475B">
                <a:alpha val="82745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9525"/>
              <a:ext cx="836985" cy="1113279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>
                <a:lnSpc>
                  <a:spcPts val="76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4921706" y="3695060"/>
            <a:ext cx="2216307" cy="25624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30"/>
              </a:lnSpc>
            </a:pPr>
            <a:r>
              <a:rPr lang="en-US" sz="1381">
                <a:solidFill>
                  <a:srgbClr val="3B3939"/>
                </a:solidFill>
                <a:latin typeface="Aileron"/>
                <a:ea typeface="Aileron"/>
                <a:cs typeface="Aileron"/>
                <a:sym typeface="Aileron"/>
              </a:rPr>
              <a:t> 3.1 สภาวการณ์และบริบทจากภายนอกประเทศที่ส่งผลต่อการพัฒนามหาวิทยาลัย</a:t>
            </a:r>
          </a:p>
          <a:p>
            <a:pPr algn="l">
              <a:lnSpc>
                <a:spcPts val="2030"/>
              </a:lnSpc>
            </a:pPr>
            <a:r>
              <a:rPr lang="en-US" sz="1381">
                <a:solidFill>
                  <a:srgbClr val="3B3939"/>
                </a:solidFill>
                <a:latin typeface="Aileron"/>
                <a:ea typeface="Aileron"/>
                <a:cs typeface="Aileron"/>
                <a:sym typeface="Aileron"/>
              </a:rPr>
              <a:t> 3.2 ปัจจัยจากภายในประเทศที่ส่งผลต่อการพัฒนาอุดมศึกษา</a:t>
            </a:r>
          </a:p>
          <a:p>
            <a:pPr algn="l">
              <a:lnSpc>
                <a:spcPts val="2030"/>
              </a:lnSpc>
            </a:pPr>
            <a:r>
              <a:rPr lang="en-US" sz="1381">
                <a:solidFill>
                  <a:srgbClr val="3B3939"/>
                </a:solidFill>
                <a:latin typeface="Aileron"/>
                <a:ea typeface="Aileron"/>
                <a:cs typeface="Aileron"/>
                <a:sym typeface="Aileron"/>
              </a:rPr>
              <a:t> 3.3 นโยบาย ยุทธศาสตร์ และแผนการพัฒนาอุดมศึกษาของประเทศ</a:t>
            </a:r>
          </a:p>
          <a:p>
            <a:pPr algn="l">
              <a:lnSpc>
                <a:spcPts val="2030"/>
              </a:lnSpc>
            </a:pPr>
            <a:r>
              <a:rPr lang="en-US" sz="1381">
                <a:solidFill>
                  <a:srgbClr val="3B3939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</a:p>
          <a:p>
            <a:pPr algn="l" marL="0" indent="0" lvl="0">
              <a:lnSpc>
                <a:spcPts val="2030"/>
              </a:lnSpc>
            </a:pPr>
          </a:p>
        </p:txBody>
      </p:sp>
      <p:grpSp>
        <p:nvGrpSpPr>
          <p:cNvPr name="Group 7" id="7"/>
          <p:cNvGrpSpPr/>
          <p:nvPr/>
        </p:nvGrpSpPr>
        <p:grpSpPr>
          <a:xfrm rot="0">
            <a:off x="3780000" y="5890095"/>
            <a:ext cx="3444856" cy="4391814"/>
            <a:chOff x="0" y="0"/>
            <a:chExt cx="1206402" cy="153803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206402" cy="1538030"/>
            </a:xfrm>
            <a:custGeom>
              <a:avLst/>
              <a:gdLst/>
              <a:ahLst/>
              <a:cxnLst/>
              <a:rect r="r" b="b" t="t" l="l"/>
              <a:pathLst>
                <a:path h="1538030" w="1206402">
                  <a:moveTo>
                    <a:pt x="0" y="0"/>
                  </a:moveTo>
                  <a:lnTo>
                    <a:pt x="1206402" y="0"/>
                  </a:lnTo>
                  <a:lnTo>
                    <a:pt x="1206402" y="1538030"/>
                  </a:lnTo>
                  <a:lnTo>
                    <a:pt x="0" y="1538030"/>
                  </a:lnTo>
                  <a:close/>
                </a:path>
              </a:pathLst>
            </a:custGeom>
            <a:solidFill>
              <a:srgbClr val="9D9287">
                <a:alpha val="14902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9525"/>
              <a:ext cx="1206402" cy="1547555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 marL="0" indent="0" lvl="0">
                <a:lnSpc>
                  <a:spcPts val="76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76053" y="5890095"/>
            <a:ext cx="3603947" cy="4391814"/>
            <a:chOff x="0" y="0"/>
            <a:chExt cx="1262116" cy="153803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262116" cy="1538030"/>
            </a:xfrm>
            <a:custGeom>
              <a:avLst/>
              <a:gdLst/>
              <a:ahLst/>
              <a:cxnLst/>
              <a:rect r="r" b="b" t="t" l="l"/>
              <a:pathLst>
                <a:path h="1538030" w="1262116">
                  <a:moveTo>
                    <a:pt x="0" y="0"/>
                  </a:moveTo>
                  <a:lnTo>
                    <a:pt x="1262116" y="0"/>
                  </a:lnTo>
                  <a:lnTo>
                    <a:pt x="1262116" y="1538030"/>
                  </a:lnTo>
                  <a:lnTo>
                    <a:pt x="0" y="1538030"/>
                  </a:lnTo>
                  <a:close/>
                </a:path>
              </a:pathLst>
            </a:custGeom>
            <a:solidFill>
              <a:srgbClr val="9D9287">
                <a:alpha val="14902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9525"/>
              <a:ext cx="1262116" cy="1547555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 marL="0" indent="0" lvl="0">
                <a:lnSpc>
                  <a:spcPts val="76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966191" y="5969836"/>
            <a:ext cx="2424505" cy="42499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68"/>
              </a:lnSpc>
            </a:pPr>
            <a:r>
              <a:rPr lang="en-US" sz="1381">
                <a:solidFill>
                  <a:srgbClr val="3B3939"/>
                </a:solidFill>
                <a:latin typeface="Aileron"/>
                <a:ea typeface="Aileron"/>
                <a:cs typeface="Aileron"/>
                <a:sym typeface="Aileron"/>
              </a:rPr>
              <a:t> 3.4 การวิเคราะห์ความเชื่อมโยงของยุทธศาสตร์มหาวิทยาลัยนครพนมกับ พระราชบัญญัติมหาวิทยาลัยนครพนม พ.ศ. 2548 (มาตรา 7) แผนพัฒนาการศึกษาระดับอุดมศึกษา ฉบับที่ 13 (พ.ศ.2561-2580) ยุทธศาสตร์สำนักงานคณะกรรมการการอาชีวศึกษา 20 ปี (พ.ศ.2560 - 2579) แผนพัฒนาการศึกษาแห่งชาติ พ.ศ. 2560 - 2579 กรอบแผนพัฒนาเศรษฐกิจและสังคมแห่งชาติ ฉบับที่ 13 (พ.ศ. 2566 – 2570 ) และยุทธศาสตร์ชาติระยะ 20 ปี (พ.ศ. 2561 – 2580)</a:t>
            </a:r>
          </a:p>
          <a:p>
            <a:pPr algn="l" marL="0" indent="0" lvl="0">
              <a:lnSpc>
                <a:spcPts val="2168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4063942" y="5969836"/>
            <a:ext cx="2727338" cy="42516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55"/>
              </a:lnSpc>
            </a:pPr>
            <a:r>
              <a:rPr lang="en-US" sz="1381">
                <a:solidFill>
                  <a:srgbClr val="3B3939"/>
                </a:solidFill>
                <a:latin typeface="Aileron"/>
                <a:ea typeface="Aileron"/>
                <a:cs typeface="Aileron"/>
                <a:sym typeface="Aileron"/>
              </a:rPr>
              <a:t> 3.5 การวิเคราะห์ความเชื่อมโยงของยุทธศาสตร์มหาวิทยาลัยนครพนมกับ แผนพัฒนากลุ่มจังหวัดภาคตะวันออกเฉียงเหนือตอนบน 2 (พ.ศ.2566 - 2570) ฉบับทบทวนประจำปีงบประมาณ พ.ศ.2570 และแผนพัฒนาจังหวัดนครพนม พ.ศ. 2566 – 2570 (ฉบับทบทวน รอบปี 2570)</a:t>
            </a:r>
          </a:p>
          <a:p>
            <a:pPr algn="l">
              <a:lnSpc>
                <a:spcPts val="2155"/>
              </a:lnSpc>
            </a:pPr>
            <a:r>
              <a:rPr lang="en-US" sz="1381">
                <a:solidFill>
                  <a:srgbClr val="3B3939"/>
                </a:solidFill>
                <a:latin typeface="Aileron"/>
                <a:ea typeface="Aileron"/>
                <a:cs typeface="Aileron"/>
                <a:sym typeface="Aileron"/>
              </a:rPr>
              <a:t> 3.6 ความเชื่อมโยงกลยุทธ์ โครงการกิจกรรมตามยุทธศาสตร์ของมหาวิทยาลัยนครพนม กับตัวชี้วัดการจัดกลุ่มสถาบันอุดมศึกษา และเป้าหมาย การพัฒนาที่ยั่งยืน (SDGs)</a:t>
            </a:r>
          </a:p>
          <a:p>
            <a:pPr algn="l">
              <a:lnSpc>
                <a:spcPts val="2155"/>
              </a:lnSpc>
            </a:pPr>
            <a:r>
              <a:rPr lang="en-US" sz="1381">
                <a:solidFill>
                  <a:srgbClr val="3B3939"/>
                </a:solidFill>
                <a:latin typeface="Aileron"/>
                <a:ea typeface="Aileron"/>
                <a:cs typeface="Aileron"/>
                <a:sym typeface="Aileron"/>
              </a:rPr>
              <a:t> 3.7 ยุทธศาสตร์ มหาวิทยาลัยนครพนม กับการเปลี่ยนแปลง New S-Curve</a:t>
            </a:r>
          </a:p>
          <a:p>
            <a:pPr algn="l" marL="0" indent="0" lvl="0">
              <a:lnSpc>
                <a:spcPts val="2155"/>
              </a:lnSpc>
            </a:pPr>
          </a:p>
        </p:txBody>
      </p:sp>
      <p:grpSp>
        <p:nvGrpSpPr>
          <p:cNvPr name="Group 15" id="15"/>
          <p:cNvGrpSpPr/>
          <p:nvPr/>
        </p:nvGrpSpPr>
        <p:grpSpPr>
          <a:xfrm rot="0">
            <a:off x="4921706" y="3656572"/>
            <a:ext cx="346733" cy="299336"/>
            <a:chOff x="0" y="0"/>
            <a:chExt cx="121427" cy="104829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21427" cy="104829"/>
            </a:xfrm>
            <a:custGeom>
              <a:avLst/>
              <a:gdLst/>
              <a:ahLst/>
              <a:cxnLst/>
              <a:rect r="r" b="b" t="t" l="l"/>
              <a:pathLst>
                <a:path h="104829" w="121427">
                  <a:moveTo>
                    <a:pt x="0" y="0"/>
                  </a:moveTo>
                  <a:lnTo>
                    <a:pt x="121427" y="0"/>
                  </a:lnTo>
                  <a:lnTo>
                    <a:pt x="121427" y="104829"/>
                  </a:lnTo>
                  <a:lnTo>
                    <a:pt x="0" y="104829"/>
                  </a:lnTo>
                  <a:close/>
                </a:path>
              </a:pathLst>
            </a:custGeom>
            <a:solidFill>
              <a:srgbClr val="000000">
                <a:alpha val="14902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9525"/>
              <a:ext cx="121427" cy="114354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 marL="0" indent="0" lvl="0">
                <a:lnSpc>
                  <a:spcPts val="76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4921706" y="4463722"/>
            <a:ext cx="346733" cy="299336"/>
            <a:chOff x="0" y="0"/>
            <a:chExt cx="121427" cy="104829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21427" cy="104829"/>
            </a:xfrm>
            <a:custGeom>
              <a:avLst/>
              <a:gdLst/>
              <a:ahLst/>
              <a:cxnLst/>
              <a:rect r="r" b="b" t="t" l="l"/>
              <a:pathLst>
                <a:path h="104829" w="121427">
                  <a:moveTo>
                    <a:pt x="0" y="0"/>
                  </a:moveTo>
                  <a:lnTo>
                    <a:pt x="121427" y="0"/>
                  </a:lnTo>
                  <a:lnTo>
                    <a:pt x="121427" y="104829"/>
                  </a:lnTo>
                  <a:lnTo>
                    <a:pt x="0" y="104829"/>
                  </a:lnTo>
                  <a:close/>
                </a:path>
              </a:pathLst>
            </a:custGeom>
            <a:solidFill>
              <a:srgbClr val="000000">
                <a:alpha val="14902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9525"/>
              <a:ext cx="121427" cy="114354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 marL="0" indent="0" lvl="0">
                <a:lnSpc>
                  <a:spcPts val="76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4921706" y="4978379"/>
            <a:ext cx="346733" cy="299336"/>
            <a:chOff x="0" y="0"/>
            <a:chExt cx="121427" cy="104829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21427" cy="104829"/>
            </a:xfrm>
            <a:custGeom>
              <a:avLst/>
              <a:gdLst/>
              <a:ahLst/>
              <a:cxnLst/>
              <a:rect r="r" b="b" t="t" l="l"/>
              <a:pathLst>
                <a:path h="104829" w="121427">
                  <a:moveTo>
                    <a:pt x="0" y="0"/>
                  </a:moveTo>
                  <a:lnTo>
                    <a:pt x="121427" y="0"/>
                  </a:lnTo>
                  <a:lnTo>
                    <a:pt x="121427" y="104829"/>
                  </a:lnTo>
                  <a:lnTo>
                    <a:pt x="0" y="104829"/>
                  </a:lnTo>
                  <a:close/>
                </a:path>
              </a:pathLst>
            </a:custGeom>
            <a:solidFill>
              <a:srgbClr val="000000">
                <a:alpha val="14902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name="TextBox 23" id="23"/>
            <p:cNvSpPr txBox="true"/>
            <p:nvPr/>
          </p:nvSpPr>
          <p:spPr>
            <a:xfrm>
              <a:off x="0" y="-9525"/>
              <a:ext cx="121427" cy="114354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 marL="0" indent="0" lvl="0">
                <a:lnSpc>
                  <a:spcPts val="76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966191" y="5985061"/>
            <a:ext cx="346733" cy="299336"/>
            <a:chOff x="0" y="0"/>
            <a:chExt cx="121427" cy="104829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21427" cy="104829"/>
            </a:xfrm>
            <a:custGeom>
              <a:avLst/>
              <a:gdLst/>
              <a:ahLst/>
              <a:cxnLst/>
              <a:rect r="r" b="b" t="t" l="l"/>
              <a:pathLst>
                <a:path h="104829" w="121427">
                  <a:moveTo>
                    <a:pt x="0" y="0"/>
                  </a:moveTo>
                  <a:lnTo>
                    <a:pt x="121427" y="0"/>
                  </a:lnTo>
                  <a:lnTo>
                    <a:pt x="121427" y="104829"/>
                  </a:lnTo>
                  <a:lnTo>
                    <a:pt x="0" y="104829"/>
                  </a:lnTo>
                  <a:close/>
                </a:path>
              </a:pathLst>
            </a:custGeom>
            <a:solidFill>
              <a:srgbClr val="000000">
                <a:alpha val="14902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name="TextBox 26" id="26"/>
            <p:cNvSpPr txBox="true"/>
            <p:nvPr/>
          </p:nvSpPr>
          <p:spPr>
            <a:xfrm>
              <a:off x="0" y="-9525"/>
              <a:ext cx="121427" cy="114354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 marL="0" indent="0" lvl="0">
                <a:lnSpc>
                  <a:spcPts val="76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4063942" y="8086001"/>
            <a:ext cx="346733" cy="299336"/>
            <a:chOff x="0" y="0"/>
            <a:chExt cx="121427" cy="104829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121427" cy="104829"/>
            </a:xfrm>
            <a:custGeom>
              <a:avLst/>
              <a:gdLst/>
              <a:ahLst/>
              <a:cxnLst/>
              <a:rect r="r" b="b" t="t" l="l"/>
              <a:pathLst>
                <a:path h="104829" w="121427">
                  <a:moveTo>
                    <a:pt x="0" y="0"/>
                  </a:moveTo>
                  <a:lnTo>
                    <a:pt x="121427" y="0"/>
                  </a:lnTo>
                  <a:lnTo>
                    <a:pt x="121427" y="104829"/>
                  </a:lnTo>
                  <a:lnTo>
                    <a:pt x="0" y="104829"/>
                  </a:lnTo>
                  <a:close/>
                </a:path>
              </a:pathLst>
            </a:custGeom>
            <a:solidFill>
              <a:srgbClr val="000000">
                <a:alpha val="14902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name="TextBox 29" id="29"/>
            <p:cNvSpPr txBox="true"/>
            <p:nvPr/>
          </p:nvSpPr>
          <p:spPr>
            <a:xfrm>
              <a:off x="0" y="-9525"/>
              <a:ext cx="121427" cy="114354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 marL="0" indent="0" lvl="0">
                <a:lnSpc>
                  <a:spcPts val="76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4063942" y="5974261"/>
            <a:ext cx="346733" cy="299336"/>
            <a:chOff x="0" y="0"/>
            <a:chExt cx="121427" cy="104829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121427" cy="104829"/>
            </a:xfrm>
            <a:custGeom>
              <a:avLst/>
              <a:gdLst/>
              <a:ahLst/>
              <a:cxnLst/>
              <a:rect r="r" b="b" t="t" l="l"/>
              <a:pathLst>
                <a:path h="104829" w="121427">
                  <a:moveTo>
                    <a:pt x="0" y="0"/>
                  </a:moveTo>
                  <a:lnTo>
                    <a:pt x="121427" y="0"/>
                  </a:lnTo>
                  <a:lnTo>
                    <a:pt x="121427" y="104829"/>
                  </a:lnTo>
                  <a:lnTo>
                    <a:pt x="0" y="104829"/>
                  </a:lnTo>
                  <a:close/>
                </a:path>
              </a:pathLst>
            </a:custGeom>
            <a:solidFill>
              <a:srgbClr val="000000">
                <a:alpha val="14902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name="TextBox 32" id="32"/>
            <p:cNvSpPr txBox="true"/>
            <p:nvPr/>
          </p:nvSpPr>
          <p:spPr>
            <a:xfrm>
              <a:off x="0" y="-9525"/>
              <a:ext cx="121427" cy="114354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 marL="0" indent="0" lvl="0">
                <a:lnSpc>
                  <a:spcPts val="76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4063942" y="9429927"/>
            <a:ext cx="346733" cy="299336"/>
            <a:chOff x="0" y="0"/>
            <a:chExt cx="121427" cy="104829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121427" cy="104829"/>
            </a:xfrm>
            <a:custGeom>
              <a:avLst/>
              <a:gdLst/>
              <a:ahLst/>
              <a:cxnLst/>
              <a:rect r="r" b="b" t="t" l="l"/>
              <a:pathLst>
                <a:path h="104829" w="121427">
                  <a:moveTo>
                    <a:pt x="0" y="0"/>
                  </a:moveTo>
                  <a:lnTo>
                    <a:pt x="121427" y="0"/>
                  </a:lnTo>
                  <a:lnTo>
                    <a:pt x="121427" y="104829"/>
                  </a:lnTo>
                  <a:lnTo>
                    <a:pt x="0" y="104829"/>
                  </a:lnTo>
                  <a:close/>
                </a:path>
              </a:pathLst>
            </a:custGeom>
            <a:solidFill>
              <a:srgbClr val="000000">
                <a:alpha val="14902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name="TextBox 35" id="35"/>
            <p:cNvSpPr txBox="true"/>
            <p:nvPr/>
          </p:nvSpPr>
          <p:spPr>
            <a:xfrm>
              <a:off x="0" y="-9525"/>
              <a:ext cx="121427" cy="114354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 marL="0" indent="0" lvl="0">
                <a:lnSpc>
                  <a:spcPts val="769"/>
                </a:lnSpc>
                <a:spcBef>
                  <a:spcPct val="0"/>
                </a:spcBef>
              </a:pPr>
            </a:p>
          </p:txBody>
        </p:sp>
      </p:grpSp>
      <p:sp>
        <p:nvSpPr>
          <p:cNvPr name="AutoShape 36" id="36"/>
          <p:cNvSpPr/>
          <p:nvPr/>
        </p:nvSpPr>
        <p:spPr>
          <a:xfrm rot="5384784">
            <a:off x="1759262" y="7835937"/>
            <a:ext cx="4021173" cy="38100"/>
          </a:xfrm>
          <a:prstGeom prst="line">
            <a:avLst/>
          </a:prstGeom>
          <a:ln cap="flat" w="3810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37" id="37"/>
          <p:cNvSpPr/>
          <p:nvPr/>
        </p:nvSpPr>
        <p:spPr>
          <a:xfrm flipH="false" flipV="false" rot="0">
            <a:off x="6280464" y="9865554"/>
            <a:ext cx="1283136" cy="837246"/>
          </a:xfrm>
          <a:custGeom>
            <a:avLst/>
            <a:gdLst/>
            <a:ahLst/>
            <a:cxnLst/>
            <a:rect r="r" b="b" t="t" l="l"/>
            <a:pathLst>
              <a:path h="837246" w="1283136">
                <a:moveTo>
                  <a:pt x="0" y="0"/>
                </a:moveTo>
                <a:lnTo>
                  <a:pt x="1283136" y="0"/>
                </a:lnTo>
                <a:lnTo>
                  <a:pt x="1283136" y="837246"/>
                </a:lnTo>
                <a:lnTo>
                  <a:pt x="0" y="83724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38" id="38"/>
          <p:cNvSpPr txBox="true"/>
          <p:nvPr/>
        </p:nvSpPr>
        <p:spPr>
          <a:xfrm rot="0">
            <a:off x="6922550" y="10199807"/>
            <a:ext cx="363896" cy="3960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89"/>
              </a:lnSpc>
            </a:pPr>
            <a:r>
              <a:rPr lang="en-US" sz="2349">
                <a:solidFill>
                  <a:srgbClr val="C57F0F"/>
                </a:solidFill>
                <a:latin typeface="Aileron"/>
                <a:ea typeface="Aileron"/>
                <a:cs typeface="Aileron"/>
                <a:sym typeface="Aileron"/>
              </a:rPr>
              <a:t>43</a:t>
            </a:r>
          </a:p>
        </p:txBody>
      </p:sp>
      <p:sp>
        <p:nvSpPr>
          <p:cNvPr name="Freeform 39" id="39"/>
          <p:cNvSpPr/>
          <p:nvPr/>
        </p:nvSpPr>
        <p:spPr>
          <a:xfrm flipH="false" flipV="false" rot="0">
            <a:off x="-1269588" y="0"/>
            <a:ext cx="6048000" cy="5844420"/>
          </a:xfrm>
          <a:custGeom>
            <a:avLst/>
            <a:gdLst/>
            <a:ahLst/>
            <a:cxnLst/>
            <a:rect r="r" b="b" t="t" l="l"/>
            <a:pathLst>
              <a:path h="5844420" w="6048000">
                <a:moveTo>
                  <a:pt x="0" y="0"/>
                </a:moveTo>
                <a:lnTo>
                  <a:pt x="6048000" y="0"/>
                </a:lnTo>
                <a:lnTo>
                  <a:pt x="6048000" y="5844420"/>
                </a:lnTo>
                <a:lnTo>
                  <a:pt x="0" y="584442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4422" t="0" r="-14422" b="0"/>
            </a:stretch>
          </a:blipFill>
        </p:spPr>
      </p:sp>
      <p:sp>
        <p:nvSpPr>
          <p:cNvPr name="TextBox 40" id="40"/>
          <p:cNvSpPr txBox="true"/>
          <p:nvPr/>
        </p:nvSpPr>
        <p:spPr>
          <a:xfrm rot="0">
            <a:off x="4778412" y="320015"/>
            <a:ext cx="2443480" cy="26021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28"/>
              </a:lnSpc>
            </a:pPr>
            <a:r>
              <a:rPr lang="en-US" b="true" sz="3556" spc="-170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ปัจจัยสำคัญ</a:t>
            </a:r>
          </a:p>
          <a:p>
            <a:pPr algn="ctr">
              <a:lnSpc>
                <a:spcPts val="5228"/>
              </a:lnSpc>
            </a:pPr>
            <a:r>
              <a:rPr lang="en-US" b="true" sz="3556" spc="-170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ที่ส่งผลต่อการพัฒนามหาวิทยาลัย</a:t>
            </a:r>
          </a:p>
        </p:txBody>
      </p:sp>
      <p:grpSp>
        <p:nvGrpSpPr>
          <p:cNvPr name="Group 41" id="41"/>
          <p:cNvGrpSpPr/>
          <p:nvPr/>
        </p:nvGrpSpPr>
        <p:grpSpPr>
          <a:xfrm rot="0">
            <a:off x="4834863" y="3317468"/>
            <a:ext cx="2387030" cy="2526952"/>
            <a:chOff x="0" y="0"/>
            <a:chExt cx="835947" cy="884948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835947" cy="884948"/>
            </a:xfrm>
            <a:custGeom>
              <a:avLst/>
              <a:gdLst/>
              <a:ahLst/>
              <a:cxnLst/>
              <a:rect r="r" b="b" t="t" l="l"/>
              <a:pathLst>
                <a:path h="884948" w="835947">
                  <a:moveTo>
                    <a:pt x="0" y="0"/>
                  </a:moveTo>
                  <a:lnTo>
                    <a:pt x="835947" y="0"/>
                  </a:lnTo>
                  <a:lnTo>
                    <a:pt x="835947" y="884948"/>
                  </a:lnTo>
                  <a:lnTo>
                    <a:pt x="0" y="884948"/>
                  </a:lnTo>
                  <a:close/>
                </a:path>
              </a:pathLst>
            </a:custGeom>
            <a:solidFill>
              <a:srgbClr val="9D9287">
                <a:alpha val="14902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name="TextBox 43" id="43"/>
            <p:cNvSpPr txBox="true"/>
            <p:nvPr/>
          </p:nvSpPr>
          <p:spPr>
            <a:xfrm>
              <a:off x="0" y="-9525"/>
              <a:ext cx="835947" cy="894473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 marL="0" indent="0" lvl="0">
                <a:lnSpc>
                  <a:spcPts val="769"/>
                </a:lnSpc>
                <a:spcBef>
                  <a:spcPct val="0"/>
                </a:spcBef>
              </a:pPr>
            </a:p>
          </p:txBody>
        </p:sp>
      </p:grpSp>
    </p:spTree>
  </p:cSld>
  <p:clrMapOvr>
    <a:masterClrMapping/>
  </p:clrMapOvr>
</p:sld>
</file>

<file path=ppt/slides/slide5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13143" y="9956145"/>
            <a:ext cx="7765275" cy="2159095"/>
            <a:chOff x="0" y="0"/>
            <a:chExt cx="2228448" cy="61960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228448" cy="619608"/>
            </a:xfrm>
            <a:custGeom>
              <a:avLst/>
              <a:gdLst/>
              <a:ahLst/>
              <a:cxnLst/>
              <a:rect r="r" b="b" t="t" l="l"/>
              <a:pathLst>
                <a:path h="619608" w="2228448">
                  <a:moveTo>
                    <a:pt x="0" y="0"/>
                  </a:moveTo>
                  <a:lnTo>
                    <a:pt x="2228448" y="0"/>
                  </a:lnTo>
                  <a:lnTo>
                    <a:pt x="2228448" y="619608"/>
                  </a:lnTo>
                  <a:lnTo>
                    <a:pt x="0" y="619608"/>
                  </a:lnTo>
                  <a:close/>
                </a:path>
              </a:pathLst>
            </a:custGeom>
            <a:solidFill>
              <a:srgbClr val="804928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0"/>
              <a:ext cx="2228448" cy="619608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>
                <a:lnSpc>
                  <a:spcPts val="903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-113143" y="-1423240"/>
            <a:ext cx="7765275" cy="2055084"/>
            <a:chOff x="0" y="0"/>
            <a:chExt cx="2228448" cy="58976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228448" cy="589760"/>
            </a:xfrm>
            <a:custGeom>
              <a:avLst/>
              <a:gdLst/>
              <a:ahLst/>
              <a:cxnLst/>
              <a:rect r="r" b="b" t="t" l="l"/>
              <a:pathLst>
                <a:path h="589760" w="2228448">
                  <a:moveTo>
                    <a:pt x="0" y="0"/>
                  </a:moveTo>
                  <a:lnTo>
                    <a:pt x="2228448" y="0"/>
                  </a:lnTo>
                  <a:lnTo>
                    <a:pt x="2228448" y="589760"/>
                  </a:lnTo>
                  <a:lnTo>
                    <a:pt x="0" y="589760"/>
                  </a:lnTo>
                  <a:close/>
                </a:path>
              </a:pathLst>
            </a:custGeom>
            <a:gradFill rotWithShape="true">
              <a:gsLst>
                <a:gs pos="0">
                  <a:srgbClr val="582515">
                    <a:alpha val="100000"/>
                  </a:srgbClr>
                </a:gs>
                <a:gs pos="50000">
                  <a:srgbClr val="DD7900">
                    <a:alpha val="100000"/>
                  </a:srgbClr>
                </a:gs>
                <a:gs pos="100000">
                  <a:srgbClr val="FAFFEB">
                    <a:alpha val="100000"/>
                  </a:srgbClr>
                </a:gs>
              </a:gsLst>
              <a:lin ang="16200000"/>
            </a:gradFill>
          </p:spPr>
        </p:sp>
        <p:sp>
          <p:nvSpPr>
            <p:cNvPr name="TextBox 7" id="7"/>
            <p:cNvSpPr txBox="true"/>
            <p:nvPr/>
          </p:nvSpPr>
          <p:spPr>
            <a:xfrm>
              <a:off x="0" y="0"/>
              <a:ext cx="2228448" cy="589760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>
                <a:lnSpc>
                  <a:spcPts val="903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-4628" y="9929986"/>
            <a:ext cx="7765275" cy="365551"/>
            <a:chOff x="0" y="0"/>
            <a:chExt cx="2228448" cy="10490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228448" cy="104904"/>
            </a:xfrm>
            <a:custGeom>
              <a:avLst/>
              <a:gdLst/>
              <a:ahLst/>
              <a:cxnLst/>
              <a:rect r="r" b="b" t="t" l="l"/>
              <a:pathLst>
                <a:path h="104904" w="2228448">
                  <a:moveTo>
                    <a:pt x="0" y="0"/>
                  </a:moveTo>
                  <a:lnTo>
                    <a:pt x="2228448" y="0"/>
                  </a:lnTo>
                  <a:lnTo>
                    <a:pt x="2228448" y="104904"/>
                  </a:lnTo>
                  <a:lnTo>
                    <a:pt x="0" y="104904"/>
                  </a:lnTo>
                  <a:close/>
                </a:path>
              </a:pathLst>
            </a:custGeom>
            <a:solidFill>
              <a:srgbClr val="FFC500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0"/>
              <a:ext cx="2228448" cy="104904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>
                <a:lnSpc>
                  <a:spcPts val="903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-4628" y="756000"/>
            <a:ext cx="4041873" cy="3373343"/>
            <a:chOff x="0" y="0"/>
            <a:chExt cx="5389164" cy="4497791"/>
          </a:xfrm>
        </p:grpSpPr>
        <p:pic>
          <p:nvPicPr>
            <p:cNvPr name="Picture 12" id="12"/>
            <p:cNvPicPr>
              <a:picLocks noChangeAspect="true"/>
            </p:cNvPicPr>
            <p:nvPr/>
          </p:nvPicPr>
          <p:blipFill>
            <a:blip r:embed="rId2">
              <a:alphaModFix amt="99000"/>
            </a:blip>
            <a:srcRect l="8063" t="0" r="8063" b="0"/>
            <a:stretch>
              <a:fillRect/>
            </a:stretch>
          </p:blipFill>
          <p:spPr>
            <a:xfrm flipH="false" flipV="false">
              <a:off x="0" y="0"/>
              <a:ext cx="5389164" cy="4497791"/>
            </a:xfrm>
            <a:prstGeom prst="rect">
              <a:avLst/>
            </a:prstGeom>
          </p:spPr>
        </p:pic>
      </p:grpSp>
      <p:sp>
        <p:nvSpPr>
          <p:cNvPr name="TextBox 13" id="13"/>
          <p:cNvSpPr txBox="true"/>
          <p:nvPr/>
        </p:nvSpPr>
        <p:spPr>
          <a:xfrm rot="0">
            <a:off x="741826" y="7765803"/>
            <a:ext cx="1659196" cy="2379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35"/>
              </a:lnSpc>
            </a:pPr>
            <a:r>
              <a:rPr lang="en-US" sz="1382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Kian Graham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41826" y="7509569"/>
            <a:ext cx="1659196" cy="2379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35"/>
              </a:lnSpc>
            </a:pPr>
            <a:r>
              <a:rPr lang="en-US" sz="1382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Submitted by: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06662" y="4203799"/>
            <a:ext cx="3330583" cy="56307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27"/>
              </a:lnSpc>
            </a:pPr>
            <a:r>
              <a:rPr lang="en-US" sz="1234">
                <a:solidFill>
                  <a:srgbClr val="000001"/>
                </a:solidFill>
                <a:latin typeface="Aileron"/>
                <a:ea typeface="Aileron"/>
                <a:cs typeface="Aileron"/>
                <a:sym typeface="Aileron"/>
              </a:rPr>
              <a:t>1</a:t>
            </a:r>
            <a:r>
              <a:rPr lang="en-US" sz="1234" b="true">
                <a:solidFill>
                  <a:srgbClr val="000001"/>
                </a:solidFill>
                <a:latin typeface="Aileron Bold"/>
                <a:ea typeface="Aileron Bold"/>
                <a:cs typeface="Aileron Bold"/>
                <a:sym typeface="Aileron Bold"/>
              </a:rPr>
              <a:t>) ความก้าวหน้าทางเทคโนโลยีอย่างก้าวกระโดด</a:t>
            </a:r>
            <a:r>
              <a:rPr lang="en-US" sz="1234">
                <a:solidFill>
                  <a:srgbClr val="000001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</a:p>
          <a:p>
            <a:pPr algn="l" marL="266468" indent="-133234" lvl="1">
              <a:lnSpc>
                <a:spcPts val="1727"/>
              </a:lnSpc>
              <a:buFont typeface="Arial"/>
              <a:buChar char="•"/>
            </a:pPr>
            <a:r>
              <a:rPr lang="en-US" sz="1234">
                <a:solidFill>
                  <a:srgbClr val="000001"/>
                </a:solidFill>
                <a:latin typeface="Aileron"/>
                <a:ea typeface="Aileron"/>
                <a:cs typeface="Aileron"/>
                <a:sym typeface="Aileron"/>
              </a:rPr>
              <a:t> Disruptive Technologies เทคโนโลยีเปลี่ยนโลกจะสร้างความสะดวกสบายให้กับการใช้ชีวิตประจำวัน ชีวิตรูปแบบใหม่ ๆ ในโลกดิจิทัล การประกอบธุรกิจและมีผลกระทบต่อเศรษฐกิจอย่างมาก เทคโนโลยีเหล่านี้ไม่หยุดนิ่ง มีความก้าวหน้าตลอดเวลาและรวดเร็ว และจะมีบทบาทสำคัญในอนาคต แบ่งออกได้เป็น 3 กลุ่ม ได้แก่ กลุ่มเทคโนโลยีดิจิทัลและคอมพิวเตอร์ กลุ่มเทคโนโลยีการแพทย์และเทคโนโลยีชีวภาพ และกลุ่มเทคโนโลยีพลังงาน </a:t>
            </a:r>
          </a:p>
          <a:p>
            <a:pPr algn="l" marL="266468" indent="-133234" lvl="1">
              <a:lnSpc>
                <a:spcPts val="1727"/>
              </a:lnSpc>
              <a:buFont typeface="Arial"/>
              <a:buChar char="•"/>
            </a:pPr>
            <a:r>
              <a:rPr lang="en-US" sz="1234">
                <a:solidFill>
                  <a:srgbClr val="000001"/>
                </a:solidFill>
                <a:latin typeface="Aileron"/>
                <a:ea typeface="Aileron"/>
                <a:cs typeface="Aileron"/>
                <a:sym typeface="Aileron"/>
              </a:rPr>
              <a:t>Artificial Intelligence and Automatic Systems ระบบอัตโนมัติ และปัญญาประดิษฐ์ ที่เชื่อมโยงทุกสิ่งด้วยอินเทอร์เน็ต (Internet of Things) จะเข้ามามีบทบาทมากขึ้นในการดำเนินชีวิต </a:t>
            </a:r>
          </a:p>
          <a:p>
            <a:pPr algn="l" marL="266468" indent="-133234" lvl="1">
              <a:lnSpc>
                <a:spcPts val="1727"/>
              </a:lnSpc>
              <a:buFont typeface="Arial"/>
              <a:buChar char="•"/>
            </a:pPr>
            <a:r>
              <a:rPr lang="en-US" sz="1234">
                <a:solidFill>
                  <a:srgbClr val="000001"/>
                </a:solidFill>
                <a:latin typeface="Aileron"/>
                <a:ea typeface="Aileron"/>
                <a:cs typeface="Aileron"/>
                <a:sym typeface="Aileron"/>
              </a:rPr>
              <a:t>The Fourth Industrial Revolution การปฏิวัติอุตสาหกรรมครั้งที่ 4 เป็นการนำเทคโนโลยีมาใช้แทนที่แรงงานในภาคอุตสาหกรรมและระบบเศรษฐกิจ</a:t>
            </a:r>
          </a:p>
          <a:p>
            <a:pPr algn="l" marL="266468" indent="-133234" lvl="1">
              <a:lnSpc>
                <a:spcPts val="1727"/>
              </a:lnSpc>
              <a:buFont typeface="Arial"/>
              <a:buChar char="•"/>
            </a:pPr>
            <a:r>
              <a:rPr lang="en-US" sz="1234">
                <a:solidFill>
                  <a:srgbClr val="000001"/>
                </a:solidFill>
                <a:latin typeface="Aileron"/>
                <a:ea typeface="Aileron"/>
                <a:cs typeface="Aileron"/>
                <a:sym typeface="Aileron"/>
              </a:rPr>
              <a:t>การเข้าถึงข้อมูลและองค์ความรู้ได้อย่างไร้ขีดจํากัดการพัฒนาเทคโนโลยีจะส่งผลต่อการยกระดับคุณภาพชีวิตให้ดีขึ้น อินเตอร์เน็ตกลายเป็นส่วนหนึ่งในวิถีชีวิตของทุกคน ในปี 2025 ประชากรโลกประมาณ 2-3  พันล้านคน จะสามารถเข้าถึงอินเทอร์เน็ตได้ ทําให้ผู้บริโภคมีความต้องการและพฤติกรรมการบริโภคที่ต้องการความสะดวกสบาย 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4121863" y="756000"/>
            <a:ext cx="7712647" cy="1337311"/>
            <a:chOff x="0" y="0"/>
            <a:chExt cx="2213345" cy="383776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213345" cy="383776"/>
            </a:xfrm>
            <a:custGeom>
              <a:avLst/>
              <a:gdLst/>
              <a:ahLst/>
              <a:cxnLst/>
              <a:rect r="r" b="b" t="t" l="l"/>
              <a:pathLst>
                <a:path h="383776" w="2213345">
                  <a:moveTo>
                    <a:pt x="0" y="0"/>
                  </a:moveTo>
                  <a:lnTo>
                    <a:pt x="2213345" y="0"/>
                  </a:lnTo>
                  <a:lnTo>
                    <a:pt x="2213345" y="383776"/>
                  </a:lnTo>
                  <a:lnTo>
                    <a:pt x="0" y="383776"/>
                  </a:lnTo>
                  <a:close/>
                </a:path>
              </a:pathLst>
            </a:custGeom>
            <a:gradFill rotWithShape="true">
              <a:gsLst>
                <a:gs pos="0">
                  <a:srgbClr val="582515">
                    <a:alpha val="100000"/>
                  </a:srgbClr>
                </a:gs>
                <a:gs pos="50000">
                  <a:srgbClr val="DD7900">
                    <a:alpha val="100000"/>
                  </a:srgbClr>
                </a:gs>
                <a:gs pos="100000">
                  <a:srgbClr val="FAFFEB">
                    <a:alpha val="100000"/>
                  </a:srgbClr>
                </a:gs>
              </a:gsLst>
              <a:lin ang="16200000"/>
            </a:gra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0"/>
              <a:ext cx="2213345" cy="383776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>
                <a:lnSpc>
                  <a:spcPts val="903"/>
                </a:lnSpc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522235" y="4187022"/>
            <a:ext cx="3515009" cy="5742964"/>
            <a:chOff x="0" y="0"/>
            <a:chExt cx="1275810" cy="208447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275810" cy="2084470"/>
            </a:xfrm>
            <a:custGeom>
              <a:avLst/>
              <a:gdLst/>
              <a:ahLst/>
              <a:cxnLst/>
              <a:rect r="r" b="b" t="t" l="l"/>
              <a:pathLst>
                <a:path h="2084470" w="1275810">
                  <a:moveTo>
                    <a:pt x="0" y="0"/>
                  </a:moveTo>
                  <a:lnTo>
                    <a:pt x="1275810" y="0"/>
                  </a:lnTo>
                  <a:lnTo>
                    <a:pt x="1275810" y="2084470"/>
                  </a:lnTo>
                  <a:lnTo>
                    <a:pt x="0" y="2084470"/>
                  </a:lnTo>
                  <a:close/>
                </a:path>
              </a:pathLst>
            </a:custGeom>
            <a:solidFill>
              <a:srgbClr val="000000">
                <a:alpha val="14902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0" y="-9525"/>
              <a:ext cx="1275810" cy="2093995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 marL="0" indent="0" lvl="0">
                <a:lnSpc>
                  <a:spcPts val="76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6232988" y="9834576"/>
            <a:ext cx="1330612" cy="868166"/>
            <a:chOff x="0" y="0"/>
            <a:chExt cx="1774150" cy="1157555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774150" cy="1157555"/>
            </a:xfrm>
            <a:custGeom>
              <a:avLst/>
              <a:gdLst/>
              <a:ahLst/>
              <a:cxnLst/>
              <a:rect r="r" b="b" t="t" l="l"/>
              <a:pathLst>
                <a:path h="1157555" w="1774150">
                  <a:moveTo>
                    <a:pt x="0" y="0"/>
                  </a:moveTo>
                  <a:lnTo>
                    <a:pt x="1774150" y="0"/>
                  </a:lnTo>
                  <a:lnTo>
                    <a:pt x="1774150" y="1157555"/>
                  </a:lnTo>
                  <a:lnTo>
                    <a:pt x="0" y="11575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3" r="0" b="-3"/>
              </a:stretch>
            </a:blipFill>
          </p:spPr>
        </p:sp>
        <p:sp>
          <p:nvSpPr>
            <p:cNvPr name="TextBox 24" id="24"/>
            <p:cNvSpPr txBox="true"/>
            <p:nvPr/>
          </p:nvSpPr>
          <p:spPr>
            <a:xfrm rot="0">
              <a:off x="806361" y="413016"/>
              <a:ext cx="549371" cy="58315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725"/>
                </a:lnSpc>
              </a:pPr>
              <a:r>
                <a:rPr lang="en-US" sz="2660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44</a:t>
              </a:r>
            </a:p>
          </p:txBody>
        </p:sp>
      </p:grpSp>
      <p:sp>
        <p:nvSpPr>
          <p:cNvPr name="TextBox 25" id="25"/>
          <p:cNvSpPr txBox="true"/>
          <p:nvPr/>
        </p:nvSpPr>
        <p:spPr>
          <a:xfrm rot="0">
            <a:off x="4227122" y="1028608"/>
            <a:ext cx="2830247" cy="8111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32"/>
              </a:lnSpc>
            </a:pPr>
            <a:r>
              <a:rPr lang="en-US" sz="1974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3.1  สภาพการณ์และบริบทจากภายนอกประเทศที่ส่งผล</a:t>
            </a:r>
          </a:p>
          <a:p>
            <a:pPr algn="l">
              <a:lnSpc>
                <a:spcPts val="2132"/>
              </a:lnSpc>
            </a:pPr>
            <a:r>
              <a:rPr lang="en-US" sz="1974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ต่อการพัฒนามหาวิทยาลัย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4227122" y="2179036"/>
            <a:ext cx="3010860" cy="50454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27"/>
              </a:lnSpc>
            </a:pPr>
            <a:r>
              <a:rPr lang="en-US" sz="1234" b="true">
                <a:solidFill>
                  <a:srgbClr val="0C1C39"/>
                </a:solidFill>
                <a:latin typeface="Aileron Bold"/>
                <a:ea typeface="Aileron Bold"/>
                <a:cs typeface="Aileron Bold"/>
                <a:sym typeface="Aileron Bold"/>
              </a:rPr>
              <a:t>2) ทักษะนักศึกษาในศตวรรษที่ 21 </a:t>
            </a:r>
          </a:p>
          <a:p>
            <a:pPr algn="l">
              <a:lnSpc>
                <a:spcPts val="1727"/>
              </a:lnSpc>
            </a:pPr>
            <a:r>
              <a:rPr lang="en-US" sz="1234" b="true">
                <a:solidFill>
                  <a:srgbClr val="0C1C39"/>
                </a:solidFill>
                <a:latin typeface="Aileron Bold"/>
                <a:ea typeface="Aileron Bold"/>
                <a:cs typeface="Aileron Bold"/>
                <a:sym typeface="Aileron Bold"/>
              </a:rPr>
              <a:t>สาระวิชาหลักและทักษะเพื่อการดำรงชีวิตในศตวรรษที่ 21</a:t>
            </a:r>
          </a:p>
          <a:p>
            <a:pPr algn="l">
              <a:lnSpc>
                <a:spcPts val="1727"/>
              </a:lnSpc>
            </a:pPr>
            <a:r>
              <a:rPr lang="en-US" sz="1234">
                <a:solidFill>
                  <a:srgbClr val="0C1C39"/>
                </a:solidFill>
                <a:latin typeface="Aileron"/>
                <a:ea typeface="Aileron"/>
                <a:cs typeface="Aileron"/>
                <a:sym typeface="Aileron"/>
              </a:rPr>
              <a:t>           การรอบรู้สาระวิชามีความสำคัญและจำเป็นอย่างยิ่งต่อความสำเร็จของนักเรียน/นักศึกษา สาระวิชาหลัก ได้แก่ ภาษาอังกฤษ การอ่านภาษาของโลก ศิลปะ คณิตศาสตร์ เศรษฐศาสตร์ วิทยาศาสตร์ ภูมิศาสตร์ ประวัติศาสตร์ การปกครองและความเป็นพลเมืองที่ดี แต่ไม่เพียงพอสำหรับการเรียนรู้เพื่อมีชีวิตในโลกยุคศตวรรษที่ 21 สถาบันการศึกษาต้องส่งเสริมความเข้าใจเนื้อหาวิชาการให้อยู่ในระดับสูงด้วยการสอดแทรกทักษะเพื่อการดำรงชีวิตในศตวรรษที่ 21 ต่อไปนี้เข้าในทุกวิชาหลัก</a:t>
            </a:r>
          </a:p>
          <a:p>
            <a:pPr algn="l" marL="266467" indent="-133234" lvl="1">
              <a:lnSpc>
                <a:spcPts val="1727"/>
              </a:lnSpc>
              <a:buFont typeface="Arial"/>
              <a:buChar char="•"/>
            </a:pPr>
            <a:r>
              <a:rPr lang="en-US" sz="1234">
                <a:solidFill>
                  <a:srgbClr val="0C1C39"/>
                </a:solidFill>
                <a:latin typeface="Aileron"/>
                <a:ea typeface="Aileron"/>
                <a:cs typeface="Aileron"/>
                <a:sym typeface="Aileron"/>
              </a:rPr>
              <a:t>ความรู้เรื่องโลก (Global Awareness) </a:t>
            </a:r>
          </a:p>
          <a:p>
            <a:pPr algn="l" marL="266467" indent="-133234" lvl="1">
              <a:lnSpc>
                <a:spcPts val="1727"/>
              </a:lnSpc>
              <a:buFont typeface="Arial"/>
              <a:buChar char="•"/>
            </a:pPr>
            <a:r>
              <a:rPr lang="en-US" sz="1234">
                <a:solidFill>
                  <a:srgbClr val="0C1C39"/>
                </a:solidFill>
                <a:latin typeface="Aileron"/>
                <a:ea typeface="Aileron"/>
                <a:cs typeface="Aileron"/>
                <a:sym typeface="Aileron"/>
              </a:rPr>
              <a:t>ความรู้ด้านการเงิน เศรษฐกิจ ธุรกิจและการเป็นผู้ประกอบการ (Financial, Economic, Business and Entrepreneurial Literacy)</a:t>
            </a:r>
          </a:p>
          <a:p>
            <a:pPr algn="l" marL="266467" indent="-133234" lvl="1">
              <a:lnSpc>
                <a:spcPts val="1727"/>
              </a:lnSpc>
              <a:buFont typeface="Arial"/>
              <a:buChar char="•"/>
            </a:pPr>
            <a:r>
              <a:rPr lang="en-US" sz="1234">
                <a:solidFill>
                  <a:srgbClr val="0C1C39"/>
                </a:solidFill>
                <a:latin typeface="Aileron"/>
                <a:ea typeface="Aileron"/>
                <a:cs typeface="Aileron"/>
                <a:sym typeface="Aileron"/>
              </a:rPr>
              <a:t>ความรู้ด้านการเป็นพลเมืองที่ดี (Civic Literacy)</a:t>
            </a:r>
          </a:p>
          <a:p>
            <a:pPr algn="l" marL="266467" indent="-133234" lvl="1">
              <a:lnSpc>
                <a:spcPts val="1727"/>
              </a:lnSpc>
              <a:buFont typeface="Arial"/>
              <a:buChar char="•"/>
            </a:pPr>
            <a:r>
              <a:rPr lang="en-US" sz="1234">
                <a:solidFill>
                  <a:srgbClr val="0C1C39"/>
                </a:solidFill>
                <a:latin typeface="Aileron"/>
                <a:ea typeface="Aileron"/>
                <a:cs typeface="Aileron"/>
                <a:sym typeface="Aileron"/>
              </a:rPr>
              <a:t>ความรู้ด้านสุขภาพ (Health Literacy)</a:t>
            </a:r>
          </a:p>
          <a:p>
            <a:pPr algn="l" marL="266467" indent="-133234" lvl="1">
              <a:lnSpc>
                <a:spcPts val="1727"/>
              </a:lnSpc>
              <a:buFont typeface="Arial"/>
              <a:buChar char="•"/>
            </a:pPr>
            <a:r>
              <a:rPr lang="en-US" sz="1234">
                <a:solidFill>
                  <a:srgbClr val="0C1C39"/>
                </a:solidFill>
                <a:latin typeface="Aileron"/>
                <a:ea typeface="Aileron"/>
                <a:cs typeface="Aileron"/>
                <a:sym typeface="Aileron"/>
              </a:rPr>
              <a:t>ความรู้ด้านสิ่งแวดล้อม (Environmental Literacy)</a:t>
            </a:r>
          </a:p>
        </p:txBody>
      </p:sp>
    </p:spTree>
  </p:cSld>
  <p:clrMapOvr>
    <a:masterClrMapping/>
  </p:clrMapOvr>
</p:sld>
</file>

<file path=ppt/slides/slide5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968273"/>
            <a:ext cx="7834738" cy="2178409"/>
            <a:chOff x="0" y="0"/>
            <a:chExt cx="2228448" cy="61960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228448" cy="619608"/>
            </a:xfrm>
            <a:custGeom>
              <a:avLst/>
              <a:gdLst/>
              <a:ahLst/>
              <a:cxnLst/>
              <a:rect r="r" b="b" t="t" l="l"/>
              <a:pathLst>
                <a:path h="619608" w="2228448">
                  <a:moveTo>
                    <a:pt x="0" y="0"/>
                  </a:moveTo>
                  <a:lnTo>
                    <a:pt x="2228448" y="0"/>
                  </a:lnTo>
                  <a:lnTo>
                    <a:pt x="2228448" y="619608"/>
                  </a:lnTo>
                  <a:lnTo>
                    <a:pt x="0" y="619608"/>
                  </a:lnTo>
                  <a:close/>
                </a:path>
              </a:pathLst>
            </a:custGeom>
            <a:solidFill>
              <a:srgbClr val="804928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0"/>
              <a:ext cx="2228448" cy="619608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>
                <a:lnSpc>
                  <a:spcPts val="903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-1512906"/>
            <a:ext cx="7834738" cy="2073468"/>
            <a:chOff x="0" y="0"/>
            <a:chExt cx="2228448" cy="58976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228448" cy="589760"/>
            </a:xfrm>
            <a:custGeom>
              <a:avLst/>
              <a:gdLst/>
              <a:ahLst/>
              <a:cxnLst/>
              <a:rect r="r" b="b" t="t" l="l"/>
              <a:pathLst>
                <a:path h="589760" w="2228448">
                  <a:moveTo>
                    <a:pt x="0" y="0"/>
                  </a:moveTo>
                  <a:lnTo>
                    <a:pt x="2228448" y="0"/>
                  </a:lnTo>
                  <a:lnTo>
                    <a:pt x="2228448" y="589760"/>
                  </a:lnTo>
                  <a:lnTo>
                    <a:pt x="0" y="589760"/>
                  </a:lnTo>
                  <a:close/>
                </a:path>
              </a:pathLst>
            </a:custGeom>
            <a:solidFill>
              <a:srgbClr val="804928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0"/>
              <a:ext cx="2228448" cy="589760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>
                <a:lnSpc>
                  <a:spcPts val="903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-42228" y="9936000"/>
            <a:ext cx="7834738" cy="368821"/>
            <a:chOff x="0" y="0"/>
            <a:chExt cx="2228448" cy="10490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228448" cy="104904"/>
            </a:xfrm>
            <a:custGeom>
              <a:avLst/>
              <a:gdLst/>
              <a:ahLst/>
              <a:cxnLst/>
              <a:rect r="r" b="b" t="t" l="l"/>
              <a:pathLst>
                <a:path h="104904" w="2228448">
                  <a:moveTo>
                    <a:pt x="0" y="0"/>
                  </a:moveTo>
                  <a:lnTo>
                    <a:pt x="2228448" y="0"/>
                  </a:lnTo>
                  <a:lnTo>
                    <a:pt x="2228448" y="104904"/>
                  </a:lnTo>
                  <a:lnTo>
                    <a:pt x="0" y="104904"/>
                  </a:lnTo>
                  <a:close/>
                </a:path>
              </a:pathLst>
            </a:custGeom>
            <a:solidFill>
              <a:srgbClr val="FFC500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0"/>
              <a:ext cx="2228448" cy="104904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>
                <a:lnSpc>
                  <a:spcPts val="903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09485" y="674125"/>
            <a:ext cx="7531311" cy="3528786"/>
            <a:chOff x="0" y="0"/>
            <a:chExt cx="10041748" cy="4705048"/>
          </a:xfrm>
        </p:grpSpPr>
        <p:pic>
          <p:nvPicPr>
            <p:cNvPr name="Picture 12" id="12"/>
            <p:cNvPicPr>
              <a:picLocks noChangeAspect="true"/>
            </p:cNvPicPr>
            <p:nvPr/>
          </p:nvPicPr>
          <p:blipFill>
            <a:blip r:embed="rId2"/>
            <a:srcRect l="0" t="14836" r="0" b="14836"/>
            <a:stretch>
              <a:fillRect/>
            </a:stretch>
          </p:blipFill>
          <p:spPr>
            <a:xfrm flipH="true" flipV="false">
              <a:off x="0" y="0"/>
              <a:ext cx="10041748" cy="4705048"/>
            </a:xfrm>
            <a:prstGeom prst="rect">
              <a:avLst/>
            </a:prstGeom>
          </p:spPr>
        </p:pic>
      </p:grpSp>
      <p:grpSp>
        <p:nvGrpSpPr>
          <p:cNvPr name="Group 13" id="13"/>
          <p:cNvGrpSpPr/>
          <p:nvPr/>
        </p:nvGrpSpPr>
        <p:grpSpPr>
          <a:xfrm rot="0">
            <a:off x="4286630" y="4272642"/>
            <a:ext cx="3354166" cy="4716391"/>
            <a:chOff x="0" y="0"/>
            <a:chExt cx="954031" cy="1341491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954031" cy="1341491"/>
            </a:xfrm>
            <a:custGeom>
              <a:avLst/>
              <a:gdLst/>
              <a:ahLst/>
              <a:cxnLst/>
              <a:rect r="r" b="b" t="t" l="l"/>
              <a:pathLst>
                <a:path h="1341491" w="954031">
                  <a:moveTo>
                    <a:pt x="0" y="0"/>
                  </a:moveTo>
                  <a:lnTo>
                    <a:pt x="954031" y="0"/>
                  </a:lnTo>
                  <a:lnTo>
                    <a:pt x="954031" y="1341491"/>
                  </a:lnTo>
                  <a:lnTo>
                    <a:pt x="0" y="1341491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6000"/>
                  </a:srgbClr>
                </a:gs>
                <a:gs pos="100000">
                  <a:srgbClr val="C89116">
                    <a:alpha val="6000"/>
                  </a:srgbClr>
                </a:gs>
              </a:gsLst>
              <a:lin ang="0"/>
            </a:gra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0"/>
              <a:ext cx="954031" cy="1341491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>
                <a:lnSpc>
                  <a:spcPts val="903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6244625" y="9842168"/>
            <a:ext cx="1318975" cy="860574"/>
            <a:chOff x="0" y="0"/>
            <a:chExt cx="1758634" cy="1147432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758634" cy="1147432"/>
            </a:xfrm>
            <a:custGeom>
              <a:avLst/>
              <a:gdLst/>
              <a:ahLst/>
              <a:cxnLst/>
              <a:rect r="r" b="b" t="t" l="l"/>
              <a:pathLst>
                <a:path h="1147432" w="1758634">
                  <a:moveTo>
                    <a:pt x="0" y="0"/>
                  </a:moveTo>
                  <a:lnTo>
                    <a:pt x="1758634" y="0"/>
                  </a:lnTo>
                  <a:lnTo>
                    <a:pt x="1758634" y="1147432"/>
                  </a:lnTo>
                  <a:lnTo>
                    <a:pt x="0" y="1147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3" r="0" b="-3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 rot="0">
              <a:off x="717393" y="418430"/>
              <a:ext cx="544567" cy="56902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692"/>
                </a:lnSpc>
              </a:pPr>
              <a:r>
                <a:rPr lang="en-US" sz="2637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45</a:t>
              </a: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862616" y="7758592"/>
            <a:ext cx="1674038" cy="2398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52"/>
              </a:lnSpc>
            </a:pPr>
            <a:r>
              <a:rPr lang="en-US" sz="1394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Kian Graham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862616" y="7500066"/>
            <a:ext cx="1674038" cy="2398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52"/>
              </a:lnSpc>
            </a:pPr>
            <a:r>
              <a:rPr lang="en-US" sz="1394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Submitted by: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680400" y="4264720"/>
            <a:ext cx="3422517" cy="5671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43"/>
              </a:lnSpc>
            </a:pPr>
            <a:r>
              <a:rPr lang="en-US" sz="1245" b="true">
                <a:solidFill>
                  <a:srgbClr val="000001"/>
                </a:solidFill>
                <a:latin typeface="Aileron Bold"/>
                <a:ea typeface="Aileron Bold"/>
                <a:cs typeface="Aileron Bold"/>
                <a:sym typeface="Aileron Bold"/>
              </a:rPr>
              <a:t>ทักษะด้านการเรียนรู้และนวัตกรรม</a:t>
            </a:r>
          </a:p>
          <a:p>
            <a:pPr algn="l">
              <a:lnSpc>
                <a:spcPts val="1743"/>
              </a:lnSpc>
            </a:pPr>
            <a:r>
              <a:rPr lang="en-US" sz="1245">
                <a:solidFill>
                  <a:srgbClr val="000001"/>
                </a:solidFill>
                <a:latin typeface="Aileron"/>
                <a:ea typeface="Aileron"/>
                <a:cs typeface="Aileron"/>
                <a:sym typeface="Aileron"/>
              </a:rPr>
              <a:t>         </a:t>
            </a:r>
            <a:r>
              <a:rPr lang="en-US" sz="1245">
                <a:solidFill>
                  <a:srgbClr val="000001"/>
                </a:solidFill>
                <a:latin typeface="Aileron"/>
                <a:ea typeface="Aileron"/>
                <a:cs typeface="Aileron"/>
                <a:sym typeface="Aileron"/>
              </a:rPr>
              <a:t> ทักษะด้านการเรียนรู้และนวัตกรรมจะเป็นตัวกำหนดความพร้อมของนักเรียน/นักศึกษาในการเข้าสู่การทำงานซึ่งมีความซับซ้อนเพิ่มขึ้นในโลกปัจจุบัน ทักษะด้านนี้ได้แก่ </a:t>
            </a:r>
          </a:p>
          <a:p>
            <a:pPr algn="l" marL="268851" indent="-134426" lvl="1">
              <a:lnSpc>
                <a:spcPts val="1743"/>
              </a:lnSpc>
              <a:buFont typeface="Arial"/>
              <a:buChar char="•"/>
            </a:pPr>
            <a:r>
              <a:rPr lang="en-US" sz="1245">
                <a:solidFill>
                  <a:srgbClr val="000001"/>
                </a:solidFill>
                <a:latin typeface="Aileron"/>
                <a:ea typeface="Aileron"/>
                <a:cs typeface="Aileron"/>
                <a:sym typeface="Aileron"/>
              </a:rPr>
              <a:t>ความคิดสร้างสรรค์และนวัตกรรม (Creativity and Innovation)</a:t>
            </a:r>
          </a:p>
          <a:p>
            <a:pPr algn="l" marL="268851" indent="-134426" lvl="1">
              <a:lnSpc>
                <a:spcPts val="1743"/>
              </a:lnSpc>
              <a:buFont typeface="Arial"/>
              <a:buChar char="•"/>
            </a:pPr>
            <a:r>
              <a:rPr lang="en-US" sz="1245">
                <a:solidFill>
                  <a:srgbClr val="000001"/>
                </a:solidFill>
                <a:latin typeface="Aileron"/>
                <a:ea typeface="Aileron"/>
                <a:cs typeface="Aileron"/>
                <a:sym typeface="Aileron"/>
              </a:rPr>
              <a:t>การคิดอย่างมีวิจารณญาณและการแก้ปัญหา (Critical Thinking and Problem Solving)</a:t>
            </a:r>
          </a:p>
          <a:p>
            <a:pPr algn="l" marL="268851" indent="-134426" lvl="1">
              <a:lnSpc>
                <a:spcPts val="1743"/>
              </a:lnSpc>
              <a:buFont typeface="Arial"/>
              <a:buChar char="•"/>
            </a:pPr>
            <a:r>
              <a:rPr lang="en-US" sz="1245">
                <a:solidFill>
                  <a:srgbClr val="000001"/>
                </a:solidFill>
                <a:latin typeface="Aileron"/>
                <a:ea typeface="Aileron"/>
                <a:cs typeface="Aileron"/>
                <a:sym typeface="Aileron"/>
              </a:rPr>
              <a:t>การสื่อสารและความร่วมมือ (Communication and Collaboration)</a:t>
            </a:r>
          </a:p>
          <a:p>
            <a:pPr algn="l">
              <a:lnSpc>
                <a:spcPts val="1743"/>
              </a:lnSpc>
            </a:pPr>
          </a:p>
          <a:p>
            <a:pPr algn="l">
              <a:lnSpc>
                <a:spcPts val="1743"/>
              </a:lnSpc>
            </a:pPr>
            <a:r>
              <a:rPr lang="en-US" sz="1245" b="true">
                <a:solidFill>
                  <a:srgbClr val="000001"/>
                </a:solidFill>
                <a:latin typeface="Aileron Bold"/>
                <a:ea typeface="Aileron Bold"/>
                <a:cs typeface="Aileron Bold"/>
                <a:sym typeface="Aileron Bold"/>
              </a:rPr>
              <a:t>ทักษะสารสนเทศ สื่อและเทคโนโลยี</a:t>
            </a:r>
          </a:p>
          <a:p>
            <a:pPr algn="l">
              <a:lnSpc>
                <a:spcPts val="1743"/>
              </a:lnSpc>
            </a:pPr>
            <a:r>
              <a:rPr lang="en-US" sz="1245">
                <a:solidFill>
                  <a:srgbClr val="000001"/>
                </a:solidFill>
                <a:latin typeface="Aileron"/>
                <a:ea typeface="Aileron"/>
                <a:cs typeface="Aileron"/>
                <a:sym typeface="Aileron"/>
              </a:rPr>
              <a:t>         </a:t>
            </a:r>
            <a:r>
              <a:rPr lang="en-US" sz="1245">
                <a:solidFill>
                  <a:srgbClr val="000001"/>
                </a:solidFill>
                <a:latin typeface="Aileron"/>
                <a:ea typeface="Aileron"/>
                <a:cs typeface="Aileron"/>
                <a:sym typeface="Aileron"/>
              </a:rPr>
              <a:t> ปัจจุบัน โลกอยู่ในสภาพแวดล้อมที่ขับเคลื่อนด้วยสื่อและเทคโนโลยี ซึ่งจะเห็นได้จากการเข้าถึงข้อมูลข่าวสารจำนวนมากมาย การเปลี่ยนแปลงอย่างรวดเร็วด้านเทคโนโลยีการศึกษาและความสามารถในการเชื่อมโยงกันและการมีส่วนร่วมในอัตราที่ไม่เคยเกิดขึ้นมาก่อน พลเมืองและแรงงานที่มีประสิทธิภาพต้องสามารถแสดงทักษะการคิดอย่างมีวิจารณญาณและปฏิบัติงานได้   หลากหลาย เช่น</a:t>
            </a:r>
          </a:p>
          <a:p>
            <a:pPr algn="l" marL="268851" indent="-134426" lvl="1">
              <a:lnSpc>
                <a:spcPts val="1743"/>
              </a:lnSpc>
              <a:buFont typeface="Arial"/>
              <a:buChar char="•"/>
            </a:pPr>
            <a:r>
              <a:rPr lang="en-US" sz="1245">
                <a:solidFill>
                  <a:srgbClr val="000001"/>
                </a:solidFill>
                <a:latin typeface="Aileron"/>
                <a:ea typeface="Aileron"/>
                <a:cs typeface="Aileron"/>
                <a:sym typeface="Aileron"/>
              </a:rPr>
              <a:t>ทักษะด้านสารสนเทศ (Information Literacy)</a:t>
            </a:r>
          </a:p>
          <a:p>
            <a:pPr algn="l" marL="268851" indent="-134426" lvl="1">
              <a:lnSpc>
                <a:spcPts val="1743"/>
              </a:lnSpc>
              <a:buFont typeface="Arial"/>
              <a:buChar char="•"/>
            </a:pPr>
            <a:r>
              <a:rPr lang="en-US" sz="1245">
                <a:solidFill>
                  <a:srgbClr val="000001"/>
                </a:solidFill>
                <a:latin typeface="Aileron"/>
                <a:ea typeface="Aileron"/>
                <a:cs typeface="Aileron"/>
                <a:sym typeface="Aileron"/>
              </a:rPr>
              <a:t>ทั</a:t>
            </a:r>
            <a:r>
              <a:rPr lang="en-US" sz="1245">
                <a:solidFill>
                  <a:srgbClr val="000001"/>
                </a:solidFill>
                <a:latin typeface="Aileron"/>
                <a:ea typeface="Aileron"/>
                <a:cs typeface="Aileron"/>
                <a:sym typeface="Aileron"/>
              </a:rPr>
              <a:t>กษะด้านสื่อ (Media Literacy)</a:t>
            </a:r>
          </a:p>
          <a:p>
            <a:pPr algn="l" marL="268851" indent="-134426" lvl="1">
              <a:lnSpc>
                <a:spcPts val="1743"/>
              </a:lnSpc>
              <a:buFont typeface="Arial"/>
              <a:buChar char="•"/>
            </a:pPr>
            <a:r>
              <a:rPr lang="en-US" sz="1245">
                <a:solidFill>
                  <a:srgbClr val="000001"/>
                </a:solidFill>
                <a:latin typeface="Aileron"/>
                <a:ea typeface="Aileron"/>
                <a:cs typeface="Aileron"/>
                <a:sym typeface="Aileron"/>
              </a:rPr>
              <a:t>ทักษะด้านเทคโนโลยีสารสนเทศและการสื่อสาร (Information, Communications and Technology, Literacy)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4589423" y="4324635"/>
            <a:ext cx="2732779" cy="4798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43"/>
              </a:lnSpc>
            </a:pPr>
            <a:r>
              <a:rPr lang="en-US" sz="1245" b="true">
                <a:solidFill>
                  <a:srgbClr val="383838"/>
                </a:solidFill>
                <a:latin typeface="Aileron Bold"/>
                <a:ea typeface="Aileron Bold"/>
                <a:cs typeface="Aileron Bold"/>
                <a:sym typeface="Aileron Bold"/>
              </a:rPr>
              <a:t>ทักษะชีวิตและอาชีพ</a:t>
            </a:r>
          </a:p>
          <a:p>
            <a:pPr algn="l">
              <a:lnSpc>
                <a:spcPts val="1743"/>
              </a:lnSpc>
            </a:pPr>
            <a:r>
              <a:rPr lang="en-US" sz="1245">
                <a:solidFill>
                  <a:srgbClr val="383838"/>
                </a:solidFill>
                <a:latin typeface="Aileron"/>
                <a:ea typeface="Aileron"/>
                <a:cs typeface="Aileron"/>
                <a:sym typeface="Aileron"/>
              </a:rPr>
              <a:t>         </a:t>
            </a:r>
            <a:r>
              <a:rPr lang="en-US" sz="1245">
                <a:solidFill>
                  <a:srgbClr val="383838"/>
                </a:solidFill>
                <a:latin typeface="Aileron"/>
                <a:ea typeface="Aileron"/>
                <a:cs typeface="Aileron"/>
                <a:sym typeface="Aileron"/>
              </a:rPr>
              <a:t> ชีวิตและสภาพการทำงานในทุกวันนี้จำเป็นต้องมีทักษะการคิดและองค์ความรู้เพิ่มขึ้นมากมาย ความสามารถในการทำงานในยุคที่แข่งขันกันด้านข้อมูลข่าวสารและการดำรงชีวิตที่มีความซ้ำซ้อนให้ประสบความสำเร็จได้นั้น จำเป็นที่นักเรียน/นักศึกษาต้องใส่ใจ  อย่างเคร่งครัดในการพัฒนาทักษะชีวิตต่อไปนี้ให้เพียงพอ</a:t>
            </a:r>
          </a:p>
          <a:p>
            <a:pPr algn="l" marL="268851" indent="-134426" lvl="1">
              <a:lnSpc>
                <a:spcPts val="1743"/>
              </a:lnSpc>
              <a:buFont typeface="Arial"/>
              <a:buChar char="•"/>
            </a:pPr>
            <a:r>
              <a:rPr lang="en-US" sz="1245">
                <a:solidFill>
                  <a:srgbClr val="383838"/>
                </a:solidFill>
                <a:latin typeface="Aileron"/>
                <a:ea typeface="Aileron"/>
                <a:cs typeface="Aileron"/>
                <a:sym typeface="Aileron"/>
              </a:rPr>
              <a:t>ความยืดหยุ่นและความสามารถใน       การปรับตัว (Flexibility and Adaptability)</a:t>
            </a:r>
          </a:p>
          <a:p>
            <a:pPr algn="l" marL="268851" indent="-134426" lvl="1">
              <a:lnSpc>
                <a:spcPts val="1743"/>
              </a:lnSpc>
              <a:buFont typeface="Arial"/>
              <a:buChar char="•"/>
            </a:pPr>
            <a:r>
              <a:rPr lang="en-US" sz="1245">
                <a:solidFill>
                  <a:srgbClr val="383838"/>
                </a:solidFill>
                <a:latin typeface="Aileron"/>
                <a:ea typeface="Aileron"/>
                <a:cs typeface="Aileron"/>
                <a:sym typeface="Aileron"/>
              </a:rPr>
              <a:t>การริเริ่มและการกำกับดูแลตนเองได้ (Initiative and Self-Direction)</a:t>
            </a:r>
          </a:p>
          <a:p>
            <a:pPr algn="l" marL="268851" indent="-134426" lvl="1">
              <a:lnSpc>
                <a:spcPts val="1743"/>
              </a:lnSpc>
              <a:buFont typeface="Arial"/>
              <a:buChar char="•"/>
            </a:pPr>
            <a:r>
              <a:rPr lang="en-US" sz="1245">
                <a:solidFill>
                  <a:srgbClr val="383838"/>
                </a:solidFill>
                <a:latin typeface="Aileron"/>
                <a:ea typeface="Aileron"/>
                <a:cs typeface="Aileron"/>
                <a:sym typeface="Aileron"/>
              </a:rPr>
              <a:t>ทักษะด้านสังคมและทักษะข้ามวัฒนธรรม (Social and Cross-Cultural Skills)</a:t>
            </a:r>
          </a:p>
          <a:p>
            <a:pPr algn="l" marL="268851" indent="-134426" lvl="1">
              <a:lnSpc>
                <a:spcPts val="1743"/>
              </a:lnSpc>
              <a:buFont typeface="Arial"/>
              <a:buChar char="•"/>
            </a:pPr>
            <a:r>
              <a:rPr lang="en-US" sz="1245">
                <a:solidFill>
                  <a:srgbClr val="383838"/>
                </a:solidFill>
                <a:latin typeface="Aileron"/>
                <a:ea typeface="Aileron"/>
                <a:cs typeface="Aileron"/>
                <a:sym typeface="Aileron"/>
              </a:rPr>
              <a:t>การมีผลงานและความรับผิดชอบตรวจสอบได้ (Productivity and Accountability)</a:t>
            </a:r>
          </a:p>
          <a:p>
            <a:pPr algn="l" marL="268851" indent="-134426" lvl="1">
              <a:lnSpc>
                <a:spcPts val="1743"/>
              </a:lnSpc>
              <a:buFont typeface="Arial"/>
              <a:buChar char="•"/>
            </a:pPr>
            <a:r>
              <a:rPr lang="en-US" sz="1245">
                <a:solidFill>
                  <a:srgbClr val="383838"/>
                </a:solidFill>
                <a:latin typeface="Aileron"/>
                <a:ea typeface="Aileron"/>
                <a:cs typeface="Aileron"/>
                <a:sym typeface="Aileron"/>
              </a:rPr>
              <a:t>ภาวะผู้นำและความรับผิดชอบ (Leadership and Responsibility)</a:t>
            </a:r>
          </a:p>
          <a:p>
            <a:pPr algn="l">
              <a:lnSpc>
                <a:spcPts val="1743"/>
              </a:lnSpc>
            </a:pPr>
          </a:p>
        </p:txBody>
      </p:sp>
      <p:sp>
        <p:nvSpPr>
          <p:cNvPr name="TextBox 23" id="23"/>
          <p:cNvSpPr txBox="true"/>
          <p:nvPr/>
        </p:nvSpPr>
        <p:spPr>
          <a:xfrm rot="0">
            <a:off x="4589423" y="9027133"/>
            <a:ext cx="2970577" cy="4334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43"/>
              </a:lnSpc>
            </a:pPr>
            <a:r>
              <a:rPr lang="en-US" sz="1245">
                <a:solidFill>
                  <a:srgbClr val="16214A"/>
                </a:solidFill>
                <a:latin typeface="Aileron"/>
                <a:ea typeface="Aileron"/>
                <a:cs typeface="Aileron"/>
                <a:sym typeface="Aileron"/>
              </a:rPr>
              <a:t>(ที่มา: เครือข่ายองค์กรความร่วมมือเพื่อทักษะการเรียนรู้ในศตวรรษที่ 21)</a:t>
            </a:r>
          </a:p>
        </p:txBody>
      </p:sp>
    </p:spTree>
  </p:cSld>
  <p:clrMapOvr>
    <a:masterClrMapping/>
  </p:clrMapOvr>
</p:sld>
</file>

<file path=ppt/slides/slide5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8180" y="9857792"/>
            <a:ext cx="7823857" cy="1000790"/>
            <a:chOff x="0" y="0"/>
            <a:chExt cx="2228448" cy="28505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228448" cy="285052"/>
            </a:xfrm>
            <a:custGeom>
              <a:avLst/>
              <a:gdLst/>
              <a:ahLst/>
              <a:cxnLst/>
              <a:rect r="r" b="b" t="t" l="l"/>
              <a:pathLst>
                <a:path h="285052" w="2228448">
                  <a:moveTo>
                    <a:pt x="0" y="0"/>
                  </a:moveTo>
                  <a:lnTo>
                    <a:pt x="2228448" y="0"/>
                  </a:lnTo>
                  <a:lnTo>
                    <a:pt x="2228448" y="285052"/>
                  </a:lnTo>
                  <a:lnTo>
                    <a:pt x="0" y="285052"/>
                  </a:lnTo>
                  <a:close/>
                </a:path>
              </a:pathLst>
            </a:custGeom>
            <a:solidFill>
              <a:srgbClr val="804928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0"/>
              <a:ext cx="2228448" cy="285052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>
                <a:lnSpc>
                  <a:spcPts val="903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-98180" y="-1607441"/>
            <a:ext cx="7823857" cy="2363441"/>
            <a:chOff x="0" y="0"/>
            <a:chExt cx="2228448" cy="67317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228448" cy="673173"/>
            </a:xfrm>
            <a:custGeom>
              <a:avLst/>
              <a:gdLst/>
              <a:ahLst/>
              <a:cxnLst/>
              <a:rect r="r" b="b" t="t" l="l"/>
              <a:pathLst>
                <a:path h="673173" w="2228448">
                  <a:moveTo>
                    <a:pt x="0" y="0"/>
                  </a:moveTo>
                  <a:lnTo>
                    <a:pt x="2228448" y="0"/>
                  </a:lnTo>
                  <a:lnTo>
                    <a:pt x="2228448" y="673173"/>
                  </a:lnTo>
                  <a:lnTo>
                    <a:pt x="0" y="673173"/>
                  </a:lnTo>
                  <a:close/>
                </a:path>
              </a:pathLst>
            </a:custGeom>
            <a:solidFill>
              <a:srgbClr val="804928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0"/>
              <a:ext cx="2228448" cy="673173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>
                <a:lnSpc>
                  <a:spcPts val="903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-76863" y="9831435"/>
            <a:ext cx="7823857" cy="368309"/>
            <a:chOff x="0" y="0"/>
            <a:chExt cx="2228448" cy="10490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228448" cy="104904"/>
            </a:xfrm>
            <a:custGeom>
              <a:avLst/>
              <a:gdLst/>
              <a:ahLst/>
              <a:cxnLst/>
              <a:rect r="r" b="b" t="t" l="l"/>
              <a:pathLst>
                <a:path h="104904" w="2228448">
                  <a:moveTo>
                    <a:pt x="0" y="0"/>
                  </a:moveTo>
                  <a:lnTo>
                    <a:pt x="2228448" y="0"/>
                  </a:lnTo>
                  <a:lnTo>
                    <a:pt x="2228448" y="104904"/>
                  </a:lnTo>
                  <a:lnTo>
                    <a:pt x="0" y="104904"/>
                  </a:lnTo>
                  <a:close/>
                </a:path>
              </a:pathLst>
            </a:custGeom>
            <a:solidFill>
              <a:srgbClr val="FFC500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0"/>
              <a:ext cx="2228448" cy="104904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>
                <a:lnSpc>
                  <a:spcPts val="903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0">
            <a:off x="933854" y="8480508"/>
            <a:ext cx="1988792" cy="925805"/>
          </a:xfrm>
          <a:custGeom>
            <a:avLst/>
            <a:gdLst/>
            <a:ahLst/>
            <a:cxnLst/>
            <a:rect r="r" b="b" t="t" l="l"/>
            <a:pathLst>
              <a:path h="925805" w="1988792">
                <a:moveTo>
                  <a:pt x="0" y="0"/>
                </a:moveTo>
                <a:lnTo>
                  <a:pt x="1988793" y="0"/>
                </a:lnTo>
                <a:lnTo>
                  <a:pt x="1988793" y="925805"/>
                </a:lnTo>
                <a:lnTo>
                  <a:pt x="0" y="9258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92150" r="-14340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62437" y="6721831"/>
            <a:ext cx="3858262" cy="891753"/>
          </a:xfrm>
          <a:custGeom>
            <a:avLst/>
            <a:gdLst/>
            <a:ahLst/>
            <a:cxnLst/>
            <a:rect r="r" b="b" t="t" l="l"/>
            <a:pathLst>
              <a:path h="891753" w="3858262">
                <a:moveTo>
                  <a:pt x="0" y="0"/>
                </a:moveTo>
                <a:lnTo>
                  <a:pt x="3858262" y="0"/>
                </a:lnTo>
                <a:lnTo>
                  <a:pt x="3858262" y="891752"/>
                </a:lnTo>
                <a:lnTo>
                  <a:pt x="0" y="89175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5464" t="-101498" r="0" b="-205627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930273" y="4930645"/>
            <a:ext cx="2883475" cy="917883"/>
          </a:xfrm>
          <a:custGeom>
            <a:avLst/>
            <a:gdLst/>
            <a:ahLst/>
            <a:cxnLst/>
            <a:rect r="r" b="b" t="t" l="l"/>
            <a:pathLst>
              <a:path h="917883" w="2883475">
                <a:moveTo>
                  <a:pt x="0" y="0"/>
                </a:moveTo>
                <a:lnTo>
                  <a:pt x="2883475" y="0"/>
                </a:lnTo>
                <a:lnTo>
                  <a:pt x="2883475" y="917883"/>
                </a:lnTo>
                <a:lnTo>
                  <a:pt x="0" y="9178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67878" b="-295535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969599" y="5823458"/>
            <a:ext cx="1932606" cy="905535"/>
          </a:xfrm>
          <a:custGeom>
            <a:avLst/>
            <a:gdLst/>
            <a:ahLst/>
            <a:cxnLst/>
            <a:rect r="r" b="b" t="t" l="l"/>
            <a:pathLst>
              <a:path h="905535" w="1932606">
                <a:moveTo>
                  <a:pt x="0" y="0"/>
                </a:moveTo>
                <a:lnTo>
                  <a:pt x="1932606" y="0"/>
                </a:lnTo>
                <a:lnTo>
                  <a:pt x="1932606" y="905535"/>
                </a:lnTo>
                <a:lnTo>
                  <a:pt x="0" y="9055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0477" t="0" r="0" b="-300928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2865950" y="5835062"/>
            <a:ext cx="947798" cy="907542"/>
          </a:xfrm>
          <a:custGeom>
            <a:avLst/>
            <a:gdLst/>
            <a:ahLst/>
            <a:cxnLst/>
            <a:rect r="r" b="b" t="t" l="l"/>
            <a:pathLst>
              <a:path h="907542" w="947798">
                <a:moveTo>
                  <a:pt x="0" y="0"/>
                </a:moveTo>
                <a:lnTo>
                  <a:pt x="947798" y="0"/>
                </a:lnTo>
                <a:lnTo>
                  <a:pt x="947798" y="907542"/>
                </a:lnTo>
                <a:lnTo>
                  <a:pt x="0" y="9075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448" t="-100056" r="-408286" b="-199985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955274" y="7627909"/>
            <a:ext cx="2904992" cy="852599"/>
          </a:xfrm>
          <a:custGeom>
            <a:avLst/>
            <a:gdLst/>
            <a:ahLst/>
            <a:cxnLst/>
            <a:rect r="r" b="b" t="t" l="l"/>
            <a:pathLst>
              <a:path h="852599" w="2904992">
                <a:moveTo>
                  <a:pt x="0" y="0"/>
                </a:moveTo>
                <a:lnTo>
                  <a:pt x="2904992" y="0"/>
                </a:lnTo>
                <a:lnTo>
                  <a:pt x="2904992" y="852599"/>
                </a:lnTo>
                <a:lnTo>
                  <a:pt x="0" y="8525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6635" t="-213663" r="0" b="-112158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-1931168">
            <a:off x="4606410" y="541559"/>
            <a:ext cx="2414621" cy="2372365"/>
          </a:xfrm>
          <a:custGeom>
            <a:avLst/>
            <a:gdLst/>
            <a:ahLst/>
            <a:cxnLst/>
            <a:rect r="r" b="b" t="t" l="l"/>
            <a:pathLst>
              <a:path h="2372365" w="2414621">
                <a:moveTo>
                  <a:pt x="0" y="0"/>
                </a:moveTo>
                <a:lnTo>
                  <a:pt x="2414621" y="0"/>
                </a:lnTo>
                <a:lnTo>
                  <a:pt x="2414621" y="2372365"/>
                </a:lnTo>
                <a:lnTo>
                  <a:pt x="0" y="237236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8" id="18"/>
          <p:cNvGrpSpPr/>
          <p:nvPr/>
        </p:nvGrpSpPr>
        <p:grpSpPr>
          <a:xfrm rot="0">
            <a:off x="4080843" y="1467316"/>
            <a:ext cx="7758487" cy="5089538"/>
            <a:chOff x="0" y="0"/>
            <a:chExt cx="2209829" cy="1449639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2209829" cy="1449639"/>
            </a:xfrm>
            <a:custGeom>
              <a:avLst/>
              <a:gdLst/>
              <a:ahLst/>
              <a:cxnLst/>
              <a:rect r="r" b="b" t="t" l="l"/>
              <a:pathLst>
                <a:path h="1449639" w="2209829">
                  <a:moveTo>
                    <a:pt x="0" y="0"/>
                  </a:moveTo>
                  <a:lnTo>
                    <a:pt x="2209829" y="0"/>
                  </a:lnTo>
                  <a:lnTo>
                    <a:pt x="2209829" y="1449639"/>
                  </a:lnTo>
                  <a:lnTo>
                    <a:pt x="0" y="1449639"/>
                  </a:lnTo>
                  <a:close/>
                </a:path>
              </a:pathLst>
            </a:custGeom>
            <a:solidFill>
              <a:srgbClr val="804928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0"/>
              <a:ext cx="2209829" cy="1449639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>
                <a:lnSpc>
                  <a:spcPts val="903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4409835" y="1990916"/>
            <a:ext cx="2722662" cy="41594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40"/>
              </a:lnSpc>
            </a:pPr>
            <a:r>
              <a:rPr lang="en-US" sz="1243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           ประเด็นเป้าหมายที่สำคัญที่มหาวิทยาลัยนครพนมจะสามารถสนับสนุนการดำเนินงานเพื่อการพัฒนาอย่างยั่งยืน ใน 4 จาก 17 ประเด็นเป้าหมายคือ</a:t>
            </a:r>
          </a:p>
          <a:p>
            <a:pPr algn="l" marL="268478" indent="-134239" lvl="1">
              <a:lnSpc>
                <a:spcPts val="1740"/>
              </a:lnSpc>
              <a:buFont typeface="Arial"/>
              <a:buChar char="•"/>
            </a:pPr>
            <a:r>
              <a:rPr lang="en-US" sz="1243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เป้าหมายที่ 1 การแก้ปัญหาความยากจนในพื้นที่</a:t>
            </a:r>
          </a:p>
          <a:p>
            <a:pPr algn="l" marL="268478" indent="-134239" lvl="1">
              <a:lnSpc>
                <a:spcPts val="1740"/>
              </a:lnSpc>
              <a:buFont typeface="Arial"/>
              <a:buChar char="•"/>
            </a:pPr>
            <a:r>
              <a:rPr lang="en-US" sz="1243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เป้าหมายที่ 2 การแก้ปัญหาความหิวโหย บรรลุความมั่นคงทางอาหารและยกระดับโภชนาการ และส่งเสริมเกษตรกรรมที่ยั่งยืน</a:t>
            </a:r>
          </a:p>
          <a:p>
            <a:pPr algn="l" marL="268478" indent="-134239" lvl="1">
              <a:lnSpc>
                <a:spcPts val="1740"/>
              </a:lnSpc>
              <a:buFont typeface="Arial"/>
              <a:buChar char="•"/>
            </a:pPr>
            <a:r>
              <a:rPr lang="en-US" sz="1243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เป้าหมายที่ 3 สร้างหลักประกันว่าคนมีชีวิตที่มีสุขภาพดีและส่งเสริมสวัสดิภาพสำหรับทุกคนในทุกวัย</a:t>
            </a:r>
          </a:p>
          <a:p>
            <a:pPr algn="l" marL="268478" indent="-134239" lvl="1">
              <a:lnSpc>
                <a:spcPts val="1740"/>
              </a:lnSpc>
              <a:buFont typeface="Arial"/>
              <a:buChar char="•"/>
            </a:pPr>
            <a:r>
              <a:rPr lang="en-US" sz="1243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เป้าหมายที่ 4 สร้างหลักประกันว่าทุกคนมีการศึกษาที่มีคุณภาพอย่างครอบคลุมและเท่าเทียม และสนับสนุนโอกาสใน   การเรียนรู้ตลอดชีวิต</a:t>
            </a:r>
          </a:p>
          <a:p>
            <a:pPr algn="l">
              <a:lnSpc>
                <a:spcPts val="1740"/>
              </a:lnSpc>
            </a:pPr>
          </a:p>
          <a:p>
            <a:pPr algn="l">
              <a:lnSpc>
                <a:spcPts val="1740"/>
              </a:lnSpc>
            </a:pPr>
          </a:p>
        </p:txBody>
      </p:sp>
      <p:sp>
        <p:nvSpPr>
          <p:cNvPr name="Freeform 22" id="22"/>
          <p:cNvSpPr/>
          <p:nvPr/>
        </p:nvSpPr>
        <p:spPr>
          <a:xfrm flipH="false" flipV="false" rot="3440906">
            <a:off x="46838" y="375875"/>
            <a:ext cx="4240931" cy="4166714"/>
          </a:xfrm>
          <a:custGeom>
            <a:avLst/>
            <a:gdLst/>
            <a:ahLst/>
            <a:cxnLst/>
            <a:rect r="r" b="b" t="t" l="l"/>
            <a:pathLst>
              <a:path h="4166714" w="4240931">
                <a:moveTo>
                  <a:pt x="0" y="0"/>
                </a:moveTo>
                <a:lnTo>
                  <a:pt x="4240930" y="0"/>
                </a:lnTo>
                <a:lnTo>
                  <a:pt x="4240930" y="4166715"/>
                </a:lnTo>
                <a:lnTo>
                  <a:pt x="0" y="416671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3" id="23"/>
          <p:cNvGrpSpPr/>
          <p:nvPr/>
        </p:nvGrpSpPr>
        <p:grpSpPr>
          <a:xfrm rot="0">
            <a:off x="6388428" y="9936000"/>
            <a:ext cx="1175172" cy="766749"/>
            <a:chOff x="0" y="0"/>
            <a:chExt cx="1566897" cy="1022331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566897" cy="1022331"/>
            </a:xfrm>
            <a:custGeom>
              <a:avLst/>
              <a:gdLst/>
              <a:ahLst/>
              <a:cxnLst/>
              <a:rect r="r" b="b" t="t" l="l"/>
              <a:pathLst>
                <a:path h="1022331" w="1566897">
                  <a:moveTo>
                    <a:pt x="0" y="0"/>
                  </a:moveTo>
                  <a:lnTo>
                    <a:pt x="1566897" y="0"/>
                  </a:lnTo>
                  <a:lnTo>
                    <a:pt x="1566897" y="1022331"/>
                  </a:lnTo>
                  <a:lnTo>
                    <a:pt x="0" y="1022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-3" r="0" b="-3"/>
              </a:stretch>
            </a:blipFill>
          </p:spPr>
        </p:sp>
        <p:sp>
          <p:nvSpPr>
            <p:cNvPr name="TextBox 25" id="25"/>
            <p:cNvSpPr txBox="true"/>
            <p:nvPr/>
          </p:nvSpPr>
          <p:spPr>
            <a:xfrm rot="0">
              <a:off x="712164" y="367617"/>
              <a:ext cx="485195" cy="5121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289"/>
                </a:lnSpc>
              </a:pPr>
              <a:r>
                <a:rPr lang="en-US" sz="2349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46</a:t>
              </a:r>
            </a:p>
          </p:txBody>
        </p:sp>
      </p:grpSp>
      <p:sp>
        <p:nvSpPr>
          <p:cNvPr name="Freeform 26" id="26"/>
          <p:cNvSpPr/>
          <p:nvPr/>
        </p:nvSpPr>
        <p:spPr>
          <a:xfrm flipH="false" flipV="false" rot="0">
            <a:off x="4787482" y="6728993"/>
            <a:ext cx="1967367" cy="884590"/>
          </a:xfrm>
          <a:custGeom>
            <a:avLst/>
            <a:gdLst/>
            <a:ahLst/>
            <a:cxnLst/>
            <a:rect r="r" b="b" t="t" l="l"/>
            <a:pathLst>
              <a:path h="884590" w="1967367">
                <a:moveTo>
                  <a:pt x="0" y="0"/>
                </a:moveTo>
                <a:lnTo>
                  <a:pt x="1967367" y="0"/>
                </a:lnTo>
                <a:lnTo>
                  <a:pt x="1967367" y="884590"/>
                </a:lnTo>
                <a:lnTo>
                  <a:pt x="0" y="8845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14" t="-211232" r="-152090" b="-111288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3339849" y="7209329"/>
            <a:ext cx="4237602" cy="2542561"/>
          </a:xfrm>
          <a:custGeom>
            <a:avLst/>
            <a:gdLst/>
            <a:ahLst/>
            <a:cxnLst/>
            <a:rect r="r" b="b" t="t" l="l"/>
            <a:pathLst>
              <a:path h="2542561" w="4237602">
                <a:moveTo>
                  <a:pt x="0" y="0"/>
                </a:moveTo>
                <a:lnTo>
                  <a:pt x="4237602" y="0"/>
                </a:lnTo>
                <a:lnTo>
                  <a:pt x="4237602" y="2542561"/>
                </a:lnTo>
                <a:lnTo>
                  <a:pt x="0" y="254256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28" id="28"/>
          <p:cNvSpPr txBox="true"/>
          <p:nvPr/>
        </p:nvSpPr>
        <p:spPr>
          <a:xfrm rot="0">
            <a:off x="998536" y="9802860"/>
            <a:ext cx="3411298" cy="1995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01"/>
              </a:lnSpc>
            </a:pPr>
            <a:r>
              <a:rPr lang="en-US" sz="1144">
                <a:solidFill>
                  <a:srgbClr val="040D24"/>
                </a:solidFill>
                <a:latin typeface="Aileron"/>
                <a:ea typeface="Aileron"/>
                <a:cs typeface="Aileron"/>
                <a:sym typeface="Aileron"/>
              </a:rPr>
              <a:t>เป้าหมายการพัฒนาเพื่อความยั่งยืนของประเทศไทย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989934" y="10000202"/>
            <a:ext cx="3865425" cy="1995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01"/>
              </a:lnSpc>
            </a:pPr>
            <a:r>
              <a:rPr lang="en-US" b="true" sz="1144">
                <a:solidFill>
                  <a:srgbClr val="040D24"/>
                </a:solidFill>
                <a:latin typeface="Aileron Bold"/>
                <a:ea typeface="Aileron Bold"/>
                <a:cs typeface="Aileron Bold"/>
                <a:sym typeface="Aileron Bold"/>
              </a:rPr>
              <a:t>ที่มา: http://www.un.or.th/globalgoals/th/the-goals/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942773" y="1370838"/>
            <a:ext cx="2929993" cy="34840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40"/>
              </a:lnSpc>
            </a:pPr>
            <a:r>
              <a:rPr lang="en-US" sz="1243" b="true">
                <a:solidFill>
                  <a:srgbClr val="000001"/>
                </a:solidFill>
                <a:latin typeface="Aileron Bold"/>
                <a:ea typeface="Aileron Bold"/>
                <a:cs typeface="Aileron Bold"/>
                <a:sym typeface="Aileron Bold"/>
              </a:rPr>
              <a:t>3) เป้าหมายการพัฒนาที่ยั่งยืน (Sustainable Development Goals)</a:t>
            </a:r>
          </a:p>
          <a:p>
            <a:pPr algn="l">
              <a:lnSpc>
                <a:spcPts val="1740"/>
              </a:lnSpc>
            </a:pPr>
          </a:p>
          <a:p>
            <a:pPr algn="l">
              <a:lnSpc>
                <a:spcPts val="1740"/>
              </a:lnSpc>
            </a:pPr>
            <a:r>
              <a:rPr lang="en-US" sz="1243">
                <a:solidFill>
                  <a:srgbClr val="000001"/>
                </a:solidFill>
                <a:latin typeface="Aileron"/>
                <a:ea typeface="Aileron"/>
                <a:cs typeface="Aileron"/>
                <a:sym typeface="Aileron"/>
              </a:rPr>
              <a:t>            </a:t>
            </a:r>
            <a:r>
              <a:rPr lang="en-US" sz="1243">
                <a:solidFill>
                  <a:srgbClr val="000001"/>
                </a:solidFill>
                <a:latin typeface="Aileron"/>
                <a:ea typeface="Aileron"/>
                <a:cs typeface="Aileron"/>
                <a:sym typeface="Aileron"/>
              </a:rPr>
              <a:t> ในการประชุมสมัชชาใหญ่แห่งสหประชาชาติ (United Nations General Assembly - UNGA) เมื่อวันที่ 25 กันยายน 2558 ประเทศสมาชิกของสหประชาชาติได้รับรองวาระการพัฒนาอย่างยั่งยืน พ.ศ. 2573 ซึ่งจะบรรลุเป้าหมายภายในระยะเวลา 15 ปี ประกอบด้วย 17 เป้าหมายการพัฒนาอย่างยั่งยืนโดยมี 169 เป้าหมายเฉพาะเจาะจง และ 230 ตัวชี้วัด เป้าหมายการพัฒนาอย่างยั่งยืนเน้นให้ความสำคัญกับการปรับสมดุลทั้ง 3 มิติของการพัฒนาอย่างยั่งยืนทั้งด้านเศรษฐกิจ สังคมและสิ่งแวดล้อมในรูปแบบบูรณาการและการมีส่วนร่วมเพื่อไม่ทิ้งใครไว้ข้างหลัง</a:t>
            </a:r>
          </a:p>
        </p:txBody>
      </p:sp>
    </p:spTree>
  </p:cSld>
  <p:clrMapOvr>
    <a:masterClrMapping/>
  </p:clrMapOvr>
</p:sld>
</file>

<file path=ppt/slides/slide5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6344" y="9976977"/>
            <a:ext cx="7700883" cy="2141191"/>
            <a:chOff x="0" y="0"/>
            <a:chExt cx="2228448" cy="61960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228448" cy="619608"/>
            </a:xfrm>
            <a:custGeom>
              <a:avLst/>
              <a:gdLst/>
              <a:ahLst/>
              <a:cxnLst/>
              <a:rect r="r" b="b" t="t" l="l"/>
              <a:pathLst>
                <a:path h="619608" w="2228448">
                  <a:moveTo>
                    <a:pt x="0" y="0"/>
                  </a:moveTo>
                  <a:lnTo>
                    <a:pt x="2228448" y="0"/>
                  </a:lnTo>
                  <a:lnTo>
                    <a:pt x="2228448" y="619608"/>
                  </a:lnTo>
                  <a:lnTo>
                    <a:pt x="0" y="619608"/>
                  </a:lnTo>
                  <a:close/>
                </a:path>
              </a:pathLst>
            </a:custGeom>
            <a:solidFill>
              <a:srgbClr val="804928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0"/>
              <a:ext cx="2228448" cy="619608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>
                <a:lnSpc>
                  <a:spcPts val="903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-6344" y="-1308047"/>
            <a:ext cx="7700883" cy="2038043"/>
            <a:chOff x="0" y="0"/>
            <a:chExt cx="2228448" cy="58976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228448" cy="589760"/>
            </a:xfrm>
            <a:custGeom>
              <a:avLst/>
              <a:gdLst/>
              <a:ahLst/>
              <a:cxnLst/>
              <a:rect r="r" b="b" t="t" l="l"/>
              <a:pathLst>
                <a:path h="589760" w="2228448">
                  <a:moveTo>
                    <a:pt x="0" y="0"/>
                  </a:moveTo>
                  <a:lnTo>
                    <a:pt x="2228448" y="0"/>
                  </a:lnTo>
                  <a:lnTo>
                    <a:pt x="2228448" y="589760"/>
                  </a:lnTo>
                  <a:lnTo>
                    <a:pt x="0" y="589760"/>
                  </a:lnTo>
                  <a:close/>
                </a:path>
              </a:pathLst>
            </a:custGeom>
            <a:solidFill>
              <a:srgbClr val="804928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0"/>
              <a:ext cx="2228448" cy="589760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>
                <a:lnSpc>
                  <a:spcPts val="903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-90483" y="9976977"/>
            <a:ext cx="7700883" cy="362520"/>
            <a:chOff x="0" y="0"/>
            <a:chExt cx="2228448" cy="10490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228448" cy="104904"/>
            </a:xfrm>
            <a:custGeom>
              <a:avLst/>
              <a:gdLst/>
              <a:ahLst/>
              <a:cxnLst/>
              <a:rect r="r" b="b" t="t" l="l"/>
              <a:pathLst>
                <a:path h="104904" w="2228448">
                  <a:moveTo>
                    <a:pt x="0" y="0"/>
                  </a:moveTo>
                  <a:lnTo>
                    <a:pt x="2228448" y="0"/>
                  </a:lnTo>
                  <a:lnTo>
                    <a:pt x="2228448" y="104904"/>
                  </a:lnTo>
                  <a:lnTo>
                    <a:pt x="0" y="104904"/>
                  </a:lnTo>
                  <a:close/>
                </a:path>
              </a:pathLst>
            </a:custGeom>
            <a:solidFill>
              <a:srgbClr val="FFC500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0"/>
              <a:ext cx="2228448" cy="104904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>
                <a:lnSpc>
                  <a:spcPts val="903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-1931168">
            <a:off x="4624301" y="807175"/>
            <a:ext cx="2376668" cy="2335076"/>
          </a:xfrm>
          <a:custGeom>
            <a:avLst/>
            <a:gdLst/>
            <a:ahLst/>
            <a:cxnLst/>
            <a:rect r="r" b="b" t="t" l="l"/>
            <a:pathLst>
              <a:path h="2335076" w="2376668">
                <a:moveTo>
                  <a:pt x="0" y="0"/>
                </a:moveTo>
                <a:lnTo>
                  <a:pt x="2376668" y="0"/>
                </a:lnTo>
                <a:lnTo>
                  <a:pt x="2376668" y="2335077"/>
                </a:lnTo>
                <a:lnTo>
                  <a:pt x="0" y="23350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4185007" y="1621595"/>
            <a:ext cx="7625504" cy="8329440"/>
            <a:chOff x="0" y="0"/>
            <a:chExt cx="2206635" cy="2410337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206635" cy="2410337"/>
            </a:xfrm>
            <a:custGeom>
              <a:avLst/>
              <a:gdLst/>
              <a:ahLst/>
              <a:cxnLst/>
              <a:rect r="r" b="b" t="t" l="l"/>
              <a:pathLst>
                <a:path h="2410337" w="2206635">
                  <a:moveTo>
                    <a:pt x="0" y="0"/>
                  </a:moveTo>
                  <a:lnTo>
                    <a:pt x="2206635" y="0"/>
                  </a:lnTo>
                  <a:lnTo>
                    <a:pt x="2206635" y="2410337"/>
                  </a:lnTo>
                  <a:lnTo>
                    <a:pt x="0" y="2410337"/>
                  </a:lnTo>
                  <a:close/>
                </a:path>
              </a:pathLst>
            </a:custGeom>
            <a:solidFill>
              <a:srgbClr val="804928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0"/>
              <a:ext cx="2206635" cy="2410337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>
                <a:lnSpc>
                  <a:spcPts val="903"/>
                </a:lnSpc>
              </a:pP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5400000">
            <a:off x="-436946" y="2707589"/>
            <a:ext cx="4371567" cy="4295064"/>
          </a:xfrm>
          <a:custGeom>
            <a:avLst/>
            <a:gdLst/>
            <a:ahLst/>
            <a:cxnLst/>
            <a:rect r="r" b="b" t="t" l="l"/>
            <a:pathLst>
              <a:path h="4295064" w="4371567">
                <a:moveTo>
                  <a:pt x="0" y="0"/>
                </a:moveTo>
                <a:lnTo>
                  <a:pt x="4371567" y="0"/>
                </a:lnTo>
                <a:lnTo>
                  <a:pt x="4371567" y="4295064"/>
                </a:lnTo>
                <a:lnTo>
                  <a:pt x="0" y="429506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232739" y="841990"/>
            <a:ext cx="7327261" cy="1073112"/>
            <a:chOff x="0" y="0"/>
            <a:chExt cx="2120331" cy="310532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120331" cy="310532"/>
            </a:xfrm>
            <a:custGeom>
              <a:avLst/>
              <a:gdLst/>
              <a:ahLst/>
              <a:cxnLst/>
              <a:rect r="r" b="b" t="t" l="l"/>
              <a:pathLst>
                <a:path h="310532" w="2120331">
                  <a:moveTo>
                    <a:pt x="0" y="0"/>
                  </a:moveTo>
                  <a:lnTo>
                    <a:pt x="2120331" y="0"/>
                  </a:lnTo>
                  <a:lnTo>
                    <a:pt x="2120331" y="310532"/>
                  </a:lnTo>
                  <a:lnTo>
                    <a:pt x="0" y="310532"/>
                  </a:lnTo>
                  <a:close/>
                </a:path>
              </a:pathLst>
            </a:custGeom>
            <a:solidFill>
              <a:srgbClr val="804928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0"/>
              <a:ext cx="2120331" cy="310532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>
                <a:lnSpc>
                  <a:spcPts val="903"/>
                </a:lnSpc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6269844" y="9858624"/>
            <a:ext cx="1293756" cy="844119"/>
            <a:chOff x="0" y="0"/>
            <a:chExt cx="1725008" cy="1125493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725008" cy="1125493"/>
            </a:xfrm>
            <a:custGeom>
              <a:avLst/>
              <a:gdLst/>
              <a:ahLst/>
              <a:cxnLst/>
              <a:rect r="r" b="b" t="t" l="l"/>
              <a:pathLst>
                <a:path h="1125493" w="1725008">
                  <a:moveTo>
                    <a:pt x="0" y="0"/>
                  </a:moveTo>
                  <a:lnTo>
                    <a:pt x="1725008" y="0"/>
                  </a:lnTo>
                  <a:lnTo>
                    <a:pt x="1725008" y="1125493"/>
                  </a:lnTo>
                  <a:lnTo>
                    <a:pt x="0" y="1125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3" r="0" b="-3"/>
              </a:stretch>
            </a:blipFill>
          </p:spPr>
        </p:sp>
        <p:sp>
          <p:nvSpPr>
            <p:cNvPr name="TextBox 21" id="21"/>
            <p:cNvSpPr txBox="true"/>
            <p:nvPr/>
          </p:nvSpPr>
          <p:spPr>
            <a:xfrm rot="0">
              <a:off x="784026" y="399993"/>
              <a:ext cx="534155" cy="56858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621"/>
                </a:lnSpc>
              </a:pPr>
              <a:r>
                <a:rPr lang="en-US" sz="2587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47</a:t>
              </a: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0" y="7412380"/>
            <a:ext cx="4082041" cy="2564597"/>
          </a:xfrm>
          <a:custGeom>
            <a:avLst/>
            <a:gdLst/>
            <a:ahLst/>
            <a:cxnLst/>
            <a:rect r="r" b="b" t="t" l="l"/>
            <a:pathLst>
              <a:path h="2564597" w="4082041">
                <a:moveTo>
                  <a:pt x="0" y="0"/>
                </a:moveTo>
                <a:lnTo>
                  <a:pt x="4082041" y="0"/>
                </a:lnTo>
                <a:lnTo>
                  <a:pt x="4082041" y="2564597"/>
                </a:lnTo>
                <a:lnTo>
                  <a:pt x="0" y="256459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3023" r="0" b="-3023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4185007" y="0"/>
            <a:ext cx="4578433" cy="3244713"/>
          </a:xfrm>
          <a:custGeom>
            <a:avLst/>
            <a:gdLst/>
            <a:ahLst/>
            <a:cxnLst/>
            <a:rect r="r" b="b" t="t" l="l"/>
            <a:pathLst>
              <a:path h="3244713" w="4578433">
                <a:moveTo>
                  <a:pt x="0" y="0"/>
                </a:moveTo>
                <a:lnTo>
                  <a:pt x="4578433" y="0"/>
                </a:lnTo>
                <a:lnTo>
                  <a:pt x="4578433" y="3244713"/>
                </a:lnTo>
                <a:lnTo>
                  <a:pt x="0" y="324471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6304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934314" y="1936613"/>
            <a:ext cx="2962055" cy="56648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13"/>
              </a:lnSpc>
            </a:pPr>
          </a:p>
          <a:p>
            <a:pPr algn="l">
              <a:lnSpc>
                <a:spcPts val="1713"/>
              </a:lnSpc>
            </a:pPr>
            <a:r>
              <a:rPr lang="en-US" sz="1223" spc="-8" b="true">
                <a:solidFill>
                  <a:srgbClr val="000001"/>
                </a:solidFill>
                <a:latin typeface="Aileron Bold"/>
                <a:ea typeface="Aileron Bold"/>
                <a:cs typeface="Aileron Bold"/>
                <a:sym typeface="Aileron Bold"/>
              </a:rPr>
              <a:t>1) การเปลี่ยนแปลงด้านเศรษฐกิจ </a:t>
            </a:r>
          </a:p>
          <a:p>
            <a:pPr algn="l" marL="264258" indent="-132129" lvl="1">
              <a:lnSpc>
                <a:spcPts val="1713"/>
              </a:lnSpc>
              <a:buFont typeface="Arial"/>
              <a:buChar char="•"/>
            </a:pPr>
            <a:r>
              <a:rPr lang="en-US" sz="1223" spc="-8">
                <a:solidFill>
                  <a:srgbClr val="000001"/>
                </a:solidFill>
                <a:latin typeface="Aileron"/>
                <a:ea typeface="Aileron"/>
                <a:cs typeface="Aileron"/>
                <a:sym typeface="Aileron"/>
              </a:rPr>
              <a:t>โครงสร้างการผลิตมีการเปลี่ยนผ่านจากภาคเกษตรกรรมและภาคอุตสาหกรรมไปสู่ภาคบริการเพิ่มมากขึ้น (ขณะนี้สัดส่วนภาคบริการอยู่ที่ 53%) </a:t>
            </a:r>
          </a:p>
          <a:p>
            <a:pPr algn="l" marL="264258" indent="-132129" lvl="1">
              <a:lnSpc>
                <a:spcPts val="1713"/>
              </a:lnSpc>
              <a:buFont typeface="Arial"/>
              <a:buChar char="•"/>
            </a:pPr>
            <a:r>
              <a:rPr lang="en-US" sz="1223" spc="-8">
                <a:solidFill>
                  <a:srgbClr val="000001"/>
                </a:solidFill>
                <a:latin typeface="Aileron"/>
                <a:ea typeface="Aileron"/>
                <a:cs typeface="Aileron"/>
                <a:sym typeface="Aileron"/>
              </a:rPr>
              <a:t>มีการสร้างความร่วมมือระหว่างประเทศไทยกับภูมิภาคอาเซียนมากขึ้น </a:t>
            </a:r>
          </a:p>
          <a:p>
            <a:pPr algn="l" marL="264258" indent="-132129" lvl="1">
              <a:lnSpc>
                <a:spcPts val="1713"/>
              </a:lnSpc>
              <a:buFont typeface="Arial"/>
              <a:buChar char="•"/>
            </a:pPr>
            <a:r>
              <a:rPr lang="en-US" sz="1223" spc="-8">
                <a:solidFill>
                  <a:srgbClr val="000001"/>
                </a:solidFill>
                <a:latin typeface="Aileron"/>
                <a:ea typeface="Aileron"/>
                <a:cs typeface="Aileron"/>
                <a:sym typeface="Aileron"/>
              </a:rPr>
              <a:t>การขยายตัวทางเศรษฐกิจชะลอลง มีความผันผวนมากขึ้นและมีแนวโน้มที่จะขยายตัวไม่เพียงพอที่จะทำให้ประเทศไทยหลุดพ้นจาก  การเป็นประเทศรายได้ปานกลาง</a:t>
            </a:r>
          </a:p>
          <a:p>
            <a:pPr algn="l">
              <a:lnSpc>
                <a:spcPts val="1713"/>
              </a:lnSpc>
            </a:pPr>
          </a:p>
          <a:p>
            <a:pPr algn="l">
              <a:lnSpc>
                <a:spcPts val="1713"/>
              </a:lnSpc>
            </a:pPr>
            <a:r>
              <a:rPr lang="en-US" sz="1223" spc="-8" b="true">
                <a:solidFill>
                  <a:srgbClr val="000001"/>
                </a:solidFill>
                <a:latin typeface="Aileron Bold"/>
                <a:ea typeface="Aileron Bold"/>
                <a:cs typeface="Aileron Bold"/>
                <a:sym typeface="Aileron Bold"/>
              </a:rPr>
              <a:t>2) การเปลี่ยนแปลง และความเหลื่อมล้ำทางสังคม</a:t>
            </a:r>
          </a:p>
          <a:p>
            <a:pPr algn="l" marL="264258" indent="-132129" lvl="1">
              <a:lnSpc>
                <a:spcPts val="1713"/>
              </a:lnSpc>
              <a:buFont typeface="Arial"/>
              <a:buChar char="•"/>
            </a:pPr>
            <a:r>
              <a:rPr lang="en-US" sz="1223" spc="-8">
                <a:solidFill>
                  <a:srgbClr val="000001"/>
                </a:solidFill>
                <a:latin typeface="Aileron"/>
                <a:ea typeface="Aileron"/>
                <a:cs typeface="Aileron"/>
                <a:sym typeface="Aileron"/>
              </a:rPr>
              <a:t> การเข้าสู่สังคมสูงวัยของประเทศและโลก (ประเทศไทย จะเข้าสู่สังคมผู้สูงอายุเต็มตัวใน พ.ศ.2564 คาดการณ์โดยกระทรวงสาธารณสุข)</a:t>
            </a:r>
          </a:p>
          <a:p>
            <a:pPr algn="l" marL="264258" indent="-132129" lvl="1">
              <a:lnSpc>
                <a:spcPts val="1713"/>
              </a:lnSpc>
              <a:buFont typeface="Arial"/>
              <a:buChar char="•"/>
            </a:pPr>
            <a:r>
              <a:rPr lang="en-US" sz="1223" spc="-8">
                <a:solidFill>
                  <a:srgbClr val="000001"/>
                </a:solidFill>
                <a:latin typeface="Aileron"/>
                <a:ea typeface="Aileron"/>
                <a:cs typeface="Aileron"/>
                <a:sym typeface="Aileron"/>
              </a:rPr>
              <a:t>การขาดแคลนแรงงานที่มีทักษะสูงและมี  ความสามารถเฉพาะทางมีจำนวนเพิ่มมากขึ้น </a:t>
            </a:r>
          </a:p>
          <a:p>
            <a:pPr algn="l" marL="264258" indent="-132129" lvl="1">
              <a:lnSpc>
                <a:spcPts val="1713"/>
              </a:lnSpc>
              <a:buFont typeface="Arial"/>
              <a:buChar char="•"/>
            </a:pPr>
            <a:r>
              <a:rPr lang="en-US" sz="1223" spc="-8">
                <a:solidFill>
                  <a:srgbClr val="000001"/>
                </a:solidFill>
                <a:latin typeface="Aileron"/>
                <a:ea typeface="Aileron"/>
                <a:cs typeface="Aileron"/>
                <a:sym typeface="Aileron"/>
              </a:rPr>
              <a:t>การขาดโอกาสในการเข้าถึงการศึกษา          การบริการด้านสังคม และการบริการสุขภาพที่มีคุณภาพอย่างเท่าเทียมกัน </a:t>
            </a:r>
          </a:p>
          <a:p>
            <a:pPr algn="l" marL="264258" indent="-132129" lvl="1">
              <a:lnSpc>
                <a:spcPts val="1713"/>
              </a:lnSpc>
              <a:buFont typeface="Arial"/>
              <a:buChar char="•"/>
            </a:pPr>
            <a:r>
              <a:rPr lang="en-US" sz="1223" spc="-8">
                <a:solidFill>
                  <a:srgbClr val="000001"/>
                </a:solidFill>
                <a:latin typeface="Aileron"/>
                <a:ea typeface="Aileron"/>
                <a:cs typeface="Aileron"/>
                <a:sym typeface="Aileron"/>
              </a:rPr>
              <a:t>การกระจายรายได้ยังไม่ทั่วถึง เกิดช่องว่างระหว่างผู้มีรายได้สูงและรายได้ต่ำ</a:t>
            </a:r>
          </a:p>
          <a:p>
            <a:pPr algn="l">
              <a:lnSpc>
                <a:spcPts val="1713"/>
              </a:lnSpc>
            </a:pPr>
          </a:p>
        </p:txBody>
      </p:sp>
      <p:sp>
        <p:nvSpPr>
          <p:cNvPr name="TextBox 25" id="25"/>
          <p:cNvSpPr txBox="true"/>
          <p:nvPr/>
        </p:nvSpPr>
        <p:spPr>
          <a:xfrm rot="0">
            <a:off x="4332107" y="3368538"/>
            <a:ext cx="2730821" cy="64424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13"/>
              </a:lnSpc>
            </a:pPr>
            <a:r>
              <a:rPr lang="en-US" sz="1223" b="true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3) การเกิดอุตสาหกรรมและบริการใหม่ </a:t>
            </a:r>
          </a:p>
          <a:p>
            <a:pPr algn="l">
              <a:lnSpc>
                <a:spcPts val="1713"/>
              </a:lnSpc>
            </a:pPr>
            <a:r>
              <a:rPr lang="en-US" sz="1223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 เพื่อตอบสนองความต้องการในภาคการผลิต การบริการและพฤติกรรมของผู้บริโภคที่เปลี่ยนแปลงไป อุตสาหกรรมใหม่ที่คาดว่าจะเกิดขึ้นใน 5 กลุ่มหลัก ได้แก่ </a:t>
            </a:r>
          </a:p>
          <a:p>
            <a:pPr algn="l" marL="264258" indent="-132129" lvl="1">
              <a:lnSpc>
                <a:spcPts val="1713"/>
              </a:lnSpc>
              <a:buFont typeface="Arial"/>
              <a:buChar char="•"/>
            </a:pPr>
            <a:r>
              <a:rPr lang="en-US" sz="1223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กลุ่มอาหารเกษตรและเทคโนโลยีชีวภาพ </a:t>
            </a:r>
          </a:p>
          <a:p>
            <a:pPr algn="l" marL="264258" indent="-132129" lvl="1">
              <a:lnSpc>
                <a:spcPts val="1713"/>
              </a:lnSpc>
              <a:buFont typeface="Arial"/>
              <a:buChar char="•"/>
            </a:pPr>
            <a:r>
              <a:rPr lang="en-US" sz="1223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กลุ่มสาธารณสุข สุขภาพและเทคโนโลยีทางการแพทย์ </a:t>
            </a:r>
          </a:p>
          <a:p>
            <a:pPr algn="l" marL="264258" indent="-132129" lvl="1">
              <a:lnSpc>
                <a:spcPts val="1713"/>
              </a:lnSpc>
              <a:buFont typeface="Arial"/>
              <a:buChar char="•"/>
            </a:pPr>
            <a:r>
              <a:rPr lang="en-US" sz="1223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กลุ่มเครื่องมืออุปกรณ์อัจฉริยะ หุ่นยนต์ และระบบเครื่องกลที่ใช้ระบบอิเล็กทรอนิกส์ควบคุม </a:t>
            </a:r>
          </a:p>
          <a:p>
            <a:pPr algn="l" marL="264258" indent="-132129" lvl="1">
              <a:lnSpc>
                <a:spcPts val="1713"/>
              </a:lnSpc>
              <a:buFont typeface="Arial"/>
              <a:buChar char="•"/>
            </a:pPr>
            <a:r>
              <a:rPr lang="en-US" sz="1223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กลุ่มดิจิทัล เทคโนโลยีอินเตอร์เน็ตที่เชื่อมต่อและบังคับอุปกรณ์ต่าง ๆ ปัญญาประดิษฐ์และเทคโนโลยีสมองกลฝังตัว</a:t>
            </a:r>
          </a:p>
          <a:p>
            <a:pPr algn="l" marL="264258" indent="-132129" lvl="1">
              <a:lnSpc>
                <a:spcPts val="1713"/>
              </a:lnSpc>
              <a:buFont typeface="Arial"/>
              <a:buChar char="•"/>
            </a:pPr>
            <a:r>
              <a:rPr lang="en-US" sz="1223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กลุ่มอุตสาหกรรมสร้างสรรค์วัฒนธรรมและบริการที่มีมูลค่าสูง </a:t>
            </a:r>
          </a:p>
          <a:p>
            <a:pPr algn="l">
              <a:lnSpc>
                <a:spcPts val="1713"/>
              </a:lnSpc>
            </a:pPr>
          </a:p>
          <a:p>
            <a:pPr algn="l">
              <a:lnSpc>
                <a:spcPts val="1713"/>
              </a:lnSpc>
            </a:pPr>
            <a:r>
              <a:rPr lang="en-US" sz="1223" b="true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4) การแย่งชิงแรงงานที่มีทักษะด้านเทคโนโลยีระดับสูง มีความสามารถเฉพาะทางหรือมีทักษะหลายด้าน (Multi-Skills) ในตลาดแรงงานสูงขึ้น </a:t>
            </a:r>
          </a:p>
          <a:p>
            <a:pPr algn="l" marL="264258" indent="-132129" lvl="1">
              <a:lnSpc>
                <a:spcPts val="1713"/>
              </a:lnSpc>
              <a:buFont typeface="Arial"/>
              <a:buChar char="•"/>
            </a:pPr>
            <a:r>
              <a:rPr lang="en-US" sz="1223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แรงงานทักษะต่ำจะถูกแทนที่ด้วยการใช้ระบบอัตโนมัติและหุ่นยนต์ </a:t>
            </a:r>
          </a:p>
          <a:p>
            <a:pPr algn="l" marL="264258" indent="-132129" lvl="1">
              <a:lnSpc>
                <a:spcPts val="1713"/>
              </a:lnSpc>
              <a:buFont typeface="Arial"/>
              <a:buChar char="•"/>
            </a:pPr>
            <a:r>
              <a:rPr lang="en-US" sz="1223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แรงงานที่มีอยู่ต้องการปรับตัวพัฒนาศักยภาพของตนให้มีทักษะการใช้เทคโนโลยีระดับสูงมากขึ้น </a:t>
            </a:r>
          </a:p>
          <a:p>
            <a:pPr algn="l" marL="264258" indent="-132129" lvl="1">
              <a:lnSpc>
                <a:spcPts val="1713"/>
              </a:lnSpc>
              <a:buFont typeface="Arial"/>
              <a:buChar char="•"/>
            </a:pPr>
            <a:r>
              <a:rPr lang="en-US" sz="1223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เกิดการเคลื่อนย้ายแรงงานข้ามชาติมากขึ้น เนื่องจากประเทศไทยกำลังเข้าสู่สังคมผู้สูงอายุ </a:t>
            </a:r>
          </a:p>
          <a:p>
            <a:pPr algn="l">
              <a:lnSpc>
                <a:spcPts val="1713"/>
              </a:lnSpc>
            </a:pPr>
          </a:p>
        </p:txBody>
      </p:sp>
      <p:sp>
        <p:nvSpPr>
          <p:cNvPr name="TextBox 26" id="26"/>
          <p:cNvSpPr txBox="true"/>
          <p:nvPr/>
        </p:nvSpPr>
        <p:spPr>
          <a:xfrm rot="0">
            <a:off x="919803" y="1111999"/>
            <a:ext cx="2924294" cy="5426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15"/>
              </a:lnSpc>
            </a:pPr>
            <a:r>
              <a:rPr lang="en-US" sz="1958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3.2</a:t>
            </a:r>
            <a:r>
              <a:rPr lang="en-US" sz="1958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 ปัจจัยจากภายในประเทศที่ส่งผลต่อการพัฒนาอุดมศึกษา</a:t>
            </a:r>
          </a:p>
        </p:txBody>
      </p:sp>
    </p:spTree>
  </p:cSld>
  <p:clrMapOvr>
    <a:masterClrMapping/>
  </p:clrMapOvr>
</p:sld>
</file>

<file path=ppt/slides/slide5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14841" y="9868677"/>
            <a:ext cx="7953631" cy="2211466"/>
            <a:chOff x="0" y="0"/>
            <a:chExt cx="2228448" cy="61960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228448" cy="619608"/>
            </a:xfrm>
            <a:custGeom>
              <a:avLst/>
              <a:gdLst/>
              <a:ahLst/>
              <a:cxnLst/>
              <a:rect r="r" b="b" t="t" l="l"/>
              <a:pathLst>
                <a:path h="619608" w="2228448">
                  <a:moveTo>
                    <a:pt x="0" y="0"/>
                  </a:moveTo>
                  <a:lnTo>
                    <a:pt x="2228448" y="0"/>
                  </a:lnTo>
                  <a:lnTo>
                    <a:pt x="2228448" y="619608"/>
                  </a:lnTo>
                  <a:lnTo>
                    <a:pt x="0" y="619608"/>
                  </a:lnTo>
                  <a:close/>
                </a:path>
              </a:pathLst>
            </a:custGeom>
            <a:solidFill>
              <a:srgbClr val="804928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0"/>
              <a:ext cx="2228448" cy="619608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>
                <a:lnSpc>
                  <a:spcPts val="903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0" y="-436903"/>
            <a:ext cx="7560000" cy="3628800"/>
          </a:xfrm>
          <a:custGeom>
            <a:avLst/>
            <a:gdLst/>
            <a:ahLst/>
            <a:cxnLst/>
            <a:rect r="r" b="b" t="t" l="l"/>
            <a:pathLst>
              <a:path h="3628800" w="7560000">
                <a:moveTo>
                  <a:pt x="0" y="0"/>
                </a:moveTo>
                <a:lnTo>
                  <a:pt x="7560000" y="0"/>
                </a:lnTo>
                <a:lnTo>
                  <a:pt x="7560000" y="3628800"/>
                </a:lnTo>
                <a:lnTo>
                  <a:pt x="0" y="36288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2500" r="0" b="-12499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-203694" y="9841883"/>
            <a:ext cx="7953631" cy="374418"/>
            <a:chOff x="0" y="0"/>
            <a:chExt cx="2228448" cy="10490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228448" cy="104904"/>
            </a:xfrm>
            <a:custGeom>
              <a:avLst/>
              <a:gdLst/>
              <a:ahLst/>
              <a:cxnLst/>
              <a:rect r="r" b="b" t="t" l="l"/>
              <a:pathLst>
                <a:path h="104904" w="2228448">
                  <a:moveTo>
                    <a:pt x="0" y="0"/>
                  </a:moveTo>
                  <a:lnTo>
                    <a:pt x="2228448" y="0"/>
                  </a:lnTo>
                  <a:lnTo>
                    <a:pt x="2228448" y="104904"/>
                  </a:lnTo>
                  <a:lnTo>
                    <a:pt x="0" y="104904"/>
                  </a:lnTo>
                  <a:close/>
                </a:path>
              </a:pathLst>
            </a:custGeom>
            <a:solidFill>
              <a:srgbClr val="FFC500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0"/>
              <a:ext cx="2228448" cy="104904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>
                <a:lnSpc>
                  <a:spcPts val="903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0" y="8548701"/>
            <a:ext cx="4014073" cy="1229266"/>
          </a:xfrm>
          <a:custGeom>
            <a:avLst/>
            <a:gdLst/>
            <a:ahLst/>
            <a:cxnLst/>
            <a:rect r="r" b="b" t="t" l="l"/>
            <a:pathLst>
              <a:path h="1229266" w="4014073">
                <a:moveTo>
                  <a:pt x="0" y="0"/>
                </a:moveTo>
                <a:lnTo>
                  <a:pt x="4014073" y="0"/>
                </a:lnTo>
                <a:lnTo>
                  <a:pt x="4014073" y="1229266"/>
                </a:lnTo>
                <a:lnTo>
                  <a:pt x="0" y="12292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284" t="0" r="-7454" b="-82438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4014073" y="3191897"/>
            <a:ext cx="3545927" cy="6586070"/>
            <a:chOff x="0" y="0"/>
            <a:chExt cx="993498" cy="184528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993498" cy="1845285"/>
            </a:xfrm>
            <a:custGeom>
              <a:avLst/>
              <a:gdLst/>
              <a:ahLst/>
              <a:cxnLst/>
              <a:rect r="r" b="b" t="t" l="l"/>
              <a:pathLst>
                <a:path h="1845285" w="993498">
                  <a:moveTo>
                    <a:pt x="0" y="0"/>
                  </a:moveTo>
                  <a:lnTo>
                    <a:pt x="993498" y="0"/>
                  </a:lnTo>
                  <a:lnTo>
                    <a:pt x="993498" y="1845285"/>
                  </a:lnTo>
                  <a:lnTo>
                    <a:pt x="0" y="1845285"/>
                  </a:lnTo>
                  <a:close/>
                </a:path>
              </a:pathLst>
            </a:custGeom>
            <a:solidFill>
              <a:srgbClr val="FFC107">
                <a:alpha val="71765"/>
              </a:srgbClr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0"/>
              <a:ext cx="993498" cy="1845285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>
                <a:lnSpc>
                  <a:spcPts val="903"/>
                </a:lnSpc>
              </a:pP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4333102" y="3405155"/>
            <a:ext cx="2907870" cy="59784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69"/>
              </a:lnSpc>
            </a:pPr>
            <a:r>
              <a:rPr lang="en-US" sz="1264" b="true">
                <a:solidFill>
                  <a:srgbClr val="804928"/>
                </a:solidFill>
                <a:latin typeface="Aileron Bold"/>
                <a:ea typeface="Aileron Bold"/>
                <a:cs typeface="Aileron Bold"/>
                <a:sym typeface="Aileron Bold"/>
              </a:rPr>
              <a:t>6) คุณภาพการศึกษา </a:t>
            </a:r>
          </a:p>
          <a:p>
            <a:pPr algn="l">
              <a:lnSpc>
                <a:spcPts val="1769"/>
              </a:lnSpc>
            </a:pPr>
            <a:r>
              <a:rPr lang="en-US" sz="1264">
                <a:solidFill>
                  <a:srgbClr val="804928"/>
                </a:solidFill>
                <a:latin typeface="Aileron"/>
                <a:ea typeface="Aileron"/>
                <a:cs typeface="Aileron"/>
                <a:sym typeface="Aileron"/>
              </a:rPr>
              <a:t>      ระดับอุดมศึกษาเป็นมุมมองที่สะท้อนให้เห็นความสำเร็จและไม่สำเร็จของการจัดการศึกษาที่ครอบคลุมด้านผู้เรียน การวิจัยและนวัตกรรม การบริการวิชาการแก่สังคม และการบริหารจัดการสถาบัน </a:t>
            </a:r>
          </a:p>
          <a:p>
            <a:pPr algn="l" marL="272931" indent="-136466" lvl="1">
              <a:lnSpc>
                <a:spcPts val="1769"/>
              </a:lnSpc>
              <a:buFont typeface="Arial"/>
              <a:buChar char="•"/>
            </a:pPr>
            <a:r>
              <a:rPr lang="en-US" sz="1264">
                <a:solidFill>
                  <a:srgbClr val="804928"/>
                </a:solidFill>
                <a:latin typeface="Aileron"/>
                <a:ea typeface="Aileron"/>
                <a:cs typeface="Aileron"/>
                <a:sym typeface="Aileron"/>
              </a:rPr>
              <a:t>ผู้ประกอบการไม่สามารถคัดเลือกบัณฑิตที่มีความรู้ที่ต้องการได้ ขณะเดียวกัน ยังคงปรากฏอัตราว่างงานของบัณฑิตอยู่ </a:t>
            </a:r>
          </a:p>
          <a:p>
            <a:pPr algn="l" marL="272931" indent="-136466" lvl="1">
              <a:lnSpc>
                <a:spcPts val="1769"/>
              </a:lnSpc>
              <a:buFont typeface="Arial"/>
              <a:buChar char="•"/>
            </a:pPr>
            <a:r>
              <a:rPr lang="en-US" sz="1264">
                <a:solidFill>
                  <a:srgbClr val="804928"/>
                </a:solidFill>
                <a:latin typeface="Aileron"/>
                <a:ea typeface="Aileron"/>
                <a:cs typeface="Aileron"/>
                <a:sym typeface="Aileron"/>
              </a:rPr>
              <a:t>บัณฑิตที่ยังขาดทักษะด้านคนและสังคม (Soft Skills) โดยเน้นความรับผิดชอบต่อสังคมและสามารถตรวจสอบได้ซึ่งจำเป็นต่อการปฏิบัติงาน </a:t>
            </a:r>
          </a:p>
          <a:p>
            <a:pPr algn="l" marL="272931" indent="-136466" lvl="1">
              <a:lnSpc>
                <a:spcPts val="1769"/>
              </a:lnSpc>
              <a:buFont typeface="Arial"/>
              <a:buChar char="•"/>
            </a:pPr>
            <a:r>
              <a:rPr lang="en-US" sz="1264">
                <a:solidFill>
                  <a:srgbClr val="804928"/>
                </a:solidFill>
                <a:latin typeface="Aileron"/>
                <a:ea typeface="Aileron"/>
                <a:cs typeface="Aileron"/>
                <a:sym typeface="Aileron"/>
              </a:rPr>
              <a:t>ด้านการวิจัยพบว่า สถาบันอุดมศึกษาเป็นแหล่งการผลิตผลงานวิจัยทางวิชาการ รวมถึงการนำงานวิจัยไปถ่ายทอดเพื่อใช้ประโยชน์มีแนวโน้มเพิ่มขึ้น แต่ยังกระจุกตัวอยู่เพียงบางสถาบัน และบางสถาบันไม่มีผลงงานในระดับนานาชาติเลย </a:t>
            </a:r>
          </a:p>
          <a:p>
            <a:pPr algn="l" marL="272931" indent="-136466" lvl="1">
              <a:lnSpc>
                <a:spcPts val="1769"/>
              </a:lnSpc>
              <a:buFont typeface="Arial"/>
              <a:buChar char="•"/>
            </a:pPr>
            <a:r>
              <a:rPr lang="en-US" sz="1264">
                <a:solidFill>
                  <a:srgbClr val="804928"/>
                </a:solidFill>
                <a:latin typeface="Aileron"/>
                <a:ea typeface="Aileron"/>
                <a:cs typeface="Aileron"/>
                <a:sym typeface="Aileron"/>
              </a:rPr>
              <a:t>จากผลการจัดอันดับ (University Ranking) ของสถาบันอุดมศึกษาไทยในเวทีโลก เป็นส่วนสะท้อนคุณภาพได้ ซึ่งผลการวิเคราะห์อันดับมหาวิทยาลัยในโลก พบว่า อันดับมหาวิทยาลัยไทย มีแนวโน้มลดลงจากการจัดอันดับของ QS และ THE แต่ในบางสาขาวิชามีแนวโน้มอันดับที่ดี</a:t>
            </a:r>
          </a:p>
          <a:p>
            <a:pPr algn="l">
              <a:lnSpc>
                <a:spcPts val="1769"/>
              </a:lnSpc>
            </a:pPr>
          </a:p>
        </p:txBody>
      </p:sp>
      <p:sp>
        <p:nvSpPr>
          <p:cNvPr name="Freeform 14" id="14"/>
          <p:cNvSpPr/>
          <p:nvPr/>
        </p:nvSpPr>
        <p:spPr>
          <a:xfrm flipH="false" flipV="false" rot="4500647">
            <a:off x="-383526" y="2214836"/>
            <a:ext cx="4311275" cy="4235827"/>
          </a:xfrm>
          <a:custGeom>
            <a:avLst/>
            <a:gdLst/>
            <a:ahLst/>
            <a:cxnLst/>
            <a:rect r="r" b="b" t="t" l="l"/>
            <a:pathLst>
              <a:path h="4235827" w="4311275">
                <a:moveTo>
                  <a:pt x="0" y="0"/>
                </a:moveTo>
                <a:lnTo>
                  <a:pt x="4311274" y="0"/>
                </a:lnTo>
                <a:lnTo>
                  <a:pt x="4311274" y="4235827"/>
                </a:lnTo>
                <a:lnTo>
                  <a:pt x="0" y="423582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6159183" y="9777967"/>
            <a:ext cx="1400817" cy="913972"/>
            <a:chOff x="0" y="0"/>
            <a:chExt cx="1867756" cy="1218629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867756" cy="1218629"/>
            </a:xfrm>
            <a:custGeom>
              <a:avLst/>
              <a:gdLst/>
              <a:ahLst/>
              <a:cxnLst/>
              <a:rect r="r" b="b" t="t" l="l"/>
              <a:pathLst>
                <a:path h="1218629" w="1867756">
                  <a:moveTo>
                    <a:pt x="0" y="0"/>
                  </a:moveTo>
                  <a:lnTo>
                    <a:pt x="1867756" y="0"/>
                  </a:lnTo>
                  <a:lnTo>
                    <a:pt x="1867756" y="1218629"/>
                  </a:lnTo>
                  <a:lnTo>
                    <a:pt x="0" y="12186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3" r="0" b="-3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 rot="0">
              <a:off x="848906" y="437823"/>
              <a:ext cx="578357" cy="61090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921"/>
                </a:lnSpc>
              </a:pPr>
              <a:r>
                <a:rPr lang="en-US" sz="2801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48</a:t>
              </a: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640617" y="3405155"/>
            <a:ext cx="3132505" cy="54752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69"/>
              </a:lnSpc>
            </a:pPr>
            <a:r>
              <a:rPr lang="en-US" sz="1264" spc="-67" b="true">
                <a:solidFill>
                  <a:srgbClr val="000001"/>
                </a:solidFill>
                <a:latin typeface="Aileron Bold"/>
                <a:ea typeface="Aileron Bold"/>
                <a:cs typeface="Aileron Bold"/>
                <a:sym typeface="Aileron Bold"/>
              </a:rPr>
              <a:t>5) การปรับเปลี่ยนรูปแบบการจัดการศึกษาระดับอุดมศึกษา </a:t>
            </a:r>
          </a:p>
          <a:p>
            <a:pPr algn="l">
              <a:lnSpc>
                <a:spcPts val="1769"/>
              </a:lnSpc>
            </a:pPr>
            <a:r>
              <a:rPr lang="en-US" sz="1264" spc="-67">
                <a:solidFill>
                  <a:srgbClr val="000001"/>
                </a:solidFill>
                <a:latin typeface="Aileron"/>
                <a:ea typeface="Aileron"/>
                <a:cs typeface="Aileron"/>
                <a:sym typeface="Aileron"/>
              </a:rPr>
              <a:t>          ความก้าวหน้าทางเทคโนโลยีอย่างก้าวกระโดดเป็นอีกปัจจัยที่สนับสนุนให้เกิดการเปลี่ยนแปลงทางด้าน   การศึกษา เช่น</a:t>
            </a:r>
          </a:p>
          <a:p>
            <a:pPr algn="l" marL="272931" indent="-136466" lvl="1">
              <a:lnSpc>
                <a:spcPts val="1769"/>
              </a:lnSpc>
              <a:buFont typeface="Arial"/>
              <a:buChar char="•"/>
            </a:pPr>
            <a:r>
              <a:rPr lang="en-US" sz="1264" spc="-67">
                <a:solidFill>
                  <a:srgbClr val="000001"/>
                </a:solidFill>
                <a:latin typeface="Aileron"/>
                <a:ea typeface="Aileron"/>
                <a:cs typeface="Aileron"/>
                <a:sym typeface="Aileron"/>
              </a:rPr>
              <a:t>รูปแบบการจัดการศึกษาในระดับอุดมศึกษาเกิด   การเปลี่ยนแปลงอย่างรวดเร็ว นักศึกษาสามารถค้นหาองค์ความรู้ได้จากแหล่งต่าง ๆ มากมาย มี   การจัดการเรียนการสอนทางไกล (e-Learning) ในสถาบันการศึกษาชั้นนำของโลก และเปิดโอกาสให้นักศึกษาลงทะเบียนเรียนและเก็บสะสมหน่วยกิตเพื่อขอรับปริญญาบัตรได้</a:t>
            </a:r>
          </a:p>
          <a:p>
            <a:pPr algn="l" marL="272931" indent="-136466" lvl="1">
              <a:lnSpc>
                <a:spcPts val="1769"/>
              </a:lnSpc>
              <a:buFont typeface="Arial"/>
              <a:buChar char="•"/>
            </a:pPr>
            <a:r>
              <a:rPr lang="en-US" sz="1264" spc="-67">
                <a:solidFill>
                  <a:srgbClr val="000001"/>
                </a:solidFill>
                <a:latin typeface="Aileron"/>
                <a:ea typeface="Aileron"/>
                <a:cs typeface="Aileron"/>
                <a:sym typeface="Aileron"/>
              </a:rPr>
              <a:t>การบริหารจัดการองค์กรจะมีการปรับเปลี่ยนรูปแบบ เปลี่ยนมาเป็นการนำเทคโนโลยีดิจิทัลเข้ามาใช้งานมากขึ้น เพื่อเพิ่มประสิทธิภาพในการบริหารจัดการและการเผยแพร่ข้อมูลสารสนเทศให้แก่สังคมได้รับทราบในมิติต่าง ๆ เพื่อให้เกิดธรรมาภิบาลและ        การบริหารจัดการที่ดีต่อสถาบันการศึกษา</a:t>
            </a:r>
          </a:p>
          <a:p>
            <a:pPr algn="l" marL="272931" indent="-136466" lvl="1">
              <a:lnSpc>
                <a:spcPts val="1769"/>
              </a:lnSpc>
              <a:buFont typeface="Arial"/>
              <a:buChar char="•"/>
            </a:pPr>
            <a:r>
              <a:rPr lang="en-US" sz="1264" spc="-67">
                <a:solidFill>
                  <a:srgbClr val="000001"/>
                </a:solidFill>
                <a:latin typeface="Aileron"/>
                <a:ea typeface="Aileron"/>
                <a:cs typeface="Aileron"/>
                <a:sym typeface="Aileron"/>
              </a:rPr>
              <a:t>ความก้าวหน้าของเทคโนโลยียังเป็นโอกาสใน     การเพิ่มช่องทางให้ประชาชนทุกวัยได้เข้าถึงการศึกษาและลดความเหลื่อมล้ำจากมิติรายได้และมิติเชิงพื้นที่ ส่งผลกระทบต่อทิศทางการผลิตกำลังคนของอุดมศึกษา ซึ่งจะต้องผลิตบัณฑิตให้มีทักษะอาชีพตรงกับความต้องการของตลาดงาน</a:t>
            </a:r>
          </a:p>
          <a:p>
            <a:pPr algn="l">
              <a:lnSpc>
                <a:spcPts val="1769"/>
              </a:lnSpc>
            </a:pPr>
          </a:p>
        </p:txBody>
      </p:sp>
    </p:spTree>
  </p:cSld>
  <p:clrMapOvr>
    <a:masterClrMapping/>
  </p:clrMapOvr>
</p:sld>
</file>

<file path=ppt/slides/slide5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4486" y="9854689"/>
            <a:ext cx="7848737" cy="2182301"/>
            <a:chOff x="0" y="0"/>
            <a:chExt cx="2228448" cy="61960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228448" cy="619608"/>
            </a:xfrm>
            <a:custGeom>
              <a:avLst/>
              <a:gdLst/>
              <a:ahLst/>
              <a:cxnLst/>
              <a:rect r="r" b="b" t="t" l="l"/>
              <a:pathLst>
                <a:path h="619608" w="2228448">
                  <a:moveTo>
                    <a:pt x="0" y="0"/>
                  </a:moveTo>
                  <a:lnTo>
                    <a:pt x="2228448" y="0"/>
                  </a:lnTo>
                  <a:lnTo>
                    <a:pt x="2228448" y="619608"/>
                  </a:lnTo>
                  <a:lnTo>
                    <a:pt x="0" y="619608"/>
                  </a:lnTo>
                  <a:close/>
                </a:path>
              </a:pathLst>
            </a:custGeom>
            <a:solidFill>
              <a:srgbClr val="804928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0"/>
              <a:ext cx="2228448" cy="619608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>
                <a:lnSpc>
                  <a:spcPts val="903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-144368" y="9828249"/>
            <a:ext cx="7848737" cy="369480"/>
            <a:chOff x="0" y="0"/>
            <a:chExt cx="2228448" cy="10490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228448" cy="104904"/>
            </a:xfrm>
            <a:custGeom>
              <a:avLst/>
              <a:gdLst/>
              <a:ahLst/>
              <a:cxnLst/>
              <a:rect r="r" b="b" t="t" l="l"/>
              <a:pathLst>
                <a:path h="104904" w="2228448">
                  <a:moveTo>
                    <a:pt x="0" y="0"/>
                  </a:moveTo>
                  <a:lnTo>
                    <a:pt x="2228448" y="0"/>
                  </a:lnTo>
                  <a:lnTo>
                    <a:pt x="2228448" y="104904"/>
                  </a:lnTo>
                  <a:lnTo>
                    <a:pt x="0" y="104904"/>
                  </a:lnTo>
                  <a:close/>
                </a:path>
              </a:pathLst>
            </a:custGeom>
            <a:solidFill>
              <a:srgbClr val="FFC500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0"/>
              <a:ext cx="2228448" cy="104904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>
                <a:lnSpc>
                  <a:spcPts val="903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-1931168">
            <a:off x="4685065" y="508831"/>
            <a:ext cx="2422299" cy="2379909"/>
          </a:xfrm>
          <a:custGeom>
            <a:avLst/>
            <a:gdLst/>
            <a:ahLst/>
            <a:cxnLst/>
            <a:rect r="r" b="b" t="t" l="l"/>
            <a:pathLst>
              <a:path h="2379909" w="2422299">
                <a:moveTo>
                  <a:pt x="0" y="0"/>
                </a:moveTo>
                <a:lnTo>
                  <a:pt x="2422299" y="0"/>
                </a:lnTo>
                <a:lnTo>
                  <a:pt x="2422299" y="2379909"/>
                </a:lnTo>
                <a:lnTo>
                  <a:pt x="0" y="23799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4073974" y="851123"/>
            <a:ext cx="3630394" cy="9014649"/>
            <a:chOff x="0" y="0"/>
            <a:chExt cx="1030757" cy="255947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030757" cy="2559479"/>
            </a:xfrm>
            <a:custGeom>
              <a:avLst/>
              <a:gdLst/>
              <a:ahLst/>
              <a:cxnLst/>
              <a:rect r="r" b="b" t="t" l="l"/>
              <a:pathLst>
                <a:path h="2559479" w="1030757">
                  <a:moveTo>
                    <a:pt x="0" y="0"/>
                  </a:moveTo>
                  <a:lnTo>
                    <a:pt x="1030757" y="0"/>
                  </a:lnTo>
                  <a:lnTo>
                    <a:pt x="1030757" y="2559479"/>
                  </a:lnTo>
                  <a:lnTo>
                    <a:pt x="0" y="2559479"/>
                  </a:lnTo>
                  <a:close/>
                </a:path>
              </a:pathLst>
            </a:custGeom>
            <a:solidFill>
              <a:srgbClr val="804928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0"/>
              <a:ext cx="1030757" cy="2559479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>
                <a:lnSpc>
                  <a:spcPts val="903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3440906">
            <a:off x="110993" y="342621"/>
            <a:ext cx="4254417" cy="4179965"/>
          </a:xfrm>
          <a:custGeom>
            <a:avLst/>
            <a:gdLst/>
            <a:ahLst/>
            <a:cxnLst/>
            <a:rect r="r" b="b" t="t" l="l"/>
            <a:pathLst>
              <a:path h="4179965" w="4254417">
                <a:moveTo>
                  <a:pt x="0" y="0"/>
                </a:moveTo>
                <a:lnTo>
                  <a:pt x="4254417" y="0"/>
                </a:lnTo>
                <a:lnTo>
                  <a:pt x="4254417" y="4179964"/>
                </a:lnTo>
                <a:lnTo>
                  <a:pt x="0" y="417996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3889882" y="0"/>
            <a:ext cx="3924368" cy="756000"/>
            <a:chOff x="0" y="0"/>
            <a:chExt cx="1114224" cy="214647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114224" cy="214647"/>
            </a:xfrm>
            <a:custGeom>
              <a:avLst/>
              <a:gdLst/>
              <a:ahLst/>
              <a:cxnLst/>
              <a:rect r="r" b="b" t="t" l="l"/>
              <a:pathLst>
                <a:path h="214647" w="1114224">
                  <a:moveTo>
                    <a:pt x="0" y="0"/>
                  </a:moveTo>
                  <a:lnTo>
                    <a:pt x="1114224" y="0"/>
                  </a:lnTo>
                  <a:lnTo>
                    <a:pt x="1114224" y="214647"/>
                  </a:lnTo>
                  <a:lnTo>
                    <a:pt x="0" y="214647"/>
                  </a:lnTo>
                  <a:close/>
                </a:path>
              </a:pathLst>
            </a:custGeom>
            <a:solidFill>
              <a:srgbClr val="804928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0"/>
              <a:ext cx="1114224" cy="214647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>
                <a:lnSpc>
                  <a:spcPts val="903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6223292" y="9828249"/>
            <a:ext cx="1340308" cy="874492"/>
            <a:chOff x="0" y="0"/>
            <a:chExt cx="1787077" cy="116599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787077" cy="1165990"/>
            </a:xfrm>
            <a:custGeom>
              <a:avLst/>
              <a:gdLst/>
              <a:ahLst/>
              <a:cxnLst/>
              <a:rect r="r" b="b" t="t" l="l"/>
              <a:pathLst>
                <a:path h="1165990" w="1787077">
                  <a:moveTo>
                    <a:pt x="0" y="0"/>
                  </a:moveTo>
                  <a:lnTo>
                    <a:pt x="1787077" y="0"/>
                  </a:lnTo>
                  <a:lnTo>
                    <a:pt x="1787077" y="1165990"/>
                  </a:lnTo>
                  <a:lnTo>
                    <a:pt x="0" y="11659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3" r="0" b="-3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 rot="0">
              <a:off x="728996" y="416442"/>
              <a:ext cx="553374" cy="58698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752"/>
                </a:lnSpc>
              </a:pPr>
              <a:r>
                <a:rPr lang="en-US" sz="2680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49</a:t>
              </a:r>
            </a:p>
          </p:txBody>
        </p:sp>
      </p:grpSp>
      <p:sp>
        <p:nvSpPr>
          <p:cNvPr name="Freeform 19" id="19"/>
          <p:cNvSpPr/>
          <p:nvPr/>
        </p:nvSpPr>
        <p:spPr>
          <a:xfrm flipH="false" flipV="false" rot="0">
            <a:off x="-351979" y="0"/>
            <a:ext cx="4241861" cy="2385110"/>
          </a:xfrm>
          <a:custGeom>
            <a:avLst/>
            <a:gdLst/>
            <a:ahLst/>
            <a:cxnLst/>
            <a:rect r="r" b="b" t="t" l="l"/>
            <a:pathLst>
              <a:path h="2385110" w="4241861">
                <a:moveTo>
                  <a:pt x="0" y="0"/>
                </a:moveTo>
                <a:lnTo>
                  <a:pt x="4241861" y="0"/>
                </a:lnTo>
                <a:lnTo>
                  <a:pt x="4241861" y="2385110"/>
                </a:lnTo>
                <a:lnTo>
                  <a:pt x="0" y="238511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7892" r="0" b="-10598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2596071" y="7699371"/>
            <a:ext cx="2955806" cy="2856047"/>
          </a:xfrm>
          <a:custGeom>
            <a:avLst/>
            <a:gdLst/>
            <a:ahLst/>
            <a:cxnLst/>
            <a:rect r="r" b="b" t="t" l="l"/>
            <a:pathLst>
              <a:path h="2856047" w="2955806">
                <a:moveTo>
                  <a:pt x="0" y="0"/>
                </a:moveTo>
                <a:lnTo>
                  <a:pt x="2955806" y="0"/>
                </a:lnTo>
                <a:lnTo>
                  <a:pt x="2955806" y="2856048"/>
                </a:lnTo>
                <a:lnTo>
                  <a:pt x="0" y="285604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34000"/>
            </a:blip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4327730" y="1235980"/>
            <a:ext cx="2883287" cy="74454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46"/>
              </a:lnSpc>
            </a:pPr>
            <a:r>
              <a:rPr lang="en-US" sz="1247" spc="-39" b="true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8) การตอบสนองต่อบริบทที่เปลี่ยนแปลง </a:t>
            </a:r>
          </a:p>
          <a:p>
            <a:pPr algn="l">
              <a:lnSpc>
                <a:spcPts val="1746"/>
              </a:lnSpc>
            </a:pPr>
            <a:r>
              <a:rPr lang="en-US" sz="1247" spc="-39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           การตอบสนองต่อบริบทที่เปลี่ยนแปลงไปอย่างรวดเร็วและต่อเนื่อง เป็นความท้าทายของอุดมศึกษาที่จะต้องปรับตัวให้ทันเพื่อที่จะสามารถผลิตกำลังคนได้ตรงกับความต้องการแรงงานที่เปลี่ยนแปลงไป ผลิตงานวิจัยที่เป็นประโยชน์ในเชิงพาณิชย์ เชื่อมโยงองค์ความรู้ทางวิชาการไปสู่การทำงานจริงทั้งในภาครัฐ ภาคอุตสาหกรรม ภาคเกษตรกรรม ภาคบริการ ตลอดจนชุมชนและประชาสังคม เพื่อให้ทุกภาคส่วนสามารถร่วมกันขับเคลื่อนประเทศได้ตามเป้าหมาย</a:t>
            </a:r>
          </a:p>
          <a:p>
            <a:pPr algn="l">
              <a:lnSpc>
                <a:spcPts val="1746"/>
              </a:lnSpc>
            </a:pPr>
          </a:p>
          <a:p>
            <a:pPr algn="l">
              <a:lnSpc>
                <a:spcPts val="1746"/>
              </a:lnSpc>
            </a:pPr>
            <a:r>
              <a:rPr lang="en-US" sz="1247" spc="-39" b="true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9) การตอบสนองต่อความต้องการใน       การแก้ปัญหาของพื้นที่ </a:t>
            </a:r>
          </a:p>
          <a:p>
            <a:pPr algn="l">
              <a:lnSpc>
                <a:spcPts val="1746"/>
              </a:lnSpc>
            </a:pPr>
            <a:r>
              <a:rPr lang="en-US" sz="1247" spc="-39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           สถาบันอุดมศึกษาไทยมีการกระจายตัวออกไปยังจังหวัดต่าง ๆ เกือบครบทุกจังหวัด แต่สถาบันการศึกษาส่วนใหญ่กลับมีบทบาทต่อการพัฒนาจังหวัดที่เป็นที่ตั้งน้อยมาก การทำงานวิจัยมุ่งเน้นโจทย์วิจัยที่นักวิจัยต้องการทำมากกว่าโจทย์ที่เป็นการแก้ปัญหาในพื้นที่ รวมถึงการศึกษาที่เปิดหลักสูตรที่เหมือนกับสถาบันอื่น ๆ ทำให้บัณฑิตที่จบออกมาในบางสาขาไม่สามารถหางานทำได้</a:t>
            </a:r>
          </a:p>
          <a:p>
            <a:pPr algn="l" marL="269331" indent="-134666" lvl="1">
              <a:lnSpc>
                <a:spcPts val="1746"/>
              </a:lnSpc>
              <a:buFont typeface="Arial"/>
              <a:buChar char="•"/>
            </a:pPr>
            <a:r>
              <a:rPr lang="en-US" sz="1247" spc="-39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การเปิดหลักสูตรไม่สอดคล้องกับความต้องการของภาครัฐ และภาคเอกชน ทำให้บัณฑิตที่สำเร็จการศึกษาต้องออกไปหางานทำในพื้นที่อื่น หรือไปทำงานที่ไม่สอดคล้องกับวุฒิการศึกษา </a:t>
            </a:r>
          </a:p>
          <a:p>
            <a:pPr algn="l" marL="269331" indent="-134666" lvl="1">
              <a:lnSpc>
                <a:spcPts val="1746"/>
              </a:lnSpc>
              <a:buFont typeface="Arial"/>
              <a:buChar char="•"/>
            </a:pPr>
            <a:r>
              <a:rPr lang="en-US" sz="1247" spc="-39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โจทย์วิจัยของสถาบันอุดมศึกษาส่วนใหญ่ไม่สามารถแก้ปัญหาของพื้นที่หรือประเทศได้ งานวิจัยส่วนใหญ่มุ่งเน้นการตีพิมพ์เป็นหลัก รวมถึงการจัดตั้งศูนย์วิจัยเพื่อความเป็นเลิศที่ผ่านมาก็ตอบสนองความต้องการในการแก้ปัญหาและพัฒนาประเทศได้น้อยมาก</a:t>
            </a:r>
          </a:p>
          <a:p>
            <a:pPr algn="l">
              <a:lnSpc>
                <a:spcPts val="1746"/>
              </a:lnSpc>
            </a:pPr>
          </a:p>
        </p:txBody>
      </p:sp>
      <p:sp>
        <p:nvSpPr>
          <p:cNvPr name="TextBox 22" id="22"/>
          <p:cNvSpPr txBox="true"/>
          <p:nvPr/>
        </p:nvSpPr>
        <p:spPr>
          <a:xfrm rot="0">
            <a:off x="756000" y="2751499"/>
            <a:ext cx="3024000" cy="65558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46"/>
              </a:lnSpc>
            </a:pPr>
            <a:r>
              <a:rPr lang="en-US" sz="1247" b="true">
                <a:solidFill>
                  <a:srgbClr val="000001"/>
                </a:solidFill>
                <a:latin typeface="Aileron Bold"/>
                <a:ea typeface="Aileron Bold"/>
                <a:cs typeface="Aileron Bold"/>
                <a:sym typeface="Aileron Bold"/>
              </a:rPr>
              <a:t>7) ประสิทธิภาพการบริหารอุดมศึกษาทั้งระบบ </a:t>
            </a:r>
          </a:p>
          <a:p>
            <a:pPr algn="l">
              <a:lnSpc>
                <a:spcPts val="1746"/>
              </a:lnSpc>
            </a:pPr>
            <a:r>
              <a:rPr lang="en-US" sz="1247">
                <a:solidFill>
                  <a:srgbClr val="000001"/>
                </a:solidFill>
                <a:latin typeface="Aileron"/>
                <a:ea typeface="Aileron"/>
                <a:cs typeface="Aileron"/>
                <a:sym typeface="Aileron"/>
              </a:rPr>
              <a:t>         </a:t>
            </a:r>
            <a:r>
              <a:rPr lang="en-US" sz="1247">
                <a:solidFill>
                  <a:srgbClr val="000001"/>
                </a:solidFill>
                <a:latin typeface="Aileron"/>
                <a:ea typeface="Aileron"/>
                <a:cs typeface="Aileron"/>
                <a:sym typeface="Aileron"/>
              </a:rPr>
              <a:t> การบริหารระบบอุดมศึกษาและสถาบันอุดมศึกษายังเป็นประเด็นที่สำคัญต่อการพัฒนา เช่น </a:t>
            </a:r>
          </a:p>
          <a:p>
            <a:pPr algn="l" marL="269332" indent="-134666" lvl="1">
              <a:lnSpc>
                <a:spcPts val="1746"/>
              </a:lnSpc>
              <a:buFont typeface="Arial"/>
              <a:buChar char="•"/>
            </a:pPr>
            <a:r>
              <a:rPr lang="en-US" sz="1247">
                <a:solidFill>
                  <a:srgbClr val="000001"/>
                </a:solidFill>
                <a:latin typeface="Aileron"/>
                <a:ea typeface="Aileron"/>
                <a:cs typeface="Aileron"/>
                <a:sym typeface="Aileron"/>
              </a:rPr>
              <a:t>แผนการดำเนินงานของสถาบันอุดมศึกษาไม่สอดคล้องกับแผนพัฒนาของประเทศและระบบการจัดสรรงบประมาณ งบประมาณส่วนใหญ่จะเป็นค่าตอบแทนบุคลากร งบลงทุน งบดำเนินงาน ส่วนงบวิจัยและพัฒนายังมีสัดส่วนน้อยมาก</a:t>
            </a:r>
          </a:p>
          <a:p>
            <a:pPr algn="l" marL="269332" indent="-134666" lvl="1">
              <a:lnSpc>
                <a:spcPts val="1746"/>
              </a:lnSpc>
              <a:buFont typeface="Arial"/>
              <a:buChar char="•"/>
            </a:pPr>
            <a:r>
              <a:rPr lang="en-US" sz="1247">
                <a:solidFill>
                  <a:srgbClr val="000001"/>
                </a:solidFill>
                <a:latin typeface="Aileron"/>
                <a:ea typeface="Aileron"/>
                <a:cs typeface="Aileron"/>
                <a:sym typeface="Aileron"/>
              </a:rPr>
              <a:t>ขาดระบบประเมินประสิทธิภาพและประสิทธิผลการดำเนินงานในระบบอุดมศึกษา ทำให้ไม่สามารถชี้ให้เห็นความสำเร็จของการจัดการอุดมศึกษาทั้งระบบได้ การจัดสรรงบประมาณไม่สามารถสร้างเงื่อนไขในการกระตุ้นให้สถาบันอุดมศึกษาพัฒนาประสิทธิภาพใน   การดำเนินงานในภาพรวมได้อย่างเหมาะสม</a:t>
            </a:r>
          </a:p>
          <a:p>
            <a:pPr algn="l" marL="269332" indent="-134666" lvl="1">
              <a:lnSpc>
                <a:spcPts val="1746"/>
              </a:lnSpc>
              <a:buFont typeface="Arial"/>
              <a:buChar char="•"/>
            </a:pPr>
            <a:r>
              <a:rPr lang="en-US" sz="1247">
                <a:solidFill>
                  <a:srgbClr val="000001"/>
                </a:solidFill>
                <a:latin typeface="Aileron"/>
                <a:ea typeface="Aileron"/>
                <a:cs typeface="Aileron"/>
                <a:sym typeface="Aileron"/>
              </a:rPr>
              <a:t>ระบบฐานข้อมูลสารสนเทศของแต่ละสถาบันอุดมศึกษายังขาดการบูรณาการ ไม่มีคุณภาพที่ดีที่ถูกต้องและทันสมัยเป็นปัจจุบัน </a:t>
            </a:r>
          </a:p>
          <a:p>
            <a:pPr algn="l" marL="269332" indent="-134666" lvl="1">
              <a:lnSpc>
                <a:spcPts val="1746"/>
              </a:lnSpc>
              <a:buFont typeface="Arial"/>
              <a:buChar char="•"/>
            </a:pPr>
            <a:r>
              <a:rPr lang="en-US" sz="1247">
                <a:solidFill>
                  <a:srgbClr val="000001"/>
                </a:solidFill>
                <a:latin typeface="Aileron"/>
                <a:ea typeface="Aileron"/>
                <a:cs typeface="Aileron"/>
                <a:sym typeface="Aileron"/>
              </a:rPr>
              <a:t>ขาดการวิเคราะห์ดัชนีวิเคราะห์ ประสิทธิภาพการผลิตบัณฑิต ตลอดจน ความสูญเปล่าทางการศึกษา ขาดระบบการประเมินผลด้านการวิจัยในภาพรวมของประเทศ รวมถึงขาดการวางแผนด้านกำลังคนในแต่ละสาขาวิชา สะท้อนว่าระบบบริหารของสถาบันอุดมศึกษามีลักษณะอ่อนแอ ปรับตัวล่าช้า ไม่สามารถตอบสนองต่อการเปลี่ยนแปลงของสังคมและโลกาภิวัตน์</a:t>
            </a:r>
          </a:p>
          <a:p>
            <a:pPr algn="l">
              <a:lnSpc>
                <a:spcPts val="1746"/>
              </a:lnSpc>
            </a:pPr>
          </a:p>
        </p:txBody>
      </p:sp>
    </p:spTree>
  </p:cSld>
  <p:clrMapOvr>
    <a:masterClrMapping/>
  </p:clrMapOvr>
</p:sld>
</file>

<file path=ppt/slides/slide5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44676" y="9921738"/>
            <a:ext cx="7888969" cy="2193487"/>
            <a:chOff x="0" y="0"/>
            <a:chExt cx="2228448" cy="61960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228448" cy="619608"/>
            </a:xfrm>
            <a:custGeom>
              <a:avLst/>
              <a:gdLst/>
              <a:ahLst/>
              <a:cxnLst/>
              <a:rect r="r" b="b" t="t" l="l"/>
              <a:pathLst>
                <a:path h="619608" w="2228448">
                  <a:moveTo>
                    <a:pt x="0" y="0"/>
                  </a:moveTo>
                  <a:lnTo>
                    <a:pt x="2228448" y="0"/>
                  </a:lnTo>
                  <a:lnTo>
                    <a:pt x="2228448" y="619608"/>
                  </a:lnTo>
                  <a:lnTo>
                    <a:pt x="0" y="619608"/>
                  </a:lnTo>
                  <a:close/>
                </a:path>
              </a:pathLst>
            </a:custGeom>
            <a:solidFill>
              <a:srgbClr val="804928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0"/>
              <a:ext cx="2228448" cy="619608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>
                <a:lnSpc>
                  <a:spcPts val="903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-34433" y="9895162"/>
            <a:ext cx="7888969" cy="371374"/>
            <a:chOff x="0" y="0"/>
            <a:chExt cx="2228448" cy="10490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228448" cy="104904"/>
            </a:xfrm>
            <a:custGeom>
              <a:avLst/>
              <a:gdLst/>
              <a:ahLst/>
              <a:cxnLst/>
              <a:rect r="r" b="b" t="t" l="l"/>
              <a:pathLst>
                <a:path h="104904" w="2228448">
                  <a:moveTo>
                    <a:pt x="0" y="0"/>
                  </a:moveTo>
                  <a:lnTo>
                    <a:pt x="2228448" y="0"/>
                  </a:lnTo>
                  <a:lnTo>
                    <a:pt x="2228448" y="104904"/>
                  </a:lnTo>
                  <a:lnTo>
                    <a:pt x="0" y="104904"/>
                  </a:lnTo>
                  <a:close/>
                </a:path>
              </a:pathLst>
            </a:custGeom>
            <a:solidFill>
              <a:srgbClr val="FFC500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0"/>
              <a:ext cx="2228448" cy="104904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>
                <a:lnSpc>
                  <a:spcPts val="903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6265880" y="9856038"/>
            <a:ext cx="1297720" cy="846705"/>
            <a:chOff x="0" y="0"/>
            <a:chExt cx="1730293" cy="112894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730293" cy="1128941"/>
            </a:xfrm>
            <a:custGeom>
              <a:avLst/>
              <a:gdLst/>
              <a:ahLst/>
              <a:cxnLst/>
              <a:rect r="r" b="b" t="t" l="l"/>
              <a:pathLst>
                <a:path h="1128941" w="1730293">
                  <a:moveTo>
                    <a:pt x="0" y="0"/>
                  </a:moveTo>
                  <a:lnTo>
                    <a:pt x="1730293" y="0"/>
                  </a:lnTo>
                  <a:lnTo>
                    <a:pt x="1730293" y="1128941"/>
                  </a:lnTo>
                  <a:lnTo>
                    <a:pt x="0" y="11289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3" r="0" b="-3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 rot="0">
              <a:off x="865147" y="459320"/>
              <a:ext cx="535791" cy="57015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632"/>
                </a:lnSpc>
              </a:pPr>
              <a:r>
                <a:rPr lang="en-US" sz="2594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50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0" y="-1586548"/>
            <a:ext cx="7816021" cy="2385748"/>
            <a:chOff x="0" y="0"/>
            <a:chExt cx="2228448" cy="68020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228448" cy="680207"/>
            </a:xfrm>
            <a:custGeom>
              <a:avLst/>
              <a:gdLst/>
              <a:ahLst/>
              <a:cxnLst/>
              <a:rect r="r" b="b" t="t" l="l"/>
              <a:pathLst>
                <a:path h="680207" w="2228448">
                  <a:moveTo>
                    <a:pt x="0" y="0"/>
                  </a:moveTo>
                  <a:lnTo>
                    <a:pt x="2228448" y="0"/>
                  </a:lnTo>
                  <a:lnTo>
                    <a:pt x="2228448" y="680207"/>
                  </a:lnTo>
                  <a:lnTo>
                    <a:pt x="0" y="680207"/>
                  </a:lnTo>
                  <a:close/>
                </a:path>
              </a:pathLst>
            </a:custGeom>
            <a:solidFill>
              <a:srgbClr val="804928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0"/>
              <a:ext cx="2228448" cy="680207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>
                <a:lnSpc>
                  <a:spcPts val="903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-888895" y="927959"/>
            <a:ext cx="4835529" cy="2740132"/>
          </a:xfrm>
          <a:custGeom>
            <a:avLst/>
            <a:gdLst/>
            <a:ahLst/>
            <a:cxnLst/>
            <a:rect r="r" b="b" t="t" l="l"/>
            <a:pathLst>
              <a:path h="2740132" w="4835529">
                <a:moveTo>
                  <a:pt x="0" y="0"/>
                </a:moveTo>
                <a:lnTo>
                  <a:pt x="4835529" y="0"/>
                </a:lnTo>
                <a:lnTo>
                  <a:pt x="4835529" y="2740132"/>
                </a:lnTo>
                <a:lnTo>
                  <a:pt x="0" y="27401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-13333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-1931168">
            <a:off x="4599068" y="527973"/>
            <a:ext cx="2434716" cy="2392108"/>
          </a:xfrm>
          <a:custGeom>
            <a:avLst/>
            <a:gdLst/>
            <a:ahLst/>
            <a:cxnLst/>
            <a:rect r="r" b="b" t="t" l="l"/>
            <a:pathLst>
              <a:path h="2392108" w="2434716">
                <a:moveTo>
                  <a:pt x="0" y="0"/>
                </a:moveTo>
                <a:lnTo>
                  <a:pt x="2434715" y="0"/>
                </a:lnTo>
                <a:lnTo>
                  <a:pt x="2434715" y="2392109"/>
                </a:lnTo>
                <a:lnTo>
                  <a:pt x="0" y="23921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4031746" y="927959"/>
            <a:ext cx="3712547" cy="8967204"/>
            <a:chOff x="0" y="0"/>
            <a:chExt cx="1048707" cy="2533024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048707" cy="2533024"/>
            </a:xfrm>
            <a:custGeom>
              <a:avLst/>
              <a:gdLst/>
              <a:ahLst/>
              <a:cxnLst/>
              <a:rect r="r" b="b" t="t" l="l"/>
              <a:pathLst>
                <a:path h="2533024" w="1048707">
                  <a:moveTo>
                    <a:pt x="0" y="0"/>
                  </a:moveTo>
                  <a:lnTo>
                    <a:pt x="1048707" y="0"/>
                  </a:lnTo>
                  <a:lnTo>
                    <a:pt x="1048707" y="2533024"/>
                  </a:lnTo>
                  <a:lnTo>
                    <a:pt x="0" y="2533024"/>
                  </a:lnTo>
                  <a:close/>
                </a:path>
              </a:pathLst>
            </a:custGeom>
            <a:solidFill>
              <a:srgbClr val="804928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0"/>
              <a:ext cx="1048707" cy="2533024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>
                <a:lnSpc>
                  <a:spcPts val="903"/>
                </a:lnSpc>
              </a:pPr>
            </a:p>
          </p:txBody>
        </p:sp>
      </p:grpSp>
      <p:sp>
        <p:nvSpPr>
          <p:cNvPr name="Freeform 19" id="19"/>
          <p:cNvSpPr/>
          <p:nvPr/>
        </p:nvSpPr>
        <p:spPr>
          <a:xfrm flipH="false" flipV="false" rot="0">
            <a:off x="4031746" y="8507157"/>
            <a:ext cx="3737679" cy="1094274"/>
          </a:xfrm>
          <a:custGeom>
            <a:avLst/>
            <a:gdLst/>
            <a:ahLst/>
            <a:cxnLst/>
            <a:rect r="r" b="b" t="t" l="l"/>
            <a:pathLst>
              <a:path h="1094274" w="3737679">
                <a:moveTo>
                  <a:pt x="0" y="0"/>
                </a:moveTo>
                <a:lnTo>
                  <a:pt x="3737679" y="0"/>
                </a:lnTo>
                <a:lnTo>
                  <a:pt x="3737679" y="1094274"/>
                </a:lnTo>
                <a:lnTo>
                  <a:pt x="0" y="109427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277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912234" y="3745316"/>
            <a:ext cx="3034400" cy="61498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55"/>
              </a:lnSpc>
            </a:pPr>
            <a:r>
              <a:rPr lang="en-US" sz="1253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1</a:t>
            </a:r>
            <a:r>
              <a:rPr lang="en-US" sz="1253" b="true">
                <a:solidFill>
                  <a:srgbClr val="680D10"/>
                </a:solidFill>
                <a:latin typeface="Aileron Bold"/>
                <a:ea typeface="Aileron Bold"/>
                <a:cs typeface="Aileron Bold"/>
                <a:sym typeface="Aileron Bold"/>
              </a:rPr>
              <a:t>0)  การเปลี่ยนแปลงโครงสร้างประชากรและสังคม </a:t>
            </a:r>
          </a:p>
          <a:p>
            <a:pPr algn="l">
              <a:lnSpc>
                <a:spcPts val="1755"/>
              </a:lnSpc>
            </a:pPr>
            <a:r>
              <a:rPr lang="en-US" sz="1253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          </a:t>
            </a:r>
            <a:r>
              <a:rPr lang="en-US" sz="1253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 เนื่องจากอัตราการเกิดของประชากรไทยที่ลดลงต่อเนื่อง เป็นผลให้ประเทศกำลังสูญเสียกำลังแรงงานออกจากระบบการทำงานอย่างรวดเร็ว ทำให้ไม่สามารถสร้างมูลค่าเพิ่มให้กับประเทศได้ ซึ่งจะส่งผลต่อระบบอุดมศึกษาในแง่ประชากรในวัยอุดมศึกษามีจำนวนลดลงจนกระทบต่อต้นทุนและรายได้ในการดำเนินงานของสถาบันอุดมศึกษา และรูปแบบการจัดการศึกษาต้องเปลี่ยนแปลงไป โดยมุ่งเน้นการสร้างบัณฑิตยุคใหม่ให้มีสมรรถนะที่สูงขึ้นตอบโจทย์ ภาคอุตสาหกรรมบริการและสังคม เพื่อทดแทนแรงงานที่ขาดแคลนได้อย่างมีประสิทธิภาพ </a:t>
            </a:r>
          </a:p>
          <a:p>
            <a:pPr algn="l">
              <a:lnSpc>
                <a:spcPts val="1755"/>
              </a:lnSpc>
            </a:pPr>
            <a:r>
              <a:rPr lang="en-US" sz="1253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          </a:t>
            </a:r>
            <a:r>
              <a:rPr lang="en-US" sz="1253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 ในปีการศึกษา 2563 มีสถาบันอุดมศึกษาเปิดรับนักศึกษาใหม่จำนวนประมาณสี่แสนกว่าที่นั่ง จากการคัดเลือกผ่านระบบ TCAS พบว่า มีสถาบันอุดมศึกษาสามารถรับนักศึกษาใหม่ได้เพียงสองแสนหกหมื่นคน มีที่นั่งว่างอีกร่วมสองแสนคน และจากโครงสร้างประชากรในรูปที่ 3-2 แสดงให้เห็นว่าจำนวนเด็กเกิดใหม่มีจำนวนลดลง ในขณะที่ประชากรในวัยแรงานและผู้สูงอายุเพิ่มมากขึ้นอย่างมีนัยยะสำคัญ (ร้อยละ 73.64) สถาบันอุดมศึกษาต้องหันมาให้ความสำคัญกับประชากรในกลุ่มทั้งสองมากขึ้น ในการดูแลและพัฒนาคุณภาพชีวิต และการเรียนรู้เพื่อพัฒนาทักษะของประชากร (Re-Skill และ Up-Skill) </a:t>
            </a:r>
          </a:p>
          <a:p>
            <a:pPr algn="l">
              <a:lnSpc>
                <a:spcPts val="1755"/>
              </a:lnSpc>
            </a:pPr>
          </a:p>
        </p:txBody>
      </p:sp>
      <p:sp>
        <p:nvSpPr>
          <p:cNvPr name="TextBox 21" id="21"/>
          <p:cNvSpPr txBox="true"/>
          <p:nvPr/>
        </p:nvSpPr>
        <p:spPr>
          <a:xfrm rot="0">
            <a:off x="4348432" y="1402773"/>
            <a:ext cx="2790087" cy="6809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55"/>
              </a:lnSpc>
            </a:pPr>
            <a:r>
              <a:rPr lang="en-US" sz="1253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1</a:t>
            </a:r>
            <a:r>
              <a:rPr lang="en-US" sz="1253" b="true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1) การบริหารจัดการที่ดีและธรรมาภิบาล (Good Governance) </a:t>
            </a:r>
          </a:p>
          <a:p>
            <a:pPr algn="l">
              <a:lnSpc>
                <a:spcPts val="1755"/>
              </a:lnSpc>
            </a:pPr>
            <a:r>
              <a:rPr lang="en-US" sz="1253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          </a:t>
            </a:r>
            <a:r>
              <a:rPr lang="en-US" sz="1253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 เป็นแนวความคิด หลักการพื้นฐาน และวิธีการปฏิบัติงาน หรือการบริหารงานโดยยึดถือระบบคุณธรรมและจริยธรรม เป็นแนวทางในการจัดการและการควบคุม ดูแลการดำเนินการต่าง ๆ ให้เป็นไปในครรลองครองธรรม ภายใต้ความคาดหวังว่าจะก่อให้เกิดผลสุดท้ายให้องค์การสามารถดำเนินงานได้อย่างมีประสิทธิภาพ ประสิทธิผล ความเป็นธรรม ความสุจริตโปร่ง่ใส ความคุ้มค่าเงิน คำนึงถึงบทบาทและการมีส่วนร่วมของทุกฝ่ายที่เกี่ยวข้อง ปัจจุบัน สถาบันอุดมศึกษาหลายแห่ง เผชิญกับปัญหาธรรมาภิบาลอยู่ในหลายประเด็น ได้แก่</a:t>
            </a:r>
          </a:p>
          <a:p>
            <a:pPr algn="l" marL="270712" indent="-135356" lvl="1">
              <a:lnSpc>
                <a:spcPts val="1755"/>
              </a:lnSpc>
              <a:buFont typeface="Arial"/>
              <a:buChar char="•"/>
            </a:pPr>
            <a:r>
              <a:rPr lang="en-US" sz="1253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ประเด็นความไม่เข้าใจในบทบาทของสภาสถาบันอุดมศึกษาที่เข้ามาก้าวก่าย       การทำงานของผู้บริหาร </a:t>
            </a:r>
          </a:p>
          <a:p>
            <a:pPr algn="l" marL="270712" indent="-135356" lvl="1">
              <a:lnSpc>
                <a:spcPts val="1755"/>
              </a:lnSpc>
              <a:buFont typeface="Arial"/>
              <a:buChar char="•"/>
            </a:pPr>
            <a:r>
              <a:rPr lang="en-US" sz="1253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ประเด็นความขัดแย้งในการบริหารภายในสถาบันอุดมศึกษาระหว่างสภาสถาบันอุดมศึกษากับผู้บริหารสถาบันอุดมศึกษา ระหว่างผู้บริหารสถาบันอุดมศึกษากับบุคลากร รวมถึงการขาดความสามัคคีภายในสถาบันอุดมศึกษา </a:t>
            </a:r>
          </a:p>
          <a:p>
            <a:pPr algn="l" marL="270712" indent="-135356" lvl="1">
              <a:lnSpc>
                <a:spcPts val="1755"/>
              </a:lnSpc>
              <a:buFont typeface="Arial"/>
              <a:buChar char="•"/>
            </a:pPr>
            <a:r>
              <a:rPr lang="en-US" sz="1253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ประเด็นปัญหาคุณธรรมจริยธรรมระหว่างอาจารย์กับนักศึกษา </a:t>
            </a:r>
          </a:p>
          <a:p>
            <a:pPr algn="l" marL="270712" indent="-135356" lvl="1">
              <a:lnSpc>
                <a:spcPts val="1755"/>
              </a:lnSpc>
              <a:buFont typeface="Arial"/>
              <a:buChar char="•"/>
            </a:pPr>
            <a:r>
              <a:rPr lang="en-US" sz="1253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ประเด็นบุคลากรขาดความรู้ความเข้าใจในเรื่องวินัย รวมทั้งลอกเลียนเอกสารทางวิชาการ และการวิจัยโดยไม่ได้รับ          การอนุญาต </a:t>
            </a:r>
          </a:p>
          <a:p>
            <a:pPr algn="l">
              <a:lnSpc>
                <a:spcPts val="1755"/>
              </a:lnSpc>
            </a:pPr>
          </a:p>
        </p:txBody>
      </p:sp>
    </p:spTree>
  </p:cSld>
  <p:clrMapOvr>
    <a:masterClrMapping/>
  </p:clrMapOvr>
</p:sld>
</file>

<file path=ppt/slides/slide5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9794507"/>
            <a:ext cx="7816021" cy="908293"/>
            <a:chOff x="0" y="0"/>
            <a:chExt cx="2228448" cy="25896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228448" cy="258966"/>
            </a:xfrm>
            <a:custGeom>
              <a:avLst/>
              <a:gdLst/>
              <a:ahLst/>
              <a:cxnLst/>
              <a:rect r="r" b="b" t="t" l="l"/>
              <a:pathLst>
                <a:path h="258966" w="2228448">
                  <a:moveTo>
                    <a:pt x="0" y="0"/>
                  </a:moveTo>
                  <a:lnTo>
                    <a:pt x="2228448" y="0"/>
                  </a:lnTo>
                  <a:lnTo>
                    <a:pt x="2228448" y="258966"/>
                  </a:lnTo>
                  <a:lnTo>
                    <a:pt x="0" y="258966"/>
                  </a:lnTo>
                  <a:close/>
                </a:path>
              </a:pathLst>
            </a:custGeom>
            <a:solidFill>
              <a:srgbClr val="804928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0"/>
              <a:ext cx="2228448" cy="258966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>
                <a:lnSpc>
                  <a:spcPts val="903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0" y="-1629748"/>
            <a:ext cx="7816021" cy="2385748"/>
            <a:chOff x="0" y="0"/>
            <a:chExt cx="2228448" cy="68020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228448" cy="680207"/>
            </a:xfrm>
            <a:custGeom>
              <a:avLst/>
              <a:gdLst/>
              <a:ahLst/>
              <a:cxnLst/>
              <a:rect r="r" b="b" t="t" l="l"/>
              <a:pathLst>
                <a:path h="680207" w="2228448">
                  <a:moveTo>
                    <a:pt x="0" y="0"/>
                  </a:moveTo>
                  <a:lnTo>
                    <a:pt x="2228448" y="0"/>
                  </a:lnTo>
                  <a:lnTo>
                    <a:pt x="2228448" y="680207"/>
                  </a:lnTo>
                  <a:lnTo>
                    <a:pt x="0" y="680207"/>
                  </a:lnTo>
                  <a:close/>
                </a:path>
              </a:pathLst>
            </a:custGeom>
            <a:solidFill>
              <a:srgbClr val="2A333A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0"/>
              <a:ext cx="2228448" cy="680207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>
                <a:lnSpc>
                  <a:spcPts val="903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0" y="9794507"/>
            <a:ext cx="7816021" cy="367940"/>
            <a:chOff x="0" y="0"/>
            <a:chExt cx="2228448" cy="10490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228448" cy="104904"/>
            </a:xfrm>
            <a:custGeom>
              <a:avLst/>
              <a:gdLst/>
              <a:ahLst/>
              <a:cxnLst/>
              <a:rect r="r" b="b" t="t" l="l"/>
              <a:pathLst>
                <a:path h="104904" w="2228448">
                  <a:moveTo>
                    <a:pt x="0" y="0"/>
                  </a:moveTo>
                  <a:lnTo>
                    <a:pt x="2228448" y="0"/>
                  </a:lnTo>
                  <a:lnTo>
                    <a:pt x="2228448" y="104904"/>
                  </a:lnTo>
                  <a:lnTo>
                    <a:pt x="0" y="104904"/>
                  </a:lnTo>
                  <a:close/>
                </a:path>
              </a:pathLst>
            </a:custGeom>
            <a:solidFill>
              <a:srgbClr val="FFC500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0"/>
              <a:ext cx="2228448" cy="104904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>
                <a:lnSpc>
                  <a:spcPts val="903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-1931168">
            <a:off x="4653562" y="312229"/>
            <a:ext cx="2412202" cy="2369989"/>
          </a:xfrm>
          <a:custGeom>
            <a:avLst/>
            <a:gdLst/>
            <a:ahLst/>
            <a:cxnLst/>
            <a:rect r="r" b="b" t="t" l="l"/>
            <a:pathLst>
              <a:path h="2369989" w="2412202">
                <a:moveTo>
                  <a:pt x="0" y="0"/>
                </a:moveTo>
                <a:lnTo>
                  <a:pt x="2412202" y="0"/>
                </a:lnTo>
                <a:lnTo>
                  <a:pt x="2412202" y="2369989"/>
                </a:lnTo>
                <a:lnTo>
                  <a:pt x="0" y="23699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4207700" y="864225"/>
            <a:ext cx="3352300" cy="8930282"/>
            <a:chOff x="0" y="0"/>
            <a:chExt cx="955784" cy="2546138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955784" cy="2546138"/>
            </a:xfrm>
            <a:custGeom>
              <a:avLst/>
              <a:gdLst/>
              <a:ahLst/>
              <a:cxnLst/>
              <a:rect r="r" b="b" t="t" l="l"/>
              <a:pathLst>
                <a:path h="2546138" w="955784">
                  <a:moveTo>
                    <a:pt x="0" y="0"/>
                  </a:moveTo>
                  <a:lnTo>
                    <a:pt x="955784" y="0"/>
                  </a:lnTo>
                  <a:lnTo>
                    <a:pt x="955784" y="2546138"/>
                  </a:lnTo>
                  <a:lnTo>
                    <a:pt x="0" y="2546138"/>
                  </a:lnTo>
                  <a:close/>
                </a:path>
              </a:pathLst>
            </a:custGeom>
            <a:solidFill>
              <a:srgbClr val="804928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0"/>
              <a:ext cx="955784" cy="2546138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>
                <a:lnSpc>
                  <a:spcPts val="903"/>
                </a:lnSpc>
              </a:pP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3440906">
            <a:off x="-280055" y="1824461"/>
            <a:ext cx="4607469" cy="4526838"/>
          </a:xfrm>
          <a:custGeom>
            <a:avLst/>
            <a:gdLst/>
            <a:ahLst/>
            <a:cxnLst/>
            <a:rect r="r" b="b" t="t" l="l"/>
            <a:pathLst>
              <a:path h="4526838" w="4607469">
                <a:moveTo>
                  <a:pt x="0" y="0"/>
                </a:moveTo>
                <a:lnTo>
                  <a:pt x="4607469" y="0"/>
                </a:lnTo>
                <a:lnTo>
                  <a:pt x="4607469" y="4526838"/>
                </a:lnTo>
                <a:lnTo>
                  <a:pt x="0" y="45268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-21600" y="864225"/>
            <a:ext cx="4172487" cy="1089156"/>
            <a:chOff x="0" y="0"/>
            <a:chExt cx="1189629" cy="310532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189630" cy="310532"/>
            </a:xfrm>
            <a:custGeom>
              <a:avLst/>
              <a:gdLst/>
              <a:ahLst/>
              <a:cxnLst/>
              <a:rect r="r" b="b" t="t" l="l"/>
              <a:pathLst>
                <a:path h="310532" w="1189630">
                  <a:moveTo>
                    <a:pt x="0" y="0"/>
                  </a:moveTo>
                  <a:lnTo>
                    <a:pt x="1189630" y="0"/>
                  </a:lnTo>
                  <a:lnTo>
                    <a:pt x="1189630" y="310532"/>
                  </a:lnTo>
                  <a:lnTo>
                    <a:pt x="0" y="310532"/>
                  </a:lnTo>
                  <a:close/>
                </a:path>
              </a:pathLst>
            </a:custGeom>
            <a:solidFill>
              <a:srgbClr val="804928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0"/>
              <a:ext cx="1189629" cy="310532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>
                <a:lnSpc>
                  <a:spcPts val="903"/>
                </a:lnSpc>
              </a:pPr>
            </a:p>
          </p:txBody>
        </p:sp>
      </p:grpSp>
      <p:sp>
        <p:nvSpPr>
          <p:cNvPr name="Freeform 19" id="19"/>
          <p:cNvSpPr/>
          <p:nvPr/>
        </p:nvSpPr>
        <p:spPr>
          <a:xfrm flipH="false" flipV="false" rot="0">
            <a:off x="1036329" y="7012976"/>
            <a:ext cx="2601179" cy="3181870"/>
          </a:xfrm>
          <a:custGeom>
            <a:avLst/>
            <a:gdLst/>
            <a:ahLst/>
            <a:cxnLst/>
            <a:rect r="r" b="b" t="t" l="l"/>
            <a:pathLst>
              <a:path h="3181870" w="2601179">
                <a:moveTo>
                  <a:pt x="0" y="0"/>
                </a:moveTo>
                <a:lnTo>
                  <a:pt x="2601179" y="0"/>
                </a:lnTo>
                <a:lnTo>
                  <a:pt x="2601179" y="3181870"/>
                </a:lnTo>
                <a:lnTo>
                  <a:pt x="0" y="31818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10999"/>
            </a:blip>
            <a:stretch>
              <a:fillRect l="0" t="0" r="0" b="0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0">
            <a:off x="5966923" y="9616254"/>
            <a:ext cx="1674154" cy="1092385"/>
            <a:chOff x="0" y="0"/>
            <a:chExt cx="2232205" cy="1456514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2232205" cy="1456514"/>
            </a:xfrm>
            <a:custGeom>
              <a:avLst/>
              <a:gdLst/>
              <a:ahLst/>
              <a:cxnLst/>
              <a:rect r="r" b="b" t="t" l="l"/>
              <a:pathLst>
                <a:path h="1456514" w="2232205">
                  <a:moveTo>
                    <a:pt x="0" y="0"/>
                  </a:moveTo>
                  <a:lnTo>
                    <a:pt x="2232205" y="0"/>
                  </a:lnTo>
                  <a:lnTo>
                    <a:pt x="2232205" y="1456514"/>
                  </a:lnTo>
                  <a:lnTo>
                    <a:pt x="0" y="14565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sp>
          <p:nvSpPr>
            <p:cNvPr name="TextBox 22" id="22"/>
            <p:cNvSpPr txBox="true"/>
            <p:nvPr/>
          </p:nvSpPr>
          <p:spPr>
            <a:xfrm rot="0">
              <a:off x="1116103" y="556075"/>
              <a:ext cx="691210" cy="7285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686"/>
                </a:lnSpc>
              </a:pPr>
              <a:r>
                <a:rPr lang="en-US" sz="3347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51</a:t>
              </a:r>
            </a:p>
          </p:txBody>
        </p:sp>
      </p:grpSp>
      <p:sp>
        <p:nvSpPr>
          <p:cNvPr name="Freeform 23" id="23"/>
          <p:cNvSpPr/>
          <p:nvPr/>
        </p:nvSpPr>
        <p:spPr>
          <a:xfrm flipH="false" flipV="false" rot="0">
            <a:off x="-42807" y="-2502360"/>
            <a:ext cx="7554432" cy="3258360"/>
          </a:xfrm>
          <a:custGeom>
            <a:avLst/>
            <a:gdLst/>
            <a:ahLst/>
            <a:cxnLst/>
            <a:rect r="r" b="b" t="t" l="l"/>
            <a:pathLst>
              <a:path h="3258360" w="7554432">
                <a:moveTo>
                  <a:pt x="0" y="0"/>
                </a:moveTo>
                <a:lnTo>
                  <a:pt x="7554432" y="0"/>
                </a:lnTo>
                <a:lnTo>
                  <a:pt x="7554432" y="3258360"/>
                </a:lnTo>
                <a:lnTo>
                  <a:pt x="0" y="325836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-12453" r="0" b="-12453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932130" y="946082"/>
            <a:ext cx="2968016" cy="8064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46"/>
              </a:lnSpc>
            </a:pPr>
            <a:r>
              <a:rPr lang="en-US" sz="1987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3.3  นโยบาย ยุทธศาสตร์ และแผนการพัฒนาอุดมศึกษาของประเทศ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932130" y="2096256"/>
            <a:ext cx="3006342" cy="69641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39"/>
              </a:lnSpc>
            </a:pPr>
            <a:r>
              <a:rPr lang="en-US" sz="1242" b="true">
                <a:solidFill>
                  <a:srgbClr val="680D10"/>
                </a:solidFill>
                <a:latin typeface="Aileron Bold"/>
                <a:ea typeface="Aileron Bold"/>
                <a:cs typeface="Aileron Bold"/>
                <a:sym typeface="Aileron Bold"/>
              </a:rPr>
              <a:t>1) แผนยุทธศาสตร์ชาติ 20 ปี </a:t>
            </a:r>
          </a:p>
          <a:p>
            <a:pPr algn="l">
              <a:lnSpc>
                <a:spcPts val="1739"/>
              </a:lnSpc>
            </a:pPr>
            <a:r>
              <a:rPr lang="en-US" sz="1242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         </a:t>
            </a:r>
            <a:r>
              <a:rPr lang="en-US" sz="1242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1242" b="true">
                <a:solidFill>
                  <a:srgbClr val="680D10"/>
                </a:solidFill>
                <a:latin typeface="Aileron Bold"/>
                <a:ea typeface="Aileron Bold"/>
                <a:cs typeface="Aileron Bold"/>
                <a:sym typeface="Aileron Bold"/>
              </a:rPr>
              <a:t>ยุทธศาสตร์ชาติ</a:t>
            </a:r>
            <a:r>
              <a:rPr lang="en-US" sz="1242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 เป็นเป้าหมายในการพัฒนาประเทศอย่างยั่งยืนตามหลักธรรมาภิบาล เพื่อใช้เป็นกรอบในการจัดทําแผนต่าง ๆ ให้สอดคล้องและบูรณาการ อันจะก่อให้เกิดเป็นพลังผลักดันร่วมกันไปสู่เป้าหมายดังกล่าว ตามระยะเวลาที่กําหนดไว้ในยุทธศาสตร์ชาติ 20 ปี (พ.ศ. 2561 – 2580) และเป็นแผนแม่บทของประเทศเพื่อให้ทุกภาคส่วนใช้ในการวางแผนพัฒนาให้มีทิศทางที่สอดคล้องกัน แผนยุทธศาสตร์ชาติระยะ 20 ปีเป็นการกำหนดเป้าหมายการพัฒนาประเทศอย่างยั่งยืนในระยะยาวเป็นกรอบหลักในการจัดทำแผนเพื่อการพัฒนาในมิติและระดับต่าง ๆ ให้มีความสอดคล้องและบูรณาการร่วมกัน โดยมีวิสัยทัศน์ “ประเทศไทยมีความมั่นคง มั่งคั่ง ยั่งยืน ด้วย    การพัฒนาตามหลักปรัชญาของเศรษฐกิจพอเพียง”</a:t>
            </a:r>
          </a:p>
          <a:p>
            <a:pPr algn="l">
              <a:lnSpc>
                <a:spcPts val="1739"/>
              </a:lnSpc>
            </a:pPr>
            <a:r>
              <a:rPr lang="en-US" sz="1242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          </a:t>
            </a:r>
            <a:r>
              <a:rPr lang="en-US" sz="1242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 แผนยุทธศาสตร์ชาติ 20 ปี ได้กำหนดยุทธศาสตร์สำหรับการขับเคลื่อนไว้ 6 ยุทธศาสตร์ ประกอบด้วย</a:t>
            </a:r>
          </a:p>
          <a:p>
            <a:pPr algn="l">
              <a:lnSpc>
                <a:spcPts val="1739"/>
              </a:lnSpc>
            </a:pPr>
            <a:r>
              <a:rPr lang="en-US" sz="1242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ยุทธศาสตร์ที่ 1 ด้านความมั่นคง </a:t>
            </a:r>
          </a:p>
          <a:p>
            <a:pPr algn="l">
              <a:lnSpc>
                <a:spcPts val="1739"/>
              </a:lnSpc>
            </a:pPr>
            <a:r>
              <a:rPr lang="en-US" sz="1242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ยุทธศาสตร์ที่ 2 ด้านการสร้างความสามารถใน  การแข่งขัน </a:t>
            </a:r>
          </a:p>
          <a:p>
            <a:pPr algn="l">
              <a:lnSpc>
                <a:spcPts val="1739"/>
              </a:lnSpc>
            </a:pPr>
            <a:r>
              <a:rPr lang="en-US" sz="1242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ยุทธศาสตร์ที่ 3 ด้านการพัฒนาและเสริมสร้างศักยภาพทรัพยากรมนุษย์ </a:t>
            </a:r>
          </a:p>
          <a:p>
            <a:pPr algn="l">
              <a:lnSpc>
                <a:spcPts val="1739"/>
              </a:lnSpc>
            </a:pPr>
            <a:r>
              <a:rPr lang="en-US" sz="1242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ยุทธศาสตร์ที่ 4 ด้านการสร้างโอกาสและ         ความเสมอภาคทางสังคม </a:t>
            </a:r>
          </a:p>
          <a:p>
            <a:pPr algn="l">
              <a:lnSpc>
                <a:spcPts val="1739"/>
              </a:lnSpc>
            </a:pPr>
            <a:r>
              <a:rPr lang="en-US" sz="1242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ยุทธศาสตร์ที่ 5 ด้านการสร้างความเติบโตบนคุณภาพชีวิตที่เป็นมิตรต่อสิ่งแวดล้อม </a:t>
            </a:r>
          </a:p>
          <a:p>
            <a:pPr algn="l">
              <a:lnSpc>
                <a:spcPts val="1739"/>
              </a:lnSpc>
            </a:pPr>
            <a:r>
              <a:rPr lang="en-US" sz="1242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ยุทธศาสตร์ที่ 6 ด้านการปรับสมดุลและพัฒนาการบริหารจัดการภาครัฐ </a:t>
            </a:r>
          </a:p>
          <a:p>
            <a:pPr algn="l">
              <a:lnSpc>
                <a:spcPts val="1739"/>
              </a:lnSpc>
            </a:pPr>
          </a:p>
        </p:txBody>
      </p:sp>
      <p:sp>
        <p:nvSpPr>
          <p:cNvPr name="TextBox 26" id="26"/>
          <p:cNvSpPr txBox="true"/>
          <p:nvPr/>
        </p:nvSpPr>
        <p:spPr>
          <a:xfrm rot="0">
            <a:off x="4340100" y="1037106"/>
            <a:ext cx="2798419" cy="92012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39"/>
              </a:lnSpc>
            </a:pPr>
            <a:r>
              <a:rPr lang="en-US" sz="1242" spc="27" b="true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2) นโยบายและยุทธศาสตร์การอุดมศึกษา วิทยาศาสตร์ วิจัยและนวัตกรรม </a:t>
            </a:r>
          </a:p>
          <a:p>
            <a:pPr algn="l">
              <a:lnSpc>
                <a:spcPts val="1739"/>
              </a:lnSpc>
            </a:pPr>
            <a:r>
              <a:rPr lang="en-US" sz="1242" spc="27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 กระทรวงการอุดมศึกษา วิทยาศาสตร์ วิจัยและนวัตกรรม ได้จัดทำนโยบายและยุทธศาสตร์ การอุดมศึกษา วิทยาศาสตร์ วิจัยและนวัตกรรม พ.ศ. 2563-2570 ขึ้น ให้มีความสอดคล้องกับยุทธศาสตร์ชาติเป็น กรอบแนวทางการพัฒนาระบบอุดมศึกษา วิทยาศาสตร์ วิจัยและนวัตกรรมของประเทศ เพื่อให้เกิดเป็นพลังในการขับเคลื่อน         การพัฒนาประเทศ โดยมีวิสัยทัศน์ ดังนี้ </a:t>
            </a:r>
          </a:p>
          <a:p>
            <a:pPr algn="l">
              <a:lnSpc>
                <a:spcPts val="1739"/>
              </a:lnSpc>
            </a:pPr>
            <a:r>
              <a:rPr lang="en-US" sz="1242" spc="27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1242" spc="27" b="true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“เตรียมคนไทยแห่งศตวรรษที่ 21 พัฒนาเศรษฐกิจที่กระจายโอกาสอย่างทั่วถึง สังคมที่มั่นคง และสิ่งแวดล้อมที่ยั่งยืน โดยสร้างความเข้มแข็งทางนวัตกรรมระดับแนวหน้าในสากล นำพาประเทศไปสู่ประเทศที่พัฒนาแล้ว”</a:t>
            </a:r>
          </a:p>
          <a:p>
            <a:pPr algn="l">
              <a:lnSpc>
                <a:spcPts val="1739"/>
              </a:lnSpc>
            </a:pPr>
          </a:p>
          <a:p>
            <a:pPr algn="l">
              <a:lnSpc>
                <a:spcPts val="1739"/>
              </a:lnSpc>
            </a:pPr>
            <a:r>
              <a:rPr lang="en-US" sz="1242" spc="27" b="true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          </a:t>
            </a:r>
            <a:r>
              <a:rPr lang="en-US" sz="1242" spc="27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ในการจัดทำนโยบายและยุทธศาสตร์การอุดมศึกษา วิทยาศาสตร์ วิจัยและนวัตกรรม (อววน.) ฉบับนี้ คำนึงถึงบริบทโลกที่มีการเปลี่ยนแปลงอย่างรวดเร็ว และการปฏิรูปประเทศในปัจจุบัน ซึ่งรวมถึง     การจัดตั้ง กระทรวงการอุดมศึกษา วิทยาศาสตร์ วิจัยและนวัตกรรม เป็น กระทรวงใหม่ เพื่อเป็นกลไกในการปรับเปลี่ยน ประเทศไทยไปสู่ประเทศที่ขับเคลื่อนด้วยนวัตกรรม จึงออกแบบนโยบายและยุทธศาสตร์เพื่อให้ผู้มีส่วนเกี่ยวข้อง สามารถมีส่วนร่วมในการขับเคลื่อนการดำเนินงานในลักษณะแพลตฟอร์ม (platform) ความร่วมมือ ตาม เป้าประสงค์ของการพัฒนาใน 4 ด้าน ได้แก่ </a:t>
            </a:r>
          </a:p>
          <a:p>
            <a:pPr algn="l" marL="268209" indent="-134105" lvl="1">
              <a:lnSpc>
                <a:spcPts val="1739"/>
              </a:lnSpc>
              <a:buFont typeface="Arial"/>
              <a:buChar char="•"/>
            </a:pPr>
            <a:r>
              <a:rPr lang="en-US" sz="1242" spc="27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การพัฒนากำลังคนและสถาบันความรู้ </a:t>
            </a:r>
          </a:p>
          <a:p>
            <a:pPr algn="l" marL="268209" indent="-134105" lvl="1">
              <a:lnSpc>
                <a:spcPts val="1739"/>
              </a:lnSpc>
              <a:buFont typeface="Arial"/>
              <a:buChar char="•"/>
            </a:pPr>
            <a:r>
              <a:rPr lang="en-US" sz="1242" spc="27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การวิจัยและสร้างนวัตกรรมเพื่อตอบโจทย์ท้าทายของสังคม </a:t>
            </a:r>
          </a:p>
          <a:p>
            <a:pPr algn="l" marL="268209" indent="-134105" lvl="1">
              <a:lnSpc>
                <a:spcPts val="1739"/>
              </a:lnSpc>
              <a:buFont typeface="Arial"/>
              <a:buChar char="•"/>
            </a:pPr>
            <a:r>
              <a:rPr lang="en-US" sz="1242" spc="27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การวิจัยและสร้างนวัตกรรมเพื่อเพิ่มขีดความสามารถการแข่งขัน </a:t>
            </a:r>
          </a:p>
          <a:p>
            <a:pPr algn="l" marL="268209" indent="-134105" lvl="1">
              <a:lnSpc>
                <a:spcPts val="1739"/>
              </a:lnSpc>
              <a:buFont typeface="Arial"/>
              <a:buChar char="•"/>
            </a:pPr>
            <a:r>
              <a:rPr lang="en-US" sz="1242" spc="27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การวิจัยและสร้างนวัตกรรมเพื่อการพัฒนาเชิงพื้นที่และลดความเหลื่อมล้ำ</a:t>
            </a:r>
          </a:p>
          <a:p>
            <a:pPr algn="l">
              <a:lnSpc>
                <a:spcPts val="1739"/>
              </a:lnSpc>
            </a:pPr>
          </a:p>
          <a:p>
            <a:pPr algn="l">
              <a:lnSpc>
                <a:spcPts val="1739"/>
              </a:lnSpc>
            </a:pPr>
          </a:p>
        </p:txBody>
      </p:sp>
    </p:spTree>
  </p:cSld>
  <p:clrMapOvr>
    <a:masterClrMapping/>
  </p:clrMapOvr>
</p:sld>
</file>

<file path=ppt/slides/slide5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25302" y="10148070"/>
            <a:ext cx="7874154" cy="2189368"/>
            <a:chOff x="0" y="0"/>
            <a:chExt cx="2228448" cy="61960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228448" cy="619608"/>
            </a:xfrm>
            <a:custGeom>
              <a:avLst/>
              <a:gdLst/>
              <a:ahLst/>
              <a:cxnLst/>
              <a:rect r="r" b="b" t="t" l="l"/>
              <a:pathLst>
                <a:path h="619608" w="2228448">
                  <a:moveTo>
                    <a:pt x="0" y="0"/>
                  </a:moveTo>
                  <a:lnTo>
                    <a:pt x="2228448" y="0"/>
                  </a:lnTo>
                  <a:lnTo>
                    <a:pt x="2228448" y="619608"/>
                  </a:lnTo>
                  <a:lnTo>
                    <a:pt x="0" y="619608"/>
                  </a:lnTo>
                  <a:close/>
                </a:path>
              </a:pathLst>
            </a:custGeom>
            <a:solidFill>
              <a:srgbClr val="2A333A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0"/>
              <a:ext cx="2228448" cy="619608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>
                <a:lnSpc>
                  <a:spcPts val="903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-125302" y="-29209"/>
            <a:ext cx="7874154" cy="785209"/>
            <a:chOff x="0" y="0"/>
            <a:chExt cx="2228448" cy="22222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228448" cy="222220"/>
            </a:xfrm>
            <a:custGeom>
              <a:avLst/>
              <a:gdLst/>
              <a:ahLst/>
              <a:cxnLst/>
              <a:rect r="r" b="b" t="t" l="l"/>
              <a:pathLst>
                <a:path h="222220" w="2228448">
                  <a:moveTo>
                    <a:pt x="0" y="0"/>
                  </a:moveTo>
                  <a:lnTo>
                    <a:pt x="2228448" y="0"/>
                  </a:lnTo>
                  <a:lnTo>
                    <a:pt x="2228448" y="222220"/>
                  </a:lnTo>
                  <a:lnTo>
                    <a:pt x="0" y="222220"/>
                  </a:lnTo>
                  <a:close/>
                </a:path>
              </a:pathLst>
            </a:custGeom>
            <a:solidFill>
              <a:srgbClr val="804928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0"/>
              <a:ext cx="2228448" cy="222220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>
                <a:lnSpc>
                  <a:spcPts val="903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-205803" y="9936000"/>
            <a:ext cx="7987776" cy="127528"/>
            <a:chOff x="0" y="0"/>
            <a:chExt cx="2260604" cy="3609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260604" cy="36091"/>
            </a:xfrm>
            <a:custGeom>
              <a:avLst/>
              <a:gdLst/>
              <a:ahLst/>
              <a:cxnLst/>
              <a:rect r="r" b="b" t="t" l="l"/>
              <a:pathLst>
                <a:path h="36091" w="2260604">
                  <a:moveTo>
                    <a:pt x="0" y="0"/>
                  </a:moveTo>
                  <a:lnTo>
                    <a:pt x="2260604" y="0"/>
                  </a:lnTo>
                  <a:lnTo>
                    <a:pt x="2260604" y="36091"/>
                  </a:lnTo>
                  <a:lnTo>
                    <a:pt x="0" y="36091"/>
                  </a:lnTo>
                  <a:close/>
                </a:path>
              </a:pathLst>
            </a:custGeom>
            <a:solidFill>
              <a:srgbClr val="FFC500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0"/>
              <a:ext cx="2260604" cy="36091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>
                <a:lnSpc>
                  <a:spcPts val="903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-1931168">
            <a:off x="4609533" y="434563"/>
            <a:ext cx="2430143" cy="2387616"/>
          </a:xfrm>
          <a:custGeom>
            <a:avLst/>
            <a:gdLst/>
            <a:ahLst/>
            <a:cxnLst/>
            <a:rect r="r" b="b" t="t" l="l"/>
            <a:pathLst>
              <a:path h="2387616" w="2430143">
                <a:moveTo>
                  <a:pt x="0" y="0"/>
                </a:moveTo>
                <a:lnTo>
                  <a:pt x="2430143" y="0"/>
                </a:lnTo>
                <a:lnTo>
                  <a:pt x="2430143" y="2387616"/>
                </a:lnTo>
                <a:lnTo>
                  <a:pt x="0" y="23876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4160355" y="909254"/>
            <a:ext cx="3403245" cy="8895091"/>
            <a:chOff x="0" y="0"/>
            <a:chExt cx="963145" cy="251738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963145" cy="2517381"/>
            </a:xfrm>
            <a:custGeom>
              <a:avLst/>
              <a:gdLst/>
              <a:ahLst/>
              <a:cxnLst/>
              <a:rect r="r" b="b" t="t" l="l"/>
              <a:pathLst>
                <a:path h="2517381" w="963145">
                  <a:moveTo>
                    <a:pt x="0" y="0"/>
                  </a:moveTo>
                  <a:lnTo>
                    <a:pt x="963145" y="0"/>
                  </a:lnTo>
                  <a:lnTo>
                    <a:pt x="963145" y="2517381"/>
                  </a:lnTo>
                  <a:lnTo>
                    <a:pt x="0" y="2517381"/>
                  </a:lnTo>
                  <a:close/>
                </a:path>
              </a:pathLst>
            </a:custGeom>
            <a:solidFill>
              <a:srgbClr val="804928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0"/>
              <a:ext cx="963145" cy="2517381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>
                <a:lnSpc>
                  <a:spcPts val="903"/>
                </a:lnSpc>
              </a:pP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3440906">
            <a:off x="-255804" y="1961669"/>
            <a:ext cx="4641738" cy="4560508"/>
          </a:xfrm>
          <a:custGeom>
            <a:avLst/>
            <a:gdLst/>
            <a:ahLst/>
            <a:cxnLst/>
            <a:rect r="r" b="b" t="t" l="l"/>
            <a:pathLst>
              <a:path h="4560508" w="4641738">
                <a:moveTo>
                  <a:pt x="0" y="0"/>
                </a:moveTo>
                <a:lnTo>
                  <a:pt x="4641738" y="0"/>
                </a:lnTo>
                <a:lnTo>
                  <a:pt x="4641738" y="4560508"/>
                </a:lnTo>
                <a:lnTo>
                  <a:pt x="0" y="456050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6154546" y="9737296"/>
            <a:ext cx="1479707" cy="965444"/>
            <a:chOff x="0" y="0"/>
            <a:chExt cx="1972943" cy="1287259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972943" cy="1287259"/>
            </a:xfrm>
            <a:custGeom>
              <a:avLst/>
              <a:gdLst/>
              <a:ahLst/>
              <a:cxnLst/>
              <a:rect r="r" b="b" t="t" l="l"/>
              <a:pathLst>
                <a:path h="1287259" w="1972943">
                  <a:moveTo>
                    <a:pt x="0" y="0"/>
                  </a:moveTo>
                  <a:lnTo>
                    <a:pt x="1972943" y="0"/>
                  </a:lnTo>
                  <a:lnTo>
                    <a:pt x="1972943" y="1287259"/>
                  </a:lnTo>
                  <a:lnTo>
                    <a:pt x="0" y="12872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3" r="0" b="-3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 rot="0">
              <a:off x="986471" y="471771"/>
              <a:ext cx="610928" cy="65161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142"/>
                </a:lnSpc>
              </a:pPr>
              <a:r>
                <a:rPr lang="en-US" sz="2958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52</a:t>
              </a: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893109" y="8167775"/>
            <a:ext cx="3028702" cy="10934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752"/>
              </a:lnSpc>
            </a:pPr>
            <a:r>
              <a:rPr lang="en-US" sz="1251" b="true">
                <a:solidFill>
                  <a:srgbClr val="000001"/>
                </a:solidFill>
                <a:latin typeface="Aileron Bold"/>
                <a:ea typeface="Aileron Bold"/>
                <a:cs typeface="Aileron Bold"/>
                <a:sym typeface="Aileron Bold"/>
              </a:rPr>
              <a:t>วิสัยทัศน์</a:t>
            </a:r>
            <a:r>
              <a:rPr lang="en-US" sz="1251" b="true">
                <a:solidFill>
                  <a:srgbClr val="000001"/>
                </a:solidFill>
                <a:latin typeface="Aileron Bold"/>
                <a:ea typeface="Aileron Bold"/>
                <a:cs typeface="Aileron Bold"/>
                <a:sym typeface="Aileron Bold"/>
              </a:rPr>
              <a:t> </a:t>
            </a:r>
          </a:p>
          <a:p>
            <a:pPr algn="ctr">
              <a:lnSpc>
                <a:spcPts val="1752"/>
              </a:lnSpc>
            </a:pPr>
          </a:p>
          <a:p>
            <a:pPr algn="ctr">
              <a:lnSpc>
                <a:spcPts val="1752"/>
              </a:lnSpc>
            </a:pPr>
            <a:r>
              <a:rPr lang="en-US" sz="1251" b="true">
                <a:solidFill>
                  <a:srgbClr val="000001"/>
                </a:solidFill>
                <a:latin typeface="Aileron Bold"/>
                <a:ea typeface="Aileron Bold"/>
                <a:cs typeface="Aileron Bold"/>
                <a:sym typeface="Aileron Bold"/>
              </a:rPr>
              <a:t>“อุดมศึกษาสร้างคน </a:t>
            </a:r>
          </a:p>
          <a:p>
            <a:pPr algn="ctr">
              <a:lnSpc>
                <a:spcPts val="1752"/>
              </a:lnSpc>
            </a:pPr>
            <a:r>
              <a:rPr lang="en-US" sz="1251" b="true">
                <a:solidFill>
                  <a:srgbClr val="000001"/>
                </a:solidFill>
                <a:latin typeface="Aileron Bold"/>
                <a:ea typeface="Aileron Bold"/>
                <a:cs typeface="Aileron Bold"/>
                <a:sym typeface="Aileron Bold"/>
              </a:rPr>
              <a:t>สร้างปัญญาให้กับสังคมไทยอย่างยั่งยืน”</a:t>
            </a:r>
          </a:p>
          <a:p>
            <a:pPr algn="ctr">
              <a:lnSpc>
                <a:spcPts val="1752"/>
              </a:lnSpc>
            </a:pPr>
          </a:p>
        </p:txBody>
      </p:sp>
      <p:sp>
        <p:nvSpPr>
          <p:cNvPr name="TextBox 20" id="20"/>
          <p:cNvSpPr txBox="true"/>
          <p:nvPr/>
        </p:nvSpPr>
        <p:spPr>
          <a:xfrm rot="0">
            <a:off x="4380245" y="1041546"/>
            <a:ext cx="2838165" cy="83317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52"/>
              </a:lnSpc>
            </a:pPr>
            <a:r>
              <a:rPr lang="en-US" sz="1251" b="true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 </a:t>
            </a:r>
            <a:r>
              <a:rPr lang="en-US" sz="1251" b="true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         </a:t>
            </a:r>
            <a:r>
              <a:rPr lang="en-US" sz="1251" b="true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 </a:t>
            </a:r>
            <a:r>
              <a:rPr lang="en-US" sz="1251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โดยมียุทธศาสตร์รองรับการพัฒนาด้านการอุดมศึกษา 3 ด้านประกอบด้วย</a:t>
            </a:r>
          </a:p>
          <a:p>
            <a:pPr algn="l">
              <a:lnSpc>
                <a:spcPts val="1752"/>
              </a:lnSpc>
            </a:pPr>
            <a:r>
              <a:rPr lang="en-US" sz="1251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1251" b="true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ยุทธศาสตร์ที่ 1 พัฒนาศักยภาพคน (Capacity Building) </a:t>
            </a:r>
            <a:r>
              <a:rPr lang="en-US" sz="1251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สถาบันอุดมศึกษาต้องผลิตบัณฑิตและพัฒนากำลังคนให้สามารถดำรงตนในสังคมได้อย่างมีคุณค่า โดยบัณฑิตและกำลังคนดังกล่าวต้องมีคุณลักษณะที่     พึงประสงค์ มีองค์ความรู้ ความเข้าใจ ทักษะที่สอดคล้องกับเป้าหมายและสามารถตอบโจทย์ที่ท้าทายของประเทศ โดยมีกลยุทธ์ที่เกี่ยวข้อง 14 ด้าน ประกอบด้วย</a:t>
            </a:r>
          </a:p>
          <a:p>
            <a:pPr algn="l" marL="270204" indent="-135102" lvl="1">
              <a:lnSpc>
                <a:spcPts val="1752"/>
              </a:lnSpc>
              <a:buFont typeface="Arial"/>
              <a:buChar char="•"/>
            </a:pPr>
            <a:r>
              <a:rPr lang="en-US" sz="1251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กำหนดแผนการเรียนรู้ตลอดช่วงชีวิต </a:t>
            </a:r>
          </a:p>
          <a:p>
            <a:pPr algn="l" marL="270204" indent="-135102" lvl="1">
              <a:lnSpc>
                <a:spcPts val="1752"/>
              </a:lnSpc>
              <a:buFont typeface="Arial"/>
              <a:buChar char="•"/>
            </a:pPr>
            <a:r>
              <a:rPr lang="en-US" sz="1251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สร้างโอกาสการเข้าถึงอุดมศึกษาอย่างทั่วถึงและเป็นธรรม โดยไม่ทิ้งใครไว้ข้างหลัง </a:t>
            </a:r>
          </a:p>
          <a:p>
            <a:pPr algn="l" marL="270204" indent="-135102" lvl="1">
              <a:lnSpc>
                <a:spcPts val="1752"/>
              </a:lnSpc>
              <a:buFont typeface="Arial"/>
              <a:buChar char="•"/>
            </a:pPr>
            <a:r>
              <a:rPr lang="en-US" sz="1251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การจัดการศึกษาสำหรับผู้สูงอายุ </a:t>
            </a:r>
          </a:p>
          <a:p>
            <a:pPr algn="l" marL="270204" indent="-135102" lvl="1">
              <a:lnSpc>
                <a:spcPts val="1752"/>
              </a:lnSpc>
              <a:buFont typeface="Arial"/>
              <a:buChar char="•"/>
            </a:pPr>
            <a:r>
              <a:rPr lang="en-US" sz="1251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การเชื่อมโยง และสร้างความเข้มแข็งให้กับการศึกษาระดับอื่น </a:t>
            </a:r>
          </a:p>
          <a:p>
            <a:pPr algn="l" marL="270204" indent="-135102" lvl="1">
              <a:lnSpc>
                <a:spcPts val="1752"/>
              </a:lnSpc>
              <a:buFont typeface="Arial"/>
              <a:buChar char="•"/>
            </a:pPr>
            <a:r>
              <a:rPr lang="en-US" sz="1251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สภาพแวดล้อมที่เอื้อต่อการใช้ชีวิตของ     ผู้เรียนทุกกลุ่มในสถาบันอุดมศึกษา </a:t>
            </a:r>
          </a:p>
          <a:p>
            <a:pPr algn="l" marL="270204" indent="-135102" lvl="1">
              <a:lnSpc>
                <a:spcPts val="1752"/>
              </a:lnSpc>
              <a:buFont typeface="Arial"/>
              <a:buChar char="•"/>
            </a:pPr>
            <a:r>
              <a:rPr lang="en-US" sz="1251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ปรับปรุงระบบการกำกับคุณภาพ และมาตรฐานหลักสูตร </a:t>
            </a:r>
          </a:p>
          <a:p>
            <a:pPr algn="l" marL="270204" indent="-135102" lvl="1">
              <a:lnSpc>
                <a:spcPts val="1752"/>
              </a:lnSpc>
              <a:buFont typeface="Arial"/>
              <a:buChar char="•"/>
            </a:pPr>
            <a:r>
              <a:rPr lang="en-US" sz="1251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วางแผนการผลิตบัณฑิต กำลังคนทั้งด้านปริมาณและคุณภาพให้สอดคล้องตามศักยภาพของสถาบันอุดมศึกษา และตอบสนองความต้องการเพื่อการพัฒนาประเทศ </a:t>
            </a:r>
          </a:p>
          <a:p>
            <a:pPr algn="l" marL="270204" indent="-135102" lvl="1">
              <a:lnSpc>
                <a:spcPts val="1752"/>
              </a:lnSpc>
              <a:buFont typeface="Arial"/>
              <a:buChar char="•"/>
            </a:pPr>
            <a:r>
              <a:rPr lang="en-US" sz="1251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การจัดสหกิจศึกษาและการศึกษาเชิง   บูรณาการกับการทำงาน </a:t>
            </a:r>
          </a:p>
          <a:p>
            <a:pPr algn="l" marL="270204" indent="-135102" lvl="1">
              <a:lnSpc>
                <a:spcPts val="1752"/>
              </a:lnSpc>
              <a:buFont typeface="Arial"/>
              <a:buChar char="•"/>
            </a:pPr>
            <a:r>
              <a:rPr lang="en-US" sz="1251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การปรับระบบการศึกษาเพื่อรองรับผู้เรียนนอกวัยเรียน (Re Skills &amp; Up Skills) </a:t>
            </a:r>
          </a:p>
          <a:p>
            <a:pPr algn="l" marL="270204" indent="-135102" lvl="1">
              <a:lnSpc>
                <a:spcPts val="1752"/>
              </a:lnSpc>
              <a:buFont typeface="Arial"/>
              <a:buChar char="•"/>
            </a:pPr>
            <a:r>
              <a:rPr lang="en-US" sz="1251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เสริมสร้างการเป็นพลเมืองของผู้เรียน </a:t>
            </a:r>
          </a:p>
          <a:p>
            <a:pPr algn="l" marL="270204" indent="-135102" lvl="1">
              <a:lnSpc>
                <a:spcPts val="1752"/>
              </a:lnSpc>
              <a:buFont typeface="Arial"/>
              <a:buChar char="•"/>
            </a:pPr>
            <a:r>
              <a:rPr lang="en-US" sz="1251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ยกระดับคุณวุฒิ และตำแหน่งทางวิชาการของอาจารย์ </a:t>
            </a:r>
          </a:p>
          <a:p>
            <a:pPr algn="l" marL="270204" indent="-135102" lvl="1">
              <a:lnSpc>
                <a:spcPts val="1752"/>
              </a:lnSpc>
              <a:buFont typeface="Arial"/>
              <a:buChar char="•"/>
            </a:pPr>
            <a:r>
              <a:rPr lang="en-US" sz="1251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สนับสนุนกรอบการบริหารงานบุคลากรสายวิชาการในสถาบันอุดมศึกษา </a:t>
            </a:r>
          </a:p>
          <a:p>
            <a:pPr algn="l" marL="270204" indent="-135102" lvl="1">
              <a:lnSpc>
                <a:spcPts val="1752"/>
              </a:lnSpc>
              <a:buFont typeface="Arial"/>
              <a:buChar char="•"/>
            </a:pPr>
            <a:r>
              <a:rPr lang="en-US" sz="1251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สังคมวิชาการระดับโลกยอมรับบทบาทของนักวิชาการ </a:t>
            </a:r>
          </a:p>
          <a:p>
            <a:pPr algn="l">
              <a:lnSpc>
                <a:spcPts val="1752"/>
              </a:lnSpc>
            </a:pPr>
          </a:p>
        </p:txBody>
      </p:sp>
      <p:sp>
        <p:nvSpPr>
          <p:cNvPr name="TextBox 21" id="21"/>
          <p:cNvSpPr txBox="true"/>
          <p:nvPr/>
        </p:nvSpPr>
        <p:spPr>
          <a:xfrm rot="0">
            <a:off x="893109" y="1028990"/>
            <a:ext cx="3028702" cy="72350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52"/>
              </a:lnSpc>
            </a:pPr>
            <a:r>
              <a:rPr lang="en-US" sz="1251" b="true">
                <a:solidFill>
                  <a:srgbClr val="680D10"/>
                </a:solidFill>
                <a:latin typeface="Aileron Bold"/>
                <a:ea typeface="Aileron Bold"/>
                <a:cs typeface="Aileron Bold"/>
                <a:sym typeface="Aileron Bold"/>
              </a:rPr>
              <a:t>3) แผนด้านการอุดมศึกษาเพื่อผลิตและพัฒนากำลังคนของประเทศ พ.ศ. 2564-2570</a:t>
            </a:r>
          </a:p>
          <a:p>
            <a:pPr algn="l">
              <a:lnSpc>
                <a:spcPts val="1752"/>
              </a:lnSpc>
            </a:pPr>
            <a:r>
              <a:rPr lang="en-US" sz="1251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         </a:t>
            </a:r>
            <a:r>
              <a:rPr lang="en-US" sz="1251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 ภายใต้สภาวะการเปลี่ยนแปลงตามกระแสโลกาภิวัตน์ การพัฒนาเทคโนโลยีแบบก้าวกระโดด การเปลี่ยนผ่านสู่เศรษฐกิจและสังคมดิจิทัล      การเปลี่ยนแปลงโครงสร้างประชากรและรูปแบบการใช้ชีวิตของคนในสังคมไทย ปัจจัยต่าง ๆ ดังกล่าวส่งผลโดยตรงต่อการเติบโตทางเศรษฐกิจและสังคมของประเทศ ประกอบกับ นโยบายของรัฐบาลวางทิศทางการพัฒนาประเทศไปสู่ประเทศที่พัฒนาแล้ว โดยอาศัยศักยภาพของการอุดมศึกษา ในการผลิตและพัฒนากำลังคนคุณภาพและสมรรถนะสูง การสร้างโอกาสในการเข้าถึงอุดมศึกษา และองค์ความรู้ และนวัตกรรมใหม่ ๆ ตอบโจทย์การพัฒนาสามารถแข่งขันได้ในเวทีโลก จึงได้กำหนดเจตนารมณ์ของแผนการขับเคลื่อนด้านการอุดมศึกษาไว้ดังนี้ </a:t>
            </a:r>
          </a:p>
          <a:p>
            <a:pPr algn="l" marL="270204" indent="-135102" lvl="1">
              <a:lnSpc>
                <a:spcPts val="1752"/>
              </a:lnSpc>
              <a:buFont typeface="Arial"/>
              <a:buChar char="•"/>
            </a:pPr>
            <a:r>
              <a:rPr lang="en-US" sz="1251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อุดมศึกษาไทยนำการพัฒนา เปิดโอกาส     การเรียนรู้ เพื่อพัฒนาศักยภาพคนไทย ในศตวรรษที่ 21 ให้มีความสามารถทางวิชาการและวิชาชีพ ตลอดจนมีการเรียนรู้ต่อเนื่องตลอดชีวิต </a:t>
            </a:r>
          </a:p>
          <a:p>
            <a:pPr algn="l" marL="270204" indent="-135102" lvl="1">
              <a:lnSpc>
                <a:spcPts val="1752"/>
              </a:lnSpc>
              <a:buFont typeface="Arial"/>
              <a:buChar char="•"/>
            </a:pPr>
            <a:r>
              <a:rPr lang="en-US" sz="1251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อุดมศึกษาไทยเป็นแหล่งความรู้และศาสตร์ต่าง ๆ ที่ทันสมัย นำไปสู่การแก้ไขปัญหา และพัฒนาเศรษฐกิจของประเทศ </a:t>
            </a:r>
          </a:p>
          <a:p>
            <a:pPr algn="l" marL="270204" indent="-135102" lvl="1">
              <a:lnSpc>
                <a:spcPts val="1752"/>
              </a:lnSpc>
              <a:buFont typeface="Arial"/>
              <a:buChar char="•"/>
            </a:pPr>
            <a:r>
              <a:rPr lang="en-US" sz="1251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อุดมศึกษาไทยบริหารอย่างมีประสิทธิภาพและเกิดประสิทธิผลต่อการเรียนรู้ และการพัฒนาของศาสตร์และวิชาการ รวมถึงการเรียนรู้ที่จะบูรณาการข้ามศาสตร์ </a:t>
            </a:r>
          </a:p>
          <a:p>
            <a:pPr algn="l" marL="270204" indent="-135102" lvl="1">
              <a:lnSpc>
                <a:spcPts val="1752"/>
              </a:lnSpc>
              <a:buFont typeface="Arial"/>
              <a:buChar char="•"/>
            </a:pPr>
            <a:r>
              <a:rPr lang="en-US" sz="1251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อุดมศึกษาไทยพัฒนาคุณภาพสู่สากล เพื่อสร้างขีดความสามารถในการแข่งขันของประเทศ</a:t>
            </a:r>
          </a:p>
          <a:p>
            <a:pPr algn="l">
              <a:lnSpc>
                <a:spcPts val="1752"/>
              </a:lnSpc>
            </a:pPr>
          </a:p>
        </p:txBody>
      </p:sp>
    </p:spTree>
  </p:cSld>
  <p:clrMapOvr>
    <a:masterClrMapping/>
  </p:clrMapOvr>
</p:sld>
</file>

<file path=ppt/slides/slide6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415006" y="9993193"/>
            <a:ext cx="8167507" cy="709607"/>
            <a:chOff x="0" y="0"/>
            <a:chExt cx="2228448" cy="19361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228448" cy="193611"/>
            </a:xfrm>
            <a:custGeom>
              <a:avLst/>
              <a:gdLst/>
              <a:ahLst/>
              <a:cxnLst/>
              <a:rect r="r" b="b" t="t" l="l"/>
              <a:pathLst>
                <a:path h="193611" w="2228448">
                  <a:moveTo>
                    <a:pt x="0" y="0"/>
                  </a:moveTo>
                  <a:lnTo>
                    <a:pt x="2228448" y="0"/>
                  </a:lnTo>
                  <a:lnTo>
                    <a:pt x="2228448" y="193611"/>
                  </a:lnTo>
                  <a:lnTo>
                    <a:pt x="0" y="193611"/>
                  </a:lnTo>
                  <a:close/>
                </a:path>
              </a:pathLst>
            </a:custGeom>
            <a:solidFill>
              <a:srgbClr val="804928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0"/>
              <a:ext cx="2228448" cy="193611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>
                <a:lnSpc>
                  <a:spcPts val="903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-256848" y="9852720"/>
            <a:ext cx="8167507" cy="120973"/>
            <a:chOff x="0" y="0"/>
            <a:chExt cx="2228448" cy="3300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228448" cy="33007"/>
            </a:xfrm>
            <a:custGeom>
              <a:avLst/>
              <a:gdLst/>
              <a:ahLst/>
              <a:cxnLst/>
              <a:rect r="r" b="b" t="t" l="l"/>
              <a:pathLst>
                <a:path h="33007" w="2228448">
                  <a:moveTo>
                    <a:pt x="0" y="0"/>
                  </a:moveTo>
                  <a:lnTo>
                    <a:pt x="2228448" y="0"/>
                  </a:lnTo>
                  <a:lnTo>
                    <a:pt x="2228448" y="33007"/>
                  </a:lnTo>
                  <a:lnTo>
                    <a:pt x="0" y="33007"/>
                  </a:lnTo>
                  <a:close/>
                </a:path>
              </a:pathLst>
            </a:custGeom>
            <a:solidFill>
              <a:srgbClr val="FFC500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0"/>
              <a:ext cx="2228448" cy="33007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>
                <a:lnSpc>
                  <a:spcPts val="903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-1931168">
            <a:off x="4540248" y="-89211"/>
            <a:ext cx="2520679" cy="2476567"/>
          </a:xfrm>
          <a:custGeom>
            <a:avLst/>
            <a:gdLst/>
            <a:ahLst/>
            <a:cxnLst/>
            <a:rect r="r" b="b" t="t" l="l"/>
            <a:pathLst>
              <a:path h="2476567" w="2520679">
                <a:moveTo>
                  <a:pt x="0" y="0"/>
                </a:moveTo>
                <a:lnTo>
                  <a:pt x="2520679" y="0"/>
                </a:lnTo>
                <a:lnTo>
                  <a:pt x="2520679" y="2476567"/>
                </a:lnTo>
                <a:lnTo>
                  <a:pt x="0" y="24765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4074336" y="2072372"/>
            <a:ext cx="3489264" cy="7731448"/>
            <a:chOff x="0" y="0"/>
            <a:chExt cx="952021" cy="210947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952021" cy="2109472"/>
            </a:xfrm>
            <a:custGeom>
              <a:avLst/>
              <a:gdLst/>
              <a:ahLst/>
              <a:cxnLst/>
              <a:rect r="r" b="b" t="t" l="l"/>
              <a:pathLst>
                <a:path h="2109472" w="952021">
                  <a:moveTo>
                    <a:pt x="0" y="0"/>
                  </a:moveTo>
                  <a:lnTo>
                    <a:pt x="952021" y="0"/>
                  </a:lnTo>
                  <a:lnTo>
                    <a:pt x="952021" y="2109472"/>
                  </a:lnTo>
                  <a:lnTo>
                    <a:pt x="0" y="2109472"/>
                  </a:lnTo>
                  <a:close/>
                </a:path>
              </a:pathLst>
            </a:custGeom>
            <a:solidFill>
              <a:srgbClr val="804928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0"/>
              <a:ext cx="952021" cy="2109472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>
                <a:lnSpc>
                  <a:spcPts val="903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3440906">
            <a:off x="-392422" y="1693787"/>
            <a:ext cx="4814667" cy="4730410"/>
          </a:xfrm>
          <a:custGeom>
            <a:avLst/>
            <a:gdLst/>
            <a:ahLst/>
            <a:cxnLst/>
            <a:rect r="r" b="b" t="t" l="l"/>
            <a:pathLst>
              <a:path h="4730410" w="4814667">
                <a:moveTo>
                  <a:pt x="0" y="0"/>
                </a:moveTo>
                <a:lnTo>
                  <a:pt x="4814667" y="0"/>
                </a:lnTo>
                <a:lnTo>
                  <a:pt x="4814667" y="4730410"/>
                </a:lnTo>
                <a:lnTo>
                  <a:pt x="0" y="47304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6144799" y="9753549"/>
            <a:ext cx="1454801" cy="949194"/>
            <a:chOff x="0" y="0"/>
            <a:chExt cx="1939734" cy="1265592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939734" cy="1265592"/>
            </a:xfrm>
            <a:custGeom>
              <a:avLst/>
              <a:gdLst/>
              <a:ahLst/>
              <a:cxnLst/>
              <a:rect r="r" b="b" t="t" l="l"/>
              <a:pathLst>
                <a:path h="1265592" w="1939734">
                  <a:moveTo>
                    <a:pt x="0" y="0"/>
                  </a:moveTo>
                  <a:lnTo>
                    <a:pt x="1939734" y="0"/>
                  </a:lnTo>
                  <a:lnTo>
                    <a:pt x="1939734" y="1265592"/>
                  </a:lnTo>
                  <a:lnTo>
                    <a:pt x="0" y="1265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3" r="0" b="-3"/>
              </a:stretch>
            </a:blipFill>
          </p:spPr>
        </p:sp>
        <p:sp>
          <p:nvSpPr>
            <p:cNvPr name="TextBox 15" id="15"/>
            <p:cNvSpPr txBox="true"/>
            <p:nvPr/>
          </p:nvSpPr>
          <p:spPr>
            <a:xfrm rot="0">
              <a:off x="911259" y="535418"/>
              <a:ext cx="537890" cy="5721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647"/>
                </a:lnSpc>
              </a:pPr>
              <a:r>
                <a:rPr lang="en-US" sz="2605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53</a:t>
              </a: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0" y="0"/>
            <a:ext cx="8280792" cy="2024747"/>
          </a:xfrm>
          <a:custGeom>
            <a:avLst/>
            <a:gdLst/>
            <a:ahLst/>
            <a:cxnLst/>
            <a:rect r="r" b="b" t="t" l="l"/>
            <a:pathLst>
              <a:path h="2024747" w="8280792">
                <a:moveTo>
                  <a:pt x="0" y="0"/>
                </a:moveTo>
                <a:lnTo>
                  <a:pt x="8280792" y="0"/>
                </a:lnTo>
                <a:lnTo>
                  <a:pt x="8280792" y="2024747"/>
                </a:lnTo>
                <a:lnTo>
                  <a:pt x="0" y="202474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3737" t="-77230" r="0" b="-113496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4227809" y="2209417"/>
            <a:ext cx="2907840" cy="77405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17"/>
              </a:lnSpc>
            </a:pPr>
            <a:r>
              <a:rPr lang="en-US" sz="1298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1298" b="true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ยุทธศาสตร์ที่ 3 จัดระบบอุดมศึกษาใหม่ (Higher Education Transformation)</a:t>
            </a:r>
            <a:r>
              <a:rPr lang="en-US" sz="1298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 สถาบัน-อุดมศึกษาเป็นหน่วยจัดการศึกษาขั้นสูงที่เป็นกลไกหนึ่งในการพัฒนาสังคมและเศรษฐกิจ ฉะนั้น สถาบันอุดมศึกษาจึงต้องมีศักยภาพและสมรรถนะตรงตามอัตลักษณ์ จุดแข็งของตนเอง เพื่อตอบสนองต่อความต้องการของชุมชนและประเทศ โดยสถาบันอุดมศึกษาต้องปรับตัวและพัฒนาตนเอง เพื่อมุ่งไปสู่สถาบันอุดมศึกษาชั้นนำ รวมทั้งต้องมีระบบการบริหารจัดการที่มีประสิทธิภาพตามหลักธรรมาภิบาล มีความทันสมัย ตรวจสอบได้ และสามารถจัดสภาพแวดล้อมให้เอื้อต่อบรรยากาศการเรียนการสอนและรองรับต่อเปลี่ยนแปลงในยุคโลกาภิวัตน์ โดยมีกลยุทธ์ที่เกี่ยวข้อง 7 ด้าน ประกอบด้วย</a:t>
            </a:r>
          </a:p>
          <a:p>
            <a:pPr algn="l" marL="280270" indent="-140135" lvl="1">
              <a:lnSpc>
                <a:spcPts val="1817"/>
              </a:lnSpc>
              <a:buFont typeface="Arial"/>
              <a:buChar char="•"/>
            </a:pPr>
            <a:r>
              <a:rPr lang="en-US" sz="1298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การศึกษาวิจัยระบบธรรมาภิบาลในระบบอุดมศึกษา</a:t>
            </a:r>
          </a:p>
          <a:p>
            <a:pPr algn="l" marL="280270" indent="-140135" lvl="1">
              <a:lnSpc>
                <a:spcPts val="1817"/>
              </a:lnSpc>
              <a:buFont typeface="Arial"/>
              <a:buChar char="•"/>
            </a:pPr>
            <a:r>
              <a:rPr lang="en-US" sz="1298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การเข้าถึงข้อมูลเพื่อส่งเสริมธรรมาภิบาลในระบบอุดมศึกษา</a:t>
            </a:r>
          </a:p>
          <a:p>
            <a:pPr algn="l" marL="280270" indent="-140135" lvl="1">
              <a:lnSpc>
                <a:spcPts val="1817"/>
              </a:lnSpc>
              <a:buFont typeface="Arial"/>
              <a:buChar char="•"/>
            </a:pPr>
            <a:r>
              <a:rPr lang="en-US" sz="1298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การประเมินสถาบันอุดมศึกษาเชิง           ธรรมาภิบาล</a:t>
            </a:r>
          </a:p>
          <a:p>
            <a:pPr algn="l" marL="280270" indent="-140135" lvl="1">
              <a:lnSpc>
                <a:spcPts val="1817"/>
              </a:lnSpc>
              <a:buFont typeface="Arial"/>
              <a:buChar char="•"/>
            </a:pPr>
            <a:r>
              <a:rPr lang="en-US" sz="1298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กำหนดจุดเน้นเพื่อการพัฒนาสถาบันอุดมศึกษาที่หลากหลายให้เกิดประโยชน์ต่อการพัฒนาประเทศ และการจัดอันดับสถาบันอุดมศึกษาระดับโลก </a:t>
            </a:r>
          </a:p>
          <a:p>
            <a:pPr algn="l" marL="280270" indent="-140135" lvl="1">
              <a:lnSpc>
                <a:spcPts val="1817"/>
              </a:lnSpc>
              <a:buFont typeface="Arial"/>
              <a:buChar char="•"/>
            </a:pPr>
            <a:r>
              <a:rPr lang="en-US" sz="1298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พัฒนาสถาบันการอุดมศึกษาให้เป็นศูนย์กลางการศึกษาระดับภูมิภาค (Education Hub)</a:t>
            </a:r>
          </a:p>
          <a:p>
            <a:pPr algn="l" marL="280270" indent="-140135" lvl="1">
              <a:lnSpc>
                <a:spcPts val="1817"/>
              </a:lnSpc>
              <a:buFont typeface="Arial"/>
              <a:buChar char="•"/>
            </a:pPr>
            <a:r>
              <a:rPr lang="en-US" sz="1298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การปฏิรูประบบการเงินเพื่อการอุดมศึกษา</a:t>
            </a:r>
          </a:p>
          <a:p>
            <a:pPr algn="l" marL="280270" indent="-140135" lvl="1">
              <a:lnSpc>
                <a:spcPts val="1817"/>
              </a:lnSpc>
              <a:buFont typeface="Arial"/>
              <a:buChar char="•"/>
            </a:pPr>
            <a:r>
              <a:rPr lang="en-US" sz="1298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โครงสร้างพื้นฐานดิจิทัล และระบบฐานข้อมูล (Data Base System) เพื่อ        การอุดมศึกษาและวิจัย</a:t>
            </a:r>
          </a:p>
          <a:p>
            <a:pPr algn="l">
              <a:lnSpc>
                <a:spcPts val="1817"/>
              </a:lnSpc>
            </a:pPr>
          </a:p>
        </p:txBody>
      </p:sp>
      <p:sp>
        <p:nvSpPr>
          <p:cNvPr name="TextBox 18" id="18"/>
          <p:cNvSpPr txBox="true"/>
          <p:nvPr/>
        </p:nvSpPr>
        <p:spPr>
          <a:xfrm rot="0">
            <a:off x="839333" y="2223817"/>
            <a:ext cx="3141537" cy="75130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17"/>
              </a:lnSpc>
            </a:pPr>
            <a:r>
              <a:rPr lang="en-US" sz="1298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1298" b="true">
                <a:solidFill>
                  <a:srgbClr val="680D10"/>
                </a:solidFill>
                <a:latin typeface="Aileron Bold"/>
                <a:ea typeface="Aileron Bold"/>
                <a:cs typeface="Aileron Bold"/>
                <a:sym typeface="Aileron Bold"/>
              </a:rPr>
              <a:t>ยุทธศาสตร์ที่ 2 ส่งเสริมระบบนิเวศวิจัยอุดมศึกษา (Research Ecosystem Building) </a:t>
            </a:r>
            <a:r>
              <a:rPr lang="en-US" sz="1298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จากสภาวะการติดกับดักรายได้       ปานกลางของประเทศ ความก้าวหน้าของวิทยาศาสตร์และเทคโนโลยีในปัจจุบัน ส่งผลต่อความท้าทายให้กับสถาบันอุดมศึกษาซึ่งเป็นส่วนหนึ่งของกลไกการขับเคลื่อนในการพัฒนาประเทศ จึงจำเป็นอย่างยิ่งในการพัฒนาระบบนิเวศที่เอื้อต่อการสร้างสรรค์องค์ความรู้และนวัตกรรม เพื่อให้อุดมศึกษาสามารถสร้างสรรค์องค์ความรู้ วิจัย นวัตกรรม และประยุกต์ให้เกิดคุณค่าทางเศรษฐกิจที่เป็นประโยชน์ตั้งแต่ระดับชุมชนและระดับชาติ โดยมีกลยุทธ์ที่เกี่ยวข้อง 8 ด้าน ประกอบด้วย</a:t>
            </a:r>
          </a:p>
          <a:p>
            <a:pPr algn="l" marL="280270" indent="-140135" lvl="1">
              <a:lnSpc>
                <a:spcPts val="1817"/>
              </a:lnSpc>
              <a:buFont typeface="Arial"/>
              <a:buChar char="•"/>
            </a:pPr>
            <a:r>
              <a:rPr lang="en-US" sz="1298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กำหนดจุดเน้นและเป้าหมายของเทคโนโลยี</a:t>
            </a:r>
          </a:p>
          <a:p>
            <a:pPr algn="l" marL="280270" indent="-140135" lvl="1">
              <a:lnSpc>
                <a:spcPts val="1817"/>
              </a:lnSpc>
              <a:buFont typeface="Arial"/>
              <a:buChar char="•"/>
            </a:pPr>
            <a:r>
              <a:rPr lang="en-US" sz="1298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สร้างรูปแบบความร่วมมือเพื่อการวิจัย นวัตกรรม และการถ่ายทอดเทคโนโลยี ให้เกิดประสิทธิภาพสูงสุด</a:t>
            </a:r>
          </a:p>
          <a:p>
            <a:pPr algn="l" marL="280270" indent="-140135" lvl="1">
              <a:lnSpc>
                <a:spcPts val="1817"/>
              </a:lnSpc>
              <a:buFont typeface="Arial"/>
              <a:buChar char="•"/>
            </a:pPr>
            <a:r>
              <a:rPr lang="en-US" sz="1298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ระดมทรัพยากรและความเชี่ยวชาญต่างประเทศ</a:t>
            </a:r>
          </a:p>
          <a:p>
            <a:pPr algn="l" marL="280270" indent="-140135" lvl="1">
              <a:lnSpc>
                <a:spcPts val="1817"/>
              </a:lnSpc>
              <a:buFont typeface="Arial"/>
              <a:buChar char="•"/>
            </a:pPr>
            <a:r>
              <a:rPr lang="en-US" sz="1298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พัฒนาวิธีการจัดสรรเงินอุดหนุนด้านการวิจัย นวัตกรรม และการถ่ายทอดเทคโนโลยี </a:t>
            </a:r>
          </a:p>
          <a:p>
            <a:pPr algn="l" marL="280270" indent="-140135" lvl="1">
              <a:lnSpc>
                <a:spcPts val="1817"/>
              </a:lnSpc>
              <a:buFont typeface="Arial"/>
              <a:buChar char="•"/>
            </a:pPr>
            <a:r>
              <a:rPr lang="en-US" sz="1298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ส่งเสริมและสร้างความเข้มแข็งให้กับระบบการทำวิจัยระดับหลังปริญญาโทหรือระดับหลังปริญญาเอก </a:t>
            </a:r>
          </a:p>
          <a:p>
            <a:pPr algn="l" marL="280270" indent="-140135" lvl="1">
              <a:lnSpc>
                <a:spcPts val="1817"/>
              </a:lnSpc>
              <a:buFont typeface="Arial"/>
              <a:buChar char="•"/>
            </a:pPr>
            <a:r>
              <a:rPr lang="en-US" sz="1298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ภาครัฐลดอุปสรรคต่อการสร้างงานวิจัย เพื่อให้ตอบสนองความต้องการในปัจจุบันและอนาคต</a:t>
            </a:r>
          </a:p>
          <a:p>
            <a:pPr algn="l" marL="280270" indent="-140135" lvl="1">
              <a:lnSpc>
                <a:spcPts val="1817"/>
              </a:lnSpc>
              <a:buFont typeface="Arial"/>
              <a:buChar char="•"/>
            </a:pPr>
            <a:r>
              <a:rPr lang="en-US" sz="1298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พัฒนาความเป็นผู้ประกอบการ (Entrepreneurship Education)</a:t>
            </a:r>
          </a:p>
          <a:p>
            <a:pPr algn="l" marL="280270" indent="-140135" lvl="1">
              <a:lnSpc>
                <a:spcPts val="1817"/>
              </a:lnSpc>
              <a:buFont typeface="Arial"/>
              <a:buChar char="•"/>
            </a:pPr>
            <a:r>
              <a:rPr lang="en-US" sz="1298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จัดสรรผลประโยชน์จากงานวิจัยและทรัพย์สินทางปัญญา </a:t>
            </a:r>
          </a:p>
          <a:p>
            <a:pPr algn="l">
              <a:lnSpc>
                <a:spcPts val="1817"/>
              </a:lnSpc>
            </a:pPr>
          </a:p>
        </p:txBody>
      </p:sp>
    </p:spTree>
  </p:cSld>
  <p:clrMapOvr>
    <a:masterClrMapping/>
  </p:clrMapOvr>
</p:sld>
</file>

<file path=ppt/slides/slide6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66687" y="9924082"/>
            <a:ext cx="7651680" cy="2127510"/>
            <a:chOff x="0" y="0"/>
            <a:chExt cx="2228448" cy="61960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228448" cy="619608"/>
            </a:xfrm>
            <a:custGeom>
              <a:avLst/>
              <a:gdLst/>
              <a:ahLst/>
              <a:cxnLst/>
              <a:rect r="r" b="b" t="t" l="l"/>
              <a:pathLst>
                <a:path h="619608" w="2228448">
                  <a:moveTo>
                    <a:pt x="0" y="0"/>
                  </a:moveTo>
                  <a:lnTo>
                    <a:pt x="2228448" y="0"/>
                  </a:lnTo>
                  <a:lnTo>
                    <a:pt x="2228448" y="619608"/>
                  </a:lnTo>
                  <a:lnTo>
                    <a:pt x="0" y="619608"/>
                  </a:lnTo>
                  <a:close/>
                </a:path>
              </a:pathLst>
            </a:custGeom>
            <a:solidFill>
              <a:srgbClr val="804928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0"/>
              <a:ext cx="2228448" cy="619608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>
                <a:lnSpc>
                  <a:spcPts val="903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-46292" y="-1554736"/>
            <a:ext cx="7651680" cy="2025021"/>
            <a:chOff x="0" y="0"/>
            <a:chExt cx="2228448" cy="58976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228448" cy="589760"/>
            </a:xfrm>
            <a:custGeom>
              <a:avLst/>
              <a:gdLst/>
              <a:ahLst/>
              <a:cxnLst/>
              <a:rect r="r" b="b" t="t" l="l"/>
              <a:pathLst>
                <a:path h="589760" w="2228448">
                  <a:moveTo>
                    <a:pt x="0" y="0"/>
                  </a:moveTo>
                  <a:lnTo>
                    <a:pt x="2228448" y="0"/>
                  </a:lnTo>
                  <a:lnTo>
                    <a:pt x="2228448" y="589760"/>
                  </a:lnTo>
                  <a:lnTo>
                    <a:pt x="0" y="589760"/>
                  </a:lnTo>
                  <a:close/>
                </a:path>
              </a:pathLst>
            </a:custGeom>
            <a:solidFill>
              <a:srgbClr val="804928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0"/>
              <a:ext cx="2228448" cy="589760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>
                <a:lnSpc>
                  <a:spcPts val="903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-312492" y="9817970"/>
            <a:ext cx="7939179" cy="77815"/>
            <a:chOff x="0" y="0"/>
            <a:chExt cx="2312178" cy="2266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312178" cy="22663"/>
            </a:xfrm>
            <a:custGeom>
              <a:avLst/>
              <a:gdLst/>
              <a:ahLst/>
              <a:cxnLst/>
              <a:rect r="r" b="b" t="t" l="l"/>
              <a:pathLst>
                <a:path h="22663" w="2312178">
                  <a:moveTo>
                    <a:pt x="0" y="0"/>
                  </a:moveTo>
                  <a:lnTo>
                    <a:pt x="2312178" y="0"/>
                  </a:lnTo>
                  <a:lnTo>
                    <a:pt x="2312178" y="22663"/>
                  </a:lnTo>
                  <a:lnTo>
                    <a:pt x="0" y="22663"/>
                  </a:lnTo>
                  <a:close/>
                </a:path>
              </a:pathLst>
            </a:custGeom>
            <a:solidFill>
              <a:srgbClr val="FFC500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0"/>
              <a:ext cx="2312178" cy="22663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>
                <a:lnSpc>
                  <a:spcPts val="903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-1931168">
            <a:off x="4554766" y="546972"/>
            <a:ext cx="2361483" cy="2320157"/>
          </a:xfrm>
          <a:custGeom>
            <a:avLst/>
            <a:gdLst/>
            <a:ahLst/>
            <a:cxnLst/>
            <a:rect r="r" b="b" t="t" l="l"/>
            <a:pathLst>
              <a:path h="2320157" w="2361483">
                <a:moveTo>
                  <a:pt x="0" y="0"/>
                </a:moveTo>
                <a:lnTo>
                  <a:pt x="2361483" y="0"/>
                </a:lnTo>
                <a:lnTo>
                  <a:pt x="2361483" y="2320156"/>
                </a:lnTo>
                <a:lnTo>
                  <a:pt x="0" y="23201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4111274" y="599127"/>
            <a:ext cx="3448726" cy="9204946"/>
            <a:chOff x="0" y="0"/>
            <a:chExt cx="1004395" cy="2680816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004395" cy="2680816"/>
            </a:xfrm>
            <a:custGeom>
              <a:avLst/>
              <a:gdLst/>
              <a:ahLst/>
              <a:cxnLst/>
              <a:rect r="r" b="b" t="t" l="l"/>
              <a:pathLst>
                <a:path h="2680816" w="1004395">
                  <a:moveTo>
                    <a:pt x="0" y="0"/>
                  </a:moveTo>
                  <a:lnTo>
                    <a:pt x="1004395" y="0"/>
                  </a:lnTo>
                  <a:lnTo>
                    <a:pt x="1004395" y="2680816"/>
                  </a:lnTo>
                  <a:lnTo>
                    <a:pt x="0" y="2680816"/>
                  </a:lnTo>
                  <a:close/>
                </a:path>
              </a:pathLst>
            </a:custGeom>
            <a:solidFill>
              <a:srgbClr val="804928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0"/>
              <a:ext cx="1004395" cy="2680816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>
                <a:lnSpc>
                  <a:spcPts val="903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5968499" y="9617242"/>
            <a:ext cx="1658187" cy="1081895"/>
            <a:chOff x="0" y="0"/>
            <a:chExt cx="2210917" cy="1442526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210917" cy="1442526"/>
            </a:xfrm>
            <a:custGeom>
              <a:avLst/>
              <a:gdLst/>
              <a:ahLst/>
              <a:cxnLst/>
              <a:rect r="r" b="b" t="t" l="l"/>
              <a:pathLst>
                <a:path h="1442526" w="2210917">
                  <a:moveTo>
                    <a:pt x="0" y="0"/>
                  </a:moveTo>
                  <a:lnTo>
                    <a:pt x="2210917" y="0"/>
                  </a:lnTo>
                  <a:lnTo>
                    <a:pt x="2210917" y="1442526"/>
                  </a:lnTo>
                  <a:lnTo>
                    <a:pt x="0" y="14425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3" r="0" b="-3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 rot="0">
              <a:off x="1075676" y="632962"/>
              <a:ext cx="593729" cy="63514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025"/>
                </a:lnSpc>
              </a:pPr>
              <a:r>
                <a:rPr lang="en-US" sz="2875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54</a:t>
              </a: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523495" y="7832342"/>
            <a:ext cx="3587779" cy="2710766"/>
          </a:xfrm>
          <a:custGeom>
            <a:avLst/>
            <a:gdLst/>
            <a:ahLst/>
            <a:cxnLst/>
            <a:rect r="r" b="b" t="t" l="l"/>
            <a:pathLst>
              <a:path h="2710766" w="3587779">
                <a:moveTo>
                  <a:pt x="0" y="0"/>
                </a:moveTo>
                <a:lnTo>
                  <a:pt x="3587779" y="0"/>
                </a:lnTo>
                <a:lnTo>
                  <a:pt x="3587779" y="2710766"/>
                </a:lnTo>
                <a:lnTo>
                  <a:pt x="0" y="271076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4257419" y="809486"/>
            <a:ext cx="2724192" cy="87461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02"/>
              </a:lnSpc>
            </a:pPr>
            <a:r>
              <a:rPr lang="en-US" sz="1216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 กลุ่มสถาบันอุดมศึกษาตามข้อ (1) กลุ่มพัฒนาการวิจัยระดับแนวหน้าของโลก มีพันธกิจหลักและยุทธศาสตร์ที่มุ่งสู่การวิจัย ที่มีคุณภาพระดับสากลและสามารถแข่งขันในระดับนานาชาติได้ โดยต้อง</a:t>
            </a:r>
          </a:p>
          <a:p>
            <a:pPr algn="l" marL="262570" indent="-131285" lvl="1">
              <a:lnSpc>
                <a:spcPts val="1702"/>
              </a:lnSpc>
              <a:buFont typeface="Arial"/>
              <a:buChar char="•"/>
            </a:pPr>
            <a:r>
              <a:rPr lang="en-US" sz="1216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เน้นการวิจัยขั้นสูงและการผลิตนักวิจัย เป็นผู้นำทางความรู้ของประเทศ ในระดับปริญญาเอกหรือหลังปริญญาเอกที่มีวิทยานิพนธ์ หรือผลงานวิจัยระดับนานาชาติในหลายกลุ่มสาขาวิชา </a:t>
            </a:r>
          </a:p>
          <a:p>
            <a:pPr algn="l" marL="262570" indent="-131285" lvl="1">
              <a:lnSpc>
                <a:spcPts val="1702"/>
              </a:lnSpc>
              <a:buFont typeface="Arial"/>
              <a:buChar char="•"/>
            </a:pPr>
            <a:r>
              <a:rPr lang="en-US" sz="1216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มุ่งค้นคว้าเพื่อสร้างองค์ความรู้ ทฤษฎี และข้อค้นพบใหม่เพื่อขยายพรมแดนของความรู้ และสร้างความก้าวหน้าทางวิชาการที่ลุ่มลึกในสาขาวิชาต่าง ๆ </a:t>
            </a:r>
          </a:p>
          <a:p>
            <a:pPr algn="l" marL="262570" indent="-131285" lvl="1">
              <a:lnSpc>
                <a:spcPts val="1702"/>
              </a:lnSpc>
              <a:buFont typeface="Arial"/>
              <a:buChar char="•"/>
            </a:pPr>
            <a:r>
              <a:rPr lang="en-US" sz="1216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สร้างนวัตกรรมที่มีมูลค่าสูงทางเศรษฐกิจและสังคมจากผลงานวิจัยและองค์ความรู้ขั้นสูง</a:t>
            </a:r>
          </a:p>
          <a:p>
            <a:pPr algn="l">
              <a:lnSpc>
                <a:spcPts val="1702"/>
              </a:lnSpc>
            </a:pPr>
            <a:r>
              <a:rPr lang="en-US" sz="1216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</a:p>
          <a:p>
            <a:pPr algn="l">
              <a:lnSpc>
                <a:spcPts val="1702"/>
              </a:lnSpc>
            </a:pPr>
            <a:r>
              <a:rPr lang="en-US" sz="1216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          </a:t>
            </a:r>
            <a:r>
              <a:rPr lang="en-US" sz="1216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 กลุ่มสถาบันอุดมศึกษาตามข้อ (2) กลุ่มพัฒนาเทคโนโลยีและส่งเสริมการสร้างนวัตกรรม มีพันธกิจหลักและยุทธศาสตร์ที่มุ่งสู่การจัดการการศึกษาเพื่อเน้นการพัฒนาเทคโนโลยีและส่งเสริมการสร้างนวัตกรรมเพื่อตอบโจทย์ของประเทศในการพัฒนาเกษตรกรรม อุตสาหกรรมและบริการ โดยต้อง </a:t>
            </a:r>
          </a:p>
          <a:p>
            <a:pPr algn="l" marL="262570" indent="-131285" lvl="1">
              <a:lnSpc>
                <a:spcPts val="1702"/>
              </a:lnSpc>
              <a:buFont typeface="Arial"/>
              <a:buChar char="•"/>
            </a:pPr>
            <a:r>
              <a:rPr lang="en-US" sz="1216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สร้างและพัฒนาศักยภาพผู้เรียนที่มีความรู้และความเชี่ยวชาญด้านเทคโนโลยีให้สามารถนำองค์ความรู้ไปประยุกต์เพื่อสร้างผลงานและพัฒนาผลิตภัณฑ์</a:t>
            </a:r>
          </a:p>
          <a:p>
            <a:pPr algn="l" marL="262570" indent="-131285" lvl="1">
              <a:lnSpc>
                <a:spcPts val="1702"/>
              </a:lnSpc>
              <a:buFont typeface="Arial"/>
              <a:buChar char="•"/>
            </a:pPr>
            <a:r>
              <a:rPr lang="en-US" sz="1216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สร้างนวัตกรรมเพื่อนำไปใช้ในเชิงพาณิชย์หรือสาธารณประโยชน์เพื่อสร้างมูลค่าเพิ่ม ตลอดห่วงโซ่มูลค่าในภาคการผลิตและบริการ </a:t>
            </a:r>
          </a:p>
          <a:p>
            <a:pPr algn="l" marL="262570" indent="-131285" lvl="1">
              <a:lnSpc>
                <a:spcPts val="1702"/>
              </a:lnSpc>
              <a:buFont typeface="Arial"/>
              <a:buChar char="•"/>
            </a:pPr>
            <a:r>
              <a:rPr lang="en-US" sz="1216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ส่งเสริมบทบาทความร่วมมือกับภาคเอกชนทั้งในประเทศและต่างประเทศเพื่อสนับสนุน และพัฒนาเทคโนโลยีและนวัตกรรม </a:t>
            </a:r>
          </a:p>
          <a:p>
            <a:pPr algn="l" marL="262570" indent="-131285" lvl="1">
              <a:lnSpc>
                <a:spcPts val="1702"/>
              </a:lnSpc>
              <a:buFont typeface="Arial"/>
              <a:buChar char="•"/>
            </a:pPr>
            <a:r>
              <a:rPr lang="en-US" sz="1216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น้นการเรียนการสอนควบคู่กับการปฏิบัติการจริงเพื่อพัฒนาสมรรถนะและทักษะในการทำงาน</a:t>
            </a:r>
          </a:p>
          <a:p>
            <a:pPr algn="l">
              <a:lnSpc>
                <a:spcPts val="1702"/>
              </a:lnSpc>
            </a:pPr>
          </a:p>
        </p:txBody>
      </p:sp>
      <p:sp>
        <p:nvSpPr>
          <p:cNvPr name="TextBox 20" id="20"/>
          <p:cNvSpPr txBox="true"/>
          <p:nvPr/>
        </p:nvSpPr>
        <p:spPr>
          <a:xfrm rot="0">
            <a:off x="917689" y="614424"/>
            <a:ext cx="2862311" cy="74672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02"/>
              </a:lnSpc>
            </a:pPr>
            <a:r>
              <a:rPr lang="en-US" sz="1216" b="true">
                <a:solidFill>
                  <a:srgbClr val="680D10"/>
                </a:solidFill>
                <a:latin typeface="Aileron Bold"/>
                <a:ea typeface="Aileron Bold"/>
                <a:cs typeface="Aileron Bold"/>
                <a:sym typeface="Aileron Bold"/>
              </a:rPr>
              <a:t>4) โครงการพลิกโฉมมหาวิทยาลัย (Reinventing University)</a:t>
            </a:r>
          </a:p>
          <a:p>
            <a:pPr algn="l">
              <a:lnSpc>
                <a:spcPts val="1702"/>
              </a:lnSpc>
            </a:pPr>
            <a:r>
              <a:rPr lang="en-US" sz="1216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         </a:t>
            </a:r>
            <a:r>
              <a:rPr lang="en-US" sz="1216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 โครงการพลิกโฉมมหาวิทยาลัย คือ โครงการที่เริ่มต้นปฎิรูประบบการศึกษา โดยการกําหนดกลุ่มสถาบันอุดมศึกษาเชิงยุทธศาสตร์ เป็นการกําหนดเป้าหมาย และผลลัพธ์การดําเนินงานตามจุดเน้นเชิงยุทธศาสตร์ของสถาบันอุดมศึกษาที่มีการจัดการเรียนการสอนระดับปริญญาตรีขึ้นไป</a:t>
            </a:r>
          </a:p>
          <a:p>
            <a:pPr algn="l">
              <a:lnSpc>
                <a:spcPts val="1702"/>
              </a:lnSpc>
            </a:pPr>
            <a:r>
              <a:rPr lang="en-US" sz="1216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         </a:t>
            </a:r>
            <a:r>
              <a:rPr lang="en-US" sz="1216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 เพื่อสนับสนุนการพัฒนาทรัพยากรบุคคลของประเทศ และสอดคล้องกับทิศทางการพัฒนาประเทศ โดยกําหนดนิยาม คุณลักษณะ ตัวชี้วัด และนิยามเชิงปฏิบัติการครอบคลุมผลการดําเนินงาน (Performance) และศักยภาพ (Potential) ของสถาบันอุดมศึกษาแต่ละกลุ่ม</a:t>
            </a:r>
          </a:p>
          <a:p>
            <a:pPr algn="l">
              <a:lnSpc>
                <a:spcPts val="1702"/>
              </a:lnSpc>
            </a:pPr>
            <a:r>
              <a:rPr lang="en-US" sz="1216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         </a:t>
            </a:r>
            <a:r>
              <a:rPr lang="en-US" sz="1216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 เพื่อให้สถาบันอุดมศึกษาแต่ละแห่งได้ใช้ความสามารถและศักยภาพอย่างมีประสิทธิภาพ การปฏิรูประบบอุดมศึกษา จะใช้วิธีการกําหนดกลุ่มสถาบันอุดมศึกษาออกเป็น  6 กลุ่มเชิงยุทธศาสตร์ ตามที่ประกาศในกฎกระทวง เรื่อง การจัดกลุ่มสถาบันอุดมศึกษา พ.ศ. 2564 ที่ประกาศในราชกิจจานุเบกษาเมื่อวันที่ 25 มีนาคม พ.ศ. 2564 ดังต่อไปนี้ </a:t>
            </a:r>
          </a:p>
          <a:p>
            <a:pPr algn="l">
              <a:lnSpc>
                <a:spcPts val="1702"/>
              </a:lnSpc>
            </a:pPr>
            <a:r>
              <a:rPr lang="en-US" sz="1216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          </a:t>
            </a:r>
            <a:r>
              <a:rPr lang="en-US" sz="1216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(1)  กลุ่มพัฒนาการวิจัยระดับแนวหน้าของโลก </a:t>
            </a:r>
          </a:p>
          <a:p>
            <a:pPr algn="l">
              <a:lnSpc>
                <a:spcPts val="1702"/>
              </a:lnSpc>
            </a:pPr>
            <a:r>
              <a:rPr lang="en-US" sz="1216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          </a:t>
            </a:r>
            <a:r>
              <a:rPr lang="en-US" sz="1216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(2)  กลุ่มพัฒนาเทคโนโลยีและส่งเสริมการ     สร้างนวัตกรรม </a:t>
            </a:r>
          </a:p>
          <a:p>
            <a:pPr algn="l">
              <a:lnSpc>
                <a:spcPts val="1702"/>
              </a:lnSpc>
            </a:pPr>
            <a:r>
              <a:rPr lang="en-US" sz="1216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          </a:t>
            </a:r>
            <a:r>
              <a:rPr lang="en-US" sz="1216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(3)  กลุ่มพัฒนาชุมชนท้องถิ่นหรือชุมชนอื่น </a:t>
            </a:r>
          </a:p>
          <a:p>
            <a:pPr algn="l">
              <a:lnSpc>
                <a:spcPts val="1702"/>
              </a:lnSpc>
            </a:pPr>
            <a:r>
              <a:rPr lang="en-US" sz="1216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          </a:t>
            </a:r>
            <a:r>
              <a:rPr lang="en-US" sz="1216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(4)  กลุ่มพัฒนาปัญญาและคุณธรรมด้วยหลักศาสนา </a:t>
            </a:r>
          </a:p>
          <a:p>
            <a:pPr algn="l">
              <a:lnSpc>
                <a:spcPts val="1702"/>
              </a:lnSpc>
            </a:pPr>
            <a:r>
              <a:rPr lang="en-US" sz="1216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          </a:t>
            </a:r>
            <a:r>
              <a:rPr lang="en-US" sz="1216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(5)  กลุ่มผลิตและพัฒนาบุคลากรวิชาชีพและสาขาจำเพาะ </a:t>
            </a:r>
          </a:p>
          <a:p>
            <a:pPr algn="l">
              <a:lnSpc>
                <a:spcPts val="1702"/>
              </a:lnSpc>
            </a:pPr>
            <a:r>
              <a:rPr lang="en-US" sz="1216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          </a:t>
            </a:r>
            <a:r>
              <a:rPr lang="en-US" sz="1216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(6)  กลุ่มอื่นตามที่รัฐมนตรีประกาศกำหนด</a:t>
            </a:r>
          </a:p>
          <a:p>
            <a:pPr algn="l">
              <a:lnSpc>
                <a:spcPts val="1702"/>
              </a:lnSpc>
            </a:pPr>
          </a:p>
        </p:txBody>
      </p:sp>
    </p:spTree>
  </p:cSld>
  <p:clrMapOvr>
    <a:masterClrMapping/>
  </p:clrMapOvr>
</p:sld>
</file>

<file path=ppt/slides/slide6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60000">
            <a:off x="-81193" y="9926810"/>
            <a:ext cx="7646385" cy="709320"/>
            <a:chOff x="0" y="0"/>
            <a:chExt cx="2228448" cy="20672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228448" cy="206723"/>
            </a:xfrm>
            <a:custGeom>
              <a:avLst/>
              <a:gdLst/>
              <a:ahLst/>
              <a:cxnLst/>
              <a:rect r="r" b="b" t="t" l="l"/>
              <a:pathLst>
                <a:path h="206723" w="2228448">
                  <a:moveTo>
                    <a:pt x="0" y="0"/>
                  </a:moveTo>
                  <a:lnTo>
                    <a:pt x="2228448" y="0"/>
                  </a:lnTo>
                  <a:lnTo>
                    <a:pt x="2228448" y="206723"/>
                  </a:lnTo>
                  <a:lnTo>
                    <a:pt x="0" y="206723"/>
                  </a:lnTo>
                  <a:close/>
                </a:path>
              </a:pathLst>
            </a:custGeom>
            <a:solidFill>
              <a:srgbClr val="804928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0"/>
              <a:ext cx="2228448" cy="206723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>
                <a:lnSpc>
                  <a:spcPts val="903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-65926" y="-1612655"/>
            <a:ext cx="7646385" cy="2023620"/>
            <a:chOff x="0" y="0"/>
            <a:chExt cx="2228448" cy="58976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228448" cy="589760"/>
            </a:xfrm>
            <a:custGeom>
              <a:avLst/>
              <a:gdLst/>
              <a:ahLst/>
              <a:cxnLst/>
              <a:rect r="r" b="b" t="t" l="l"/>
              <a:pathLst>
                <a:path h="589760" w="2228448">
                  <a:moveTo>
                    <a:pt x="0" y="0"/>
                  </a:moveTo>
                  <a:lnTo>
                    <a:pt x="2228448" y="0"/>
                  </a:lnTo>
                  <a:lnTo>
                    <a:pt x="2228448" y="589760"/>
                  </a:lnTo>
                  <a:lnTo>
                    <a:pt x="0" y="589760"/>
                  </a:lnTo>
                  <a:close/>
                </a:path>
              </a:pathLst>
            </a:custGeom>
            <a:solidFill>
              <a:srgbClr val="2A333A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0"/>
              <a:ext cx="2228448" cy="589760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>
                <a:lnSpc>
                  <a:spcPts val="903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-35299" y="9812365"/>
            <a:ext cx="7884750" cy="194250"/>
            <a:chOff x="0" y="0"/>
            <a:chExt cx="2297916" cy="5661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297916" cy="56612"/>
            </a:xfrm>
            <a:custGeom>
              <a:avLst/>
              <a:gdLst/>
              <a:ahLst/>
              <a:cxnLst/>
              <a:rect r="r" b="b" t="t" l="l"/>
              <a:pathLst>
                <a:path h="56612" w="2297916">
                  <a:moveTo>
                    <a:pt x="0" y="0"/>
                  </a:moveTo>
                  <a:lnTo>
                    <a:pt x="2297916" y="0"/>
                  </a:lnTo>
                  <a:lnTo>
                    <a:pt x="2297916" y="56612"/>
                  </a:lnTo>
                  <a:lnTo>
                    <a:pt x="0" y="56612"/>
                  </a:lnTo>
                  <a:close/>
                </a:path>
              </a:pathLst>
            </a:custGeom>
            <a:solidFill>
              <a:srgbClr val="FFC500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0"/>
              <a:ext cx="2297916" cy="56612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>
                <a:lnSpc>
                  <a:spcPts val="903"/>
                </a:lnSpc>
              </a:pP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-1931168">
            <a:off x="4531948" y="487598"/>
            <a:ext cx="2359849" cy="2318552"/>
          </a:xfrm>
          <a:custGeom>
            <a:avLst/>
            <a:gdLst/>
            <a:ahLst/>
            <a:cxnLst/>
            <a:rect r="r" b="b" t="t" l="l"/>
            <a:pathLst>
              <a:path h="2318552" w="2359849">
                <a:moveTo>
                  <a:pt x="0" y="0"/>
                </a:moveTo>
                <a:lnTo>
                  <a:pt x="2359849" y="0"/>
                </a:lnTo>
                <a:lnTo>
                  <a:pt x="2359849" y="2318552"/>
                </a:lnTo>
                <a:lnTo>
                  <a:pt x="0" y="23185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4001826" y="1362254"/>
            <a:ext cx="3420093" cy="7131530"/>
            <a:chOff x="0" y="0"/>
            <a:chExt cx="996745" cy="2078399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996745" cy="2078399"/>
            </a:xfrm>
            <a:custGeom>
              <a:avLst/>
              <a:gdLst/>
              <a:ahLst/>
              <a:cxnLst/>
              <a:rect r="r" b="b" t="t" l="l"/>
              <a:pathLst>
                <a:path h="2078399" w="996745">
                  <a:moveTo>
                    <a:pt x="0" y="0"/>
                  </a:moveTo>
                  <a:lnTo>
                    <a:pt x="996745" y="0"/>
                  </a:lnTo>
                  <a:lnTo>
                    <a:pt x="996745" y="2078399"/>
                  </a:lnTo>
                  <a:lnTo>
                    <a:pt x="0" y="2078399"/>
                  </a:lnTo>
                  <a:close/>
                </a:path>
              </a:pathLst>
            </a:custGeom>
            <a:solidFill>
              <a:srgbClr val="804928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0"/>
              <a:ext cx="996745" cy="2078399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>
                <a:lnSpc>
                  <a:spcPts val="903"/>
                </a:lnSpc>
              </a:pP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3440906">
            <a:off x="-192653" y="1970531"/>
            <a:ext cx="4507471" cy="4428590"/>
          </a:xfrm>
          <a:custGeom>
            <a:avLst/>
            <a:gdLst/>
            <a:ahLst/>
            <a:cxnLst/>
            <a:rect r="r" b="b" t="t" l="l"/>
            <a:pathLst>
              <a:path h="4428590" w="4507471">
                <a:moveTo>
                  <a:pt x="0" y="0"/>
                </a:moveTo>
                <a:lnTo>
                  <a:pt x="4507470" y="0"/>
                </a:lnTo>
                <a:lnTo>
                  <a:pt x="4507470" y="4428590"/>
                </a:lnTo>
                <a:lnTo>
                  <a:pt x="0" y="442859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5826995" y="9517373"/>
            <a:ext cx="1816765" cy="1185360"/>
            <a:chOff x="0" y="0"/>
            <a:chExt cx="2422353" cy="158048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422353" cy="1580480"/>
            </a:xfrm>
            <a:custGeom>
              <a:avLst/>
              <a:gdLst/>
              <a:ahLst/>
              <a:cxnLst/>
              <a:rect r="r" b="b" t="t" l="l"/>
              <a:pathLst>
                <a:path h="1580480" w="2422353">
                  <a:moveTo>
                    <a:pt x="0" y="0"/>
                  </a:moveTo>
                  <a:lnTo>
                    <a:pt x="2422353" y="0"/>
                  </a:lnTo>
                  <a:lnTo>
                    <a:pt x="2422353" y="1580480"/>
                  </a:lnTo>
                  <a:lnTo>
                    <a:pt x="0" y="15804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3" r="0" b="-3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 rot="0">
              <a:off x="1202490" y="715538"/>
              <a:ext cx="637986" cy="67752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325"/>
                </a:lnSpc>
              </a:pPr>
              <a:r>
                <a:rPr lang="en-US" sz="3089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55</a:t>
              </a: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4148831" y="1501400"/>
            <a:ext cx="2722307" cy="66101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01"/>
              </a:lnSpc>
            </a:pPr>
            <a:r>
              <a:rPr lang="en-US" sz="1215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         </a:t>
            </a:r>
          </a:p>
          <a:p>
            <a:pPr algn="l" marL="262388" indent="-131194" lvl="1">
              <a:lnSpc>
                <a:spcPts val="1701"/>
              </a:lnSpc>
              <a:buFont typeface="Arial"/>
              <a:buChar char="•"/>
            </a:pPr>
            <a:r>
              <a:rPr lang="en-US" sz="1215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 มุ่งพัฒนาบัณฑิตให้เป็นผู้มีสติปัญญา และคุณธรรม ด้วยการจัดการเรียนการสอนที่ผสานหลักศาสนากับหลักวิชาการ </a:t>
            </a:r>
          </a:p>
          <a:p>
            <a:pPr algn="l" marL="262388" indent="-131194" lvl="1">
              <a:lnSpc>
                <a:spcPts val="1701"/>
              </a:lnSpc>
              <a:buFont typeface="Arial"/>
              <a:buChar char="•"/>
            </a:pPr>
            <a:r>
              <a:rPr lang="en-US" sz="1215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ให้ความสำคัญกับการวิจัยและการสร้างนวัตกรรมโดยยึดหลักศาสนา ปรับใช้หลักศาสนาให้เหมาะกับสังคมที่เปลี่ยนไป และสร้างหลักวิชาการที่สอดคล้องกับหลักศาสนาเป็นทางเลือกคู่กับ หลักวิชาการของประเทศตะวันตก </a:t>
            </a:r>
          </a:p>
          <a:p>
            <a:pPr algn="l" marL="262388" indent="-131194" lvl="1">
              <a:lnSpc>
                <a:spcPts val="1701"/>
              </a:lnSpc>
              <a:buFont typeface="Arial"/>
              <a:buChar char="•"/>
            </a:pPr>
            <a:r>
              <a:rPr lang="en-US" sz="1215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นำหลักธรรมคำสอนของศาสนาต่าง ๆ มาชี้นำสังคมโดยมุ่งพัฒนาจิตใจ สติปัญญา และพฤติกรรมของประชาชนเพื่อให้เกิดสันติสุขและความสามัคคีของคนในชาติ</a:t>
            </a:r>
          </a:p>
          <a:p>
            <a:pPr algn="l">
              <a:lnSpc>
                <a:spcPts val="1701"/>
              </a:lnSpc>
            </a:pPr>
            <a:r>
              <a:rPr lang="en-US" sz="1215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</a:p>
          <a:p>
            <a:pPr algn="l">
              <a:lnSpc>
                <a:spcPts val="1701"/>
              </a:lnSpc>
            </a:pPr>
            <a:r>
              <a:rPr lang="en-US" sz="1215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          กลุ่มสถาบันอุดมศึกษาตามข้อ (5) กลุ่มผลิตและพัฒนาบุคลากรวิชาชีพและสาขาจำเพาะ มีพันธกิจหลักและยุทธศาสตร์ที่มุ่งสู่การผลิตและพัฒนาบัณฑิตที่มีความเชี่ยวชาญเฉพาะทาง มีความสามารถทางวิชาชีพระดับสูง หรือบัณฑิตสาขาจำเพาะตามความต้องการของประเทศในแต่ละขณะ พัฒนาความรู้และนวัตกรรม รวมทั้งถ่ายทอดความรู้เชิงทฤษฎีสู่การปฏิบัติ โดยต้องเน้นการจัดการศึกษาเพื่อพัฒนาผู้เรียนให้มีความรู้ทักษะ และทัศนคติที่เป็นประโยชน์ต่อการพัฒนาประเทศ หรือจรรโลงศิลปะและวัฒนธรรม มีความสามารถในการเรียนรู้และยกระดับสมรรถนะทางวิชาชีพอย่างต่อเนื่องตลอดชีวิต</a:t>
            </a:r>
          </a:p>
          <a:p>
            <a:pPr algn="l">
              <a:lnSpc>
                <a:spcPts val="1701"/>
              </a:lnSpc>
            </a:pPr>
          </a:p>
          <a:p>
            <a:pPr algn="l">
              <a:lnSpc>
                <a:spcPts val="1701"/>
              </a:lnSpc>
            </a:pPr>
          </a:p>
        </p:txBody>
      </p:sp>
      <p:sp>
        <p:nvSpPr>
          <p:cNvPr name="TextBox 20" id="20"/>
          <p:cNvSpPr txBox="true"/>
          <p:nvPr/>
        </p:nvSpPr>
        <p:spPr>
          <a:xfrm rot="0">
            <a:off x="885446" y="1324154"/>
            <a:ext cx="2871820" cy="70361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01"/>
              </a:lnSpc>
            </a:pPr>
            <a:r>
              <a:rPr lang="en-US" sz="1215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           กลุ่มสถาบันอุดมศึกษาตามข้อ (3) กลุ่มพัฒนาชุมชนท้องถิ่นหรือชุมชนอื่น มีพันธกิจหลักและยุทธศาสตร์ที่มุ่งสู่การพัฒนาชุมชนท้องถิ่น และชุมชนที่มีวัตถุประสงค์หรือประโยชน์ร่วมกัน การเป็นแหล่งเรียนรู้ ถ่ายทอดความรู้และเทคโนโลยีเพื่อสร้างความเข้มแข็งให้แก่ชุมชน และการให้ประชาชนมีโอกาสเรียนรู้ตลอดชีวิตอันจะนำไปสู่การพัฒนาที่ยั่งยืน โดยต้อง </a:t>
            </a:r>
          </a:p>
          <a:p>
            <a:pPr algn="l" marL="262388" indent="-131194" lvl="1">
              <a:lnSpc>
                <a:spcPts val="1701"/>
              </a:lnSpc>
              <a:buFont typeface="Arial"/>
              <a:buChar char="•"/>
            </a:pPr>
            <a:r>
              <a:rPr lang="en-US" sz="1215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เน้นการพัฒนาชุมชนท้องถิ่นและการสร้างศักยภาพให้สถานศึกษา องค์กรในชุมชน และประชาชนมีความเข้มแข็งในการพัฒนาการศึกษา เศรษฐกิจและสังคมในชุมชน</a:t>
            </a:r>
          </a:p>
          <a:p>
            <a:pPr algn="l" marL="262388" indent="-131194" lvl="1">
              <a:lnSpc>
                <a:spcPts val="1701"/>
              </a:lnSpc>
              <a:buFont typeface="Arial"/>
              <a:buChar char="•"/>
            </a:pPr>
            <a:r>
              <a:rPr lang="en-US" sz="1215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ผลิตบัณฑิตและเป็นแหล่งพัฒนาศักยภาพบุคลากรในพื้นที่ให้มีจิตสำนึกและความรู้ ความสามารถเพื่อเป็นหลักในการขับเคลื่อน พัฒนา และเปลี่ยนแปลงในระดับพื้นที่ </a:t>
            </a:r>
          </a:p>
          <a:p>
            <a:pPr algn="l" marL="262388" indent="-131194" lvl="1">
              <a:lnSpc>
                <a:spcPts val="1701"/>
              </a:lnSpc>
              <a:buFont typeface="Arial"/>
              <a:buChar char="•"/>
            </a:pPr>
            <a:r>
              <a:rPr lang="en-US" sz="1215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ดำเนินการวิจัยและสร้างนวัตกรรมเพื่อนำความรู้ที่ได้ไปใช้ในการพัฒนาชุมชน </a:t>
            </a:r>
          </a:p>
          <a:p>
            <a:pPr algn="l" marL="262388" indent="-131194" lvl="1">
              <a:lnSpc>
                <a:spcPts val="1701"/>
              </a:lnSpc>
              <a:buFont typeface="Arial"/>
              <a:buChar char="•"/>
            </a:pPr>
            <a:r>
              <a:rPr lang="en-US" sz="1215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สืบสานและอนุรักษ์ศิลปวัฒนธรรมและภูมิปัญญาท้องถิ่น ประยุกต์และพัฒนาศิลปวัฒนธรรมและภูมิปัญญาท้องถิ่นให้เข้ากับยุคสมัยเพื่อเพิ่มคุณค่าและมูลค่า </a:t>
            </a:r>
          </a:p>
          <a:p>
            <a:pPr algn="l" marL="262388" indent="-131194" lvl="1">
              <a:lnSpc>
                <a:spcPts val="1701"/>
              </a:lnSpc>
              <a:buFont typeface="Arial"/>
              <a:buChar char="•"/>
            </a:pPr>
            <a:r>
              <a:rPr lang="en-US" sz="1215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ส่งเสริมการสืบทอดและพัฒนาความรู้จากผู้มีภูมิปัญญาด้านศิลปวัฒนธรรมและภูมิปัญญาของท้องถิ่น</a:t>
            </a:r>
          </a:p>
          <a:p>
            <a:pPr algn="l">
              <a:lnSpc>
                <a:spcPts val="1701"/>
              </a:lnSpc>
            </a:pPr>
            <a:r>
              <a:rPr lang="en-US" sz="1215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         </a:t>
            </a:r>
          </a:p>
          <a:p>
            <a:pPr algn="l">
              <a:lnSpc>
                <a:spcPts val="1701"/>
              </a:lnSpc>
            </a:pPr>
            <a:r>
              <a:rPr lang="en-US" sz="1215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            กลุ่มสถาบันอุดมศึกษาตามข้อ (4) กลุ่มพัฒนาปัญญาและคุณธรรมด้วยหลักศาสนา มีพันธกิจหลักและยุทธศาสตร์ที่มุ่งสู่ การพัฒนาปัญญาด้วยหลักศาสนาผสานกับหลักวิชาการ โดยต้อง </a:t>
            </a:r>
          </a:p>
          <a:p>
            <a:pPr algn="l">
              <a:lnSpc>
                <a:spcPts val="1701"/>
              </a:lnSpc>
            </a:pPr>
          </a:p>
          <a:p>
            <a:pPr algn="l">
              <a:lnSpc>
                <a:spcPts val="1701"/>
              </a:lnSpc>
            </a:pPr>
            <a:r>
              <a:rPr lang="en-US" sz="1215">
                <a:solidFill>
                  <a:srgbClr val="680D10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</a:p>
        </p:txBody>
      </p:sp>
    </p:spTree>
  </p:cSld>
  <p:clrMapOvr>
    <a:masterClrMapping/>
  </p:clrMapOvr>
</p:sld>
</file>

<file path=ppt/slides/slide6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7861890" y="756000"/>
            <a:ext cx="16048030" cy="10692000"/>
          </a:xfrm>
          <a:custGeom>
            <a:avLst/>
            <a:gdLst/>
            <a:ahLst/>
            <a:cxnLst/>
            <a:rect r="r" b="b" t="t" l="l"/>
            <a:pathLst>
              <a:path h="10692000" w="16048030">
                <a:moveTo>
                  <a:pt x="0" y="0"/>
                </a:moveTo>
                <a:lnTo>
                  <a:pt x="16048030" y="0"/>
                </a:lnTo>
                <a:lnTo>
                  <a:pt x="16048030" y="10692000"/>
                </a:lnTo>
                <a:lnTo>
                  <a:pt x="0" y="10692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7000"/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5400000">
            <a:off x="2635670" y="-3464318"/>
            <a:ext cx="1543312" cy="8550295"/>
            <a:chOff x="0" y="0"/>
            <a:chExt cx="2354580" cy="1304490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353310" cy="13044901"/>
            </a:xfrm>
            <a:custGeom>
              <a:avLst/>
              <a:gdLst/>
              <a:ahLst/>
              <a:cxnLst/>
              <a:rect r="r" b="b" t="t" l="l"/>
              <a:pathLst>
                <a:path h="13044901" w="2353310">
                  <a:moveTo>
                    <a:pt x="784860" y="12977592"/>
                  </a:moveTo>
                  <a:cubicBezTo>
                    <a:pt x="905510" y="13018232"/>
                    <a:pt x="1042670" y="13044901"/>
                    <a:pt x="1177290" y="13044901"/>
                  </a:cubicBezTo>
                  <a:cubicBezTo>
                    <a:pt x="1311910" y="13044901"/>
                    <a:pt x="1441450" y="13022042"/>
                    <a:pt x="1560830" y="12981402"/>
                  </a:cubicBezTo>
                  <a:cubicBezTo>
                    <a:pt x="1563370" y="12980132"/>
                    <a:pt x="1565910" y="12980132"/>
                    <a:pt x="1568450" y="12978862"/>
                  </a:cubicBezTo>
                  <a:cubicBezTo>
                    <a:pt x="2016760" y="12816302"/>
                    <a:pt x="2346960" y="12387042"/>
                    <a:pt x="2353310" y="11854082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11844983"/>
                  </a:lnTo>
                  <a:cubicBezTo>
                    <a:pt x="6350" y="12389582"/>
                    <a:pt x="331470" y="12818842"/>
                    <a:pt x="784860" y="12977592"/>
                  </a:cubicBezTo>
                  <a:close/>
                </a:path>
              </a:pathLst>
            </a:custGeom>
            <a:solidFill>
              <a:srgbClr val="680D10"/>
            </a:solidFill>
          </p:spPr>
        </p:sp>
      </p:grpSp>
      <p:graphicFrame>
        <p:nvGraphicFramePr>
          <p:cNvPr name="Table 5" id="5"/>
          <p:cNvGraphicFramePr>
            <a:graphicFrameLocks noGrp="true"/>
          </p:cNvGraphicFramePr>
          <p:nvPr/>
        </p:nvGraphicFramePr>
        <p:xfrm>
          <a:off x="436811" y="3383733"/>
          <a:ext cx="6851825" cy="7206567"/>
        </p:xfrm>
        <a:graphic>
          <a:graphicData uri="http://schemas.openxmlformats.org/drawingml/2006/table">
            <a:tbl>
              <a:tblPr/>
              <a:tblGrid>
                <a:gridCol w="1301875"/>
                <a:gridCol w="290598"/>
                <a:gridCol w="521564"/>
                <a:gridCol w="466929"/>
                <a:gridCol w="354020"/>
                <a:gridCol w="395395"/>
                <a:gridCol w="3521443"/>
              </a:tblGrid>
              <a:tr h="751036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10"/>
                        </a:lnSpc>
                        <a:defRPr/>
                      </a:pPr>
                      <a:r>
                        <a:rPr lang="en-US" b="true" sz="1007">
                          <a:solidFill>
                            <a:srgbClr val="000001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ยุทธศาสตร์</a:t>
                      </a:r>
                      <a:endParaRPr lang="en-US" sz="1100"/>
                    </a:p>
                    <a:p>
                      <a:pPr algn="ctr">
                        <a:lnSpc>
                          <a:spcPts val="1410"/>
                        </a:lnSpc>
                      </a:pPr>
                      <a:r>
                        <a:rPr lang="en-US" b="true" sz="1007">
                          <a:solidFill>
                            <a:srgbClr val="000001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มหาวิทยาลัยนครพนม</a:t>
                      </a:r>
                    </a:p>
                  </a:txBody>
                  <a:tcPr marL="85725" marR="85725" marT="85725" marB="85725" anchor="ctr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D4"/>
                    </a:solidFill>
                  </a:tcPr>
                </a:tc>
                <a:tc gridSpan="6">
                  <a:txBody>
                    <a:bodyPr anchor="t" rtlCol="false"/>
                    <a:lstStyle/>
                    <a:p>
                      <a:pPr algn="l">
                        <a:lnSpc>
                          <a:spcPts val="2110"/>
                        </a:lnSpc>
                        <a:defRPr/>
                      </a:pPr>
                      <a:r>
                        <a:rPr lang="en-US" sz="1507" b="true">
                          <a:solidFill>
                            <a:srgbClr val="000001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ยุทธศาสตร์ที่ 1 พัฒนาระบบบริหารจัดการให้มี</a:t>
                      </a:r>
                      <a:r>
                        <a:rPr lang="en-US" sz="1507" b="true">
                          <a:solidFill>
                            <a:srgbClr val="000001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ธรรมาภิบาลอย่างยั่งยืน </a:t>
                      </a:r>
                      <a:endParaRPr lang="en-US" sz="1100"/>
                    </a:p>
                  </a:txBody>
                  <a:tcPr marL="85725" marR="85725" marT="85725" marB="85725" anchor="ctr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D4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2110"/>
                        </a:lnSpc>
                        <a:defRPr/>
                      </a:pPr>
                      <a:r>
                        <a:rPr lang="en-US" sz="1507" b="true">
                          <a:solidFill>
                            <a:srgbClr val="000001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ยุทธศาสตร์ที่ 1 พัฒนาระบบบริหารจัดการให้มี</a:t>
                      </a:r>
                      <a:r>
                        <a:rPr lang="en-US" sz="1507" b="true">
                          <a:solidFill>
                            <a:srgbClr val="000001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ธรรมาภิบาลอย่างยั่งยืน </a:t>
                      </a:r>
                      <a:endParaRPr lang="en-US" sz="1100"/>
                    </a:p>
                  </a:txBody>
                  <a:tcPr marL="85725" marR="85725" marT="85725" marB="85725" anchor="ctr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D4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2110"/>
                        </a:lnSpc>
                        <a:defRPr/>
                      </a:pPr>
                      <a:r>
                        <a:rPr lang="en-US" sz="1507" b="true">
                          <a:solidFill>
                            <a:srgbClr val="000001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ยุทธศาสตร์ที่ 1 พัฒนาระบบบริหารจัดการให้มี</a:t>
                      </a:r>
                      <a:r>
                        <a:rPr lang="en-US" sz="1507" b="true">
                          <a:solidFill>
                            <a:srgbClr val="000001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ธรรมาภิบาลอย่างยั่งยืน </a:t>
                      </a:r>
                      <a:endParaRPr lang="en-US" sz="1100"/>
                    </a:p>
                  </a:txBody>
                  <a:tcPr marL="85725" marR="85725" marT="85725" marB="85725" anchor="ctr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D4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2110"/>
                        </a:lnSpc>
                        <a:defRPr/>
                      </a:pPr>
                      <a:r>
                        <a:rPr lang="en-US" sz="1507" b="true">
                          <a:solidFill>
                            <a:srgbClr val="000001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ยุทธศาสตร์ที่ 1 พัฒนาระบบบริหารจัดการให้มี</a:t>
                      </a:r>
                      <a:r>
                        <a:rPr lang="en-US" sz="1507" b="true">
                          <a:solidFill>
                            <a:srgbClr val="000001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ธรรมาภิบาลอย่างยั่งยืน </a:t>
                      </a:r>
                      <a:endParaRPr lang="en-US" sz="1100"/>
                    </a:p>
                  </a:txBody>
                  <a:tcPr marL="85725" marR="85725" marT="85725" marB="85725" anchor="ctr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D4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2110"/>
                        </a:lnSpc>
                        <a:defRPr/>
                      </a:pPr>
                      <a:r>
                        <a:rPr lang="en-US" sz="1507" b="true">
                          <a:solidFill>
                            <a:srgbClr val="000001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ยุทธศาสตร์ที่ 1 พัฒนาระบบบริหารจัดการให้มี</a:t>
                      </a:r>
                      <a:r>
                        <a:rPr lang="en-US" sz="1507" b="true">
                          <a:solidFill>
                            <a:srgbClr val="000001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ธรรมาภิบาลอย่างยั่งยืน </a:t>
                      </a:r>
                      <a:endParaRPr lang="en-US" sz="1100"/>
                    </a:p>
                  </a:txBody>
                  <a:tcPr marL="85725" marR="85725" marT="85725" marB="85725" anchor="ctr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D4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2110"/>
                        </a:lnSpc>
                        <a:defRPr/>
                      </a:pPr>
                      <a:r>
                        <a:rPr lang="en-US" sz="1507" b="true">
                          <a:solidFill>
                            <a:srgbClr val="000001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ยุทธศาสตร์ที่ 1 พัฒนาระบบบริหารจัดการให้มี</a:t>
                      </a:r>
                      <a:r>
                        <a:rPr lang="en-US" sz="1507" b="true">
                          <a:solidFill>
                            <a:srgbClr val="000001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ธรรมาภิบาลอย่างยั่งยืน </a:t>
                      </a:r>
                      <a:endParaRPr lang="en-US" sz="1100"/>
                    </a:p>
                  </a:txBody>
                  <a:tcPr marL="85725" marR="85725" marT="85725" marB="85725" anchor="ctr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D4"/>
                    </a:solidFill>
                  </a:tcPr>
                </a:tc>
              </a:tr>
              <a:tr h="125241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10"/>
                        </a:lnSpc>
                        <a:defRPr/>
                      </a:pPr>
                      <a:r>
                        <a:rPr lang="en-US" b="true" sz="1007">
                          <a:solidFill>
                            <a:srgbClr val="000001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พระราชบัญญัติ</a:t>
                      </a:r>
                      <a:r>
                        <a:rPr lang="en-US" b="true" sz="1007">
                          <a:solidFill>
                            <a:srgbClr val="000001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 มหาวิทยาลัยนครพนม </a:t>
                      </a:r>
                      <a:endParaRPr lang="en-US" sz="1100"/>
                    </a:p>
                    <a:p>
                      <a:pPr algn="ctr">
                        <a:lnSpc>
                          <a:spcPts val="1410"/>
                        </a:lnSpc>
                      </a:pPr>
                      <a:r>
                        <a:rPr lang="en-US" b="true" sz="1007">
                          <a:solidFill>
                            <a:srgbClr val="000001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พ.ศ. 2548</a:t>
                      </a:r>
                    </a:p>
                    <a:p>
                      <a:pPr algn="ctr">
                        <a:lnSpc>
                          <a:spcPts val="1410"/>
                        </a:lnSpc>
                      </a:pPr>
                      <a:r>
                        <a:rPr lang="en-US" b="true" sz="1007">
                          <a:solidFill>
                            <a:srgbClr val="000001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(มาตรา 7) </a:t>
                      </a:r>
                    </a:p>
                    <a:p>
                      <a:pPr algn="ctr">
                        <a:lnSpc>
                          <a:spcPts val="1410"/>
                        </a:lnSpc>
                      </a:pP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D4"/>
                    </a:solidFill>
                  </a:tcPr>
                </a:tc>
                <a:tc gridSpan="6">
                  <a:txBody>
                    <a:bodyPr anchor="t" rtlCol="false"/>
                    <a:lstStyle/>
                    <a:p>
                      <a:pPr algn="l">
                        <a:lnSpc>
                          <a:spcPts val="1410"/>
                        </a:lnSpc>
                        <a:defRPr/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(7) ส่งเสริมและพัฒนาเครือข่ายความร่วมมือทางการศึกษา การวิจัย </a:t>
                      </a: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และการบริการกับสถาบัน และหน่วยงานอื่น ทั้งในประเทศและต่างประเทศ</a:t>
                      </a:r>
                      <a:endParaRPr lang="en-US" sz="1100"/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(8) จัดการศึกษา โดยเน้นประชาชนในภูมิภาคที่ตั้งของมหาวิทยาลัยและประเทศใกล้เคียง เป็นสําคัญ</a:t>
                      </a:r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(10) จัดให้ ชุมชนมีส่วนร่วมในการจัดการ การบํารุงรักษา และการใช้ประโยชน์จากทรัพยากร ธรรมชาติและสิ่งแวดล้อมอย่างสมดุลและยั่งยืน เพื่อให้ เกิดประโยชน์สูงสุดแก่ชุมชน และให้ ชุมชนมีส่วนร่วม ในการกําหนดนโยบายและบริหารจัดการ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9E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410"/>
                        </a:lnSpc>
                        <a:defRPr/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(7) ส่งเสริมและพัฒนาเครือข่ายความร่วมมือทางการศึกษา การวิจัย </a:t>
                      </a: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และการบริการกับสถาบัน และหน่วยงานอื่น ทั้งในประเทศและต่างประเทศ</a:t>
                      </a:r>
                      <a:endParaRPr lang="en-US" sz="1100"/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(8) จัดการศึกษา โดยเน้นประชาชนในภูมิภาคที่ตั้งของมหาวิทยาลัยและประเทศใกล้เคียง เป็นสําคัญ</a:t>
                      </a:r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(10) จัดให้ ชุมชนมีส่วนร่วมในการจัดการ การบํารุงรักษา และการใช้ประโยชน์จากทรัพยากร ธรรมชาติและสิ่งแวดล้อมอย่างสมดุลและยั่งยืน เพื่อให้ เกิดประโยชน์สูงสุดแก่ชุมชน และให้ ชุมชนมีส่วนร่วม ในการกําหนดนโยบายและบริหารจัดการ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9E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410"/>
                        </a:lnSpc>
                        <a:defRPr/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(7) ส่งเสริมและพัฒนาเครือข่ายความร่วมมือทางการศึกษา การวิจัย </a:t>
                      </a: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และการบริการกับสถาบัน และหน่วยงานอื่น ทั้งในประเทศและต่างประเทศ</a:t>
                      </a:r>
                      <a:endParaRPr lang="en-US" sz="1100"/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(8) จัดการศึกษา โดยเน้นประชาชนในภูมิภาคที่ตั้งของมหาวิทยาลัยและประเทศใกล้เคียง เป็นสําคัญ</a:t>
                      </a:r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(10) จัดให้ ชุมชนมีส่วนร่วมในการจัดการ การบํารุงรักษา และการใช้ประโยชน์จากทรัพยากร ธรรมชาติและสิ่งแวดล้อมอย่างสมดุลและยั่งยืน เพื่อให้ เกิดประโยชน์สูงสุดแก่ชุมชน และให้ ชุมชนมีส่วนร่วม ในการกําหนดนโยบายและบริหารจัดการ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9E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410"/>
                        </a:lnSpc>
                        <a:defRPr/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(7) ส่งเสริมและพัฒนาเครือข่ายความร่วมมือทางการศึกษา การวิจัย </a:t>
                      </a: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และการบริการกับสถาบัน และหน่วยงานอื่น ทั้งในประเทศและต่างประเทศ</a:t>
                      </a:r>
                      <a:endParaRPr lang="en-US" sz="1100"/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(8) จัดการศึกษา โดยเน้นประชาชนในภูมิภาคที่ตั้งของมหาวิทยาลัยและประเทศใกล้เคียง เป็นสําคัญ</a:t>
                      </a:r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(10) จัดให้ ชุมชนมีส่วนร่วมในการจัดการ การบํารุงรักษา และการใช้ประโยชน์จากทรัพยากร ธรรมชาติและสิ่งแวดล้อมอย่างสมดุลและยั่งยืน เพื่อให้ เกิดประโยชน์สูงสุดแก่ชุมชน และให้ ชุมชนมีส่วนร่วม ในการกําหนดนโยบายและบริหารจัดการ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9E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410"/>
                        </a:lnSpc>
                        <a:defRPr/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(7) ส่งเสริมและพัฒนาเครือข่ายความร่วมมือทางการศึกษา การวิจัย </a:t>
                      </a: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และการบริการกับสถาบัน และหน่วยงานอื่น ทั้งในประเทศและต่างประเทศ</a:t>
                      </a:r>
                      <a:endParaRPr lang="en-US" sz="1100"/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(8) จัดการศึกษา โดยเน้นประชาชนในภูมิภาคที่ตั้งของมหาวิทยาลัยและประเทศใกล้เคียง เป็นสําคัญ</a:t>
                      </a:r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(10) จัดให้ ชุมชนมีส่วนร่วมในการจัดการ การบํารุงรักษา และการใช้ประโยชน์จากทรัพยากร ธรรมชาติและสิ่งแวดล้อมอย่างสมดุลและยั่งยืน เพื่อให้ เกิดประโยชน์สูงสุดแก่ชุมชน และให้ ชุมชนมีส่วนร่วม ในการกําหนดนโยบายและบริหารจัดการ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9E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410"/>
                        </a:lnSpc>
                        <a:defRPr/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(7) ส่งเสริมและพัฒนาเครือข่ายความร่วมมือทางการศึกษา การวิจัย </a:t>
                      </a: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และการบริการกับสถาบัน และหน่วยงานอื่น ทั้งในประเทศและต่างประเทศ</a:t>
                      </a:r>
                      <a:endParaRPr lang="en-US" sz="1100"/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(8) จัดการศึกษา โดยเน้นประชาชนในภูมิภาคที่ตั้งของมหาวิทยาลัยและประเทศใกล้เคียง เป็นสําคัญ</a:t>
                      </a:r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(10) จัดให้ ชุมชนมีส่วนร่วมในการจัดการ การบํารุงรักษา และการใช้ประโยชน์จากทรัพยากร ธรรมชาติและสิ่งแวดล้อมอย่างสมดุลและยั่งยืน เพื่อให้ เกิดประโยชน์สูงสุดแก่ชุมชน และให้ ชุมชนมีส่วนร่วม ในการกําหนดนโยบายและบริหารจัดการ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9E9"/>
                    </a:solidFill>
                  </a:tcPr>
                </a:tc>
              </a:tr>
              <a:tr h="1254285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10"/>
                        </a:lnSpc>
                        <a:defRPr/>
                      </a:pPr>
                      <a:r>
                        <a:rPr lang="en-US" b="true" sz="1007">
                          <a:solidFill>
                            <a:srgbClr val="000001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แผนอุดมศึกษา</a:t>
                      </a:r>
                      <a:endParaRPr lang="en-US" sz="1100"/>
                    </a:p>
                    <a:p>
                      <a:pPr algn="ctr">
                        <a:lnSpc>
                          <a:spcPts val="1410"/>
                        </a:lnSpc>
                      </a:pPr>
                      <a:r>
                        <a:rPr lang="en-US" b="true" sz="1007">
                          <a:solidFill>
                            <a:srgbClr val="000001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ระยะยาว 20 ปี</a:t>
                      </a:r>
                    </a:p>
                    <a:p>
                      <a:pPr algn="ctr">
                        <a:lnSpc>
                          <a:spcPts val="1410"/>
                        </a:lnSpc>
                      </a:pPr>
                      <a:r>
                        <a:rPr lang="en-US" b="true" sz="1007">
                          <a:solidFill>
                            <a:srgbClr val="000001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พ.ศ.2561-2580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D4"/>
                    </a:solidFill>
                  </a:tcPr>
                </a:tc>
                <a:tc gridSpan="6">
                  <a:txBody>
                    <a:bodyPr anchor="t" rtlCol="false"/>
                    <a:lstStyle/>
                    <a:p>
                      <a:pPr algn="l">
                        <a:lnSpc>
                          <a:spcPts val="1410"/>
                        </a:lnSpc>
                        <a:defRPr/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1 อุดมศึกษาเป็นแหล่งพัฒนากำลังคนและสร้างเสริมศักยภาพทั้งทักษะความคิดและการรู้คิด เพื่อสนับสนุน การพัฒนาประเทศตามยุทธศาสตร์ชาติ</a:t>
                      </a:r>
                      <a:endParaRPr lang="en-US" sz="1100"/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5 ปรับปรุงระบบการบริหารจัดการให้เกิดประสิทธิภาพมีประสิทธิผล</a:t>
                      </a: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และมีระบบการกำกับดูแลที่รับผิดชอบต่อผลการดำเนินการของมหาวิทยาลัยในทุกด้าน</a:t>
                      </a:r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6 ปรับระบบโครงสร้างการตรวจสอบการจัดสรรงบประมาณและการติดตามรายงานผลที่มีประสิทธิภาพ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9E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410"/>
                        </a:lnSpc>
                        <a:defRPr/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1 อุดมศึกษาเป็นแหล่งพัฒนากำลังคนและสร้างเสริมศักยภาพทั้งทักษะความคิดและการรู้คิด เพื่อสนับสนุน การพัฒนาประเทศตามยุทธศาสตร์ชาติ</a:t>
                      </a:r>
                      <a:endParaRPr lang="en-US" sz="1100"/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5 ปรับปรุงระบบการบริหารจัดการให้เกิดประสิทธิภาพมีประสิทธิผล</a:t>
                      </a: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และมีระบบการกำกับดูแลที่รับผิดชอบต่อผลการดำเนินการของมหาวิทยาลัยในทุกด้าน</a:t>
                      </a:r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6 ปรับระบบโครงสร้างการตรวจสอบการจัดสรรงบประมาณและการติดตามรายงานผลที่มีประสิทธิภาพ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9E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410"/>
                        </a:lnSpc>
                        <a:defRPr/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1 อุดมศึกษาเป็นแหล่งพัฒนากำลังคนและสร้างเสริมศักยภาพทั้งทักษะความคิดและการรู้คิด เพื่อสนับสนุน การพัฒนาประเทศตามยุทธศาสตร์ชาติ</a:t>
                      </a:r>
                      <a:endParaRPr lang="en-US" sz="1100"/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5 ปรับปรุงระบบการบริหารจัดการให้เกิดประสิทธิภาพมีประสิทธิผล</a:t>
                      </a: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และมีระบบการกำกับดูแลที่รับผิดชอบต่อผลการดำเนินการของมหาวิทยาลัยในทุกด้าน</a:t>
                      </a:r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6 ปรับระบบโครงสร้างการตรวจสอบการจัดสรรงบประมาณและการติดตามรายงานผลที่มีประสิทธิภาพ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9E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410"/>
                        </a:lnSpc>
                        <a:defRPr/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1 อุดมศึกษาเป็นแหล่งพัฒนากำลังคนและสร้างเสริมศักยภาพทั้งทักษะความคิดและการรู้คิด เพื่อสนับสนุน การพัฒนาประเทศตามยุทธศาสตร์ชาติ</a:t>
                      </a:r>
                      <a:endParaRPr lang="en-US" sz="1100"/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5 ปรับปรุงระบบการบริหารจัดการให้เกิดประสิทธิภาพมีประสิทธิผล</a:t>
                      </a: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และมีระบบการกำกับดูแลที่รับผิดชอบต่อผลการดำเนินการของมหาวิทยาลัยในทุกด้าน</a:t>
                      </a:r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6 ปรับระบบโครงสร้างการตรวจสอบการจัดสรรงบประมาณและการติดตามรายงานผลที่มีประสิทธิภาพ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9E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410"/>
                        </a:lnSpc>
                        <a:defRPr/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1 อุดมศึกษาเป็นแหล่งพัฒนากำลังคนและสร้างเสริมศักยภาพทั้งทักษะความคิดและการรู้คิด เพื่อสนับสนุน การพัฒนาประเทศตามยุทธศาสตร์ชาติ</a:t>
                      </a:r>
                      <a:endParaRPr lang="en-US" sz="1100"/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5 ปรับปรุงระบบการบริหารจัดการให้เกิดประสิทธิภาพมีประสิทธิผล</a:t>
                      </a: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และมีระบบการกำกับดูแลที่รับผิดชอบต่อผลการดำเนินการของมหาวิทยาลัยในทุกด้าน</a:t>
                      </a:r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6 ปรับระบบโครงสร้างการตรวจสอบการจัดสรรงบประมาณและการติดตามรายงานผลที่มีประสิทธิภาพ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9E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410"/>
                        </a:lnSpc>
                        <a:defRPr/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1 อุดมศึกษาเป็นแหล่งพัฒนากำลังคนและสร้างเสริมศักยภาพทั้งทักษะความคิดและการรู้คิด เพื่อสนับสนุน การพัฒนาประเทศตามยุทธศาสตร์ชาติ</a:t>
                      </a:r>
                      <a:endParaRPr lang="en-US" sz="1100"/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5 ปรับปรุงระบบการบริหารจัดการให้เกิดประสิทธิภาพมีประสิทธิผล</a:t>
                      </a: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และมีระบบการกำกับดูแลที่รับผิดชอบต่อผลการดำเนินการของมหาวิทยาลัยในทุกด้าน</a:t>
                      </a:r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6 ปรับระบบโครงสร้างการตรวจสอบการจัดสรรงบประมาณและการติดตามรายงานผลที่มีประสิทธิภาพ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9E9"/>
                    </a:solidFill>
                  </a:tcPr>
                </a:tc>
              </a:tr>
              <a:tr h="1422740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10"/>
                        </a:lnSpc>
                        <a:defRPr/>
                      </a:pPr>
                      <a:r>
                        <a:rPr lang="en-US" b="true" sz="1007">
                          <a:solidFill>
                            <a:srgbClr val="000001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แผนพัฒนาการอาชีวศึกษา</a:t>
                      </a:r>
                      <a:endParaRPr lang="en-US" sz="1100"/>
                    </a:p>
                    <a:p>
                      <a:pPr algn="ctr">
                        <a:lnSpc>
                          <a:spcPts val="1410"/>
                        </a:lnSpc>
                      </a:pPr>
                      <a:r>
                        <a:rPr lang="en-US" b="true" sz="1007">
                          <a:solidFill>
                            <a:srgbClr val="000001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พ.ศ. 2560-2579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D4"/>
                    </a:solidFill>
                  </a:tcPr>
                </a:tc>
                <a:tc gridSpan="6">
                  <a:txBody>
                    <a:bodyPr anchor="t" rtlCol="false"/>
                    <a:lstStyle/>
                    <a:p>
                      <a:pPr algn="l">
                        <a:lnSpc>
                          <a:spcPts val="1410"/>
                        </a:lnSpc>
                        <a:defRPr/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การจัดการอาชีวศึกษาเพื่อความมั่นคงของสังคมและประเทศชาติ</a:t>
                      </a:r>
                      <a:endParaRPr lang="en-US" sz="1100"/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 การผลิตและพัฒนากําลังคนด้านการอาชีวศึกษาเพื่อสร้งขีดความสามารถในการแข่งขันของประเทศ</a:t>
                      </a:r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 การพัฒนาศักยภาพกําลังคนด้านการอาชีวศึกษาให้มีสมรรถนะ สอดคล้องกับความต้องการในการพัฒนาประเทศ</a:t>
                      </a:r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4.การสรางโอกาส ความเสมอภาค และความเท่า เทียมในด้านการอาชีวศึกษา</a:t>
                      </a:r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5.การจัดการอาชีวศึกษาเพื่อสร้างเสริมคุณภาพชีวิตที่เป็นมิตรกับสิ่งแวดล้อม</a:t>
                      </a:r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6.การเพิ่มประสิทธิภาพระบบการบริหารจัดการอาชีวศึกษา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9E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410"/>
                        </a:lnSpc>
                        <a:defRPr/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การจัดการอาชีวศึกษาเพื่อความมั่นคงของสังคมและประเทศชาติ</a:t>
                      </a:r>
                      <a:endParaRPr lang="en-US" sz="1100"/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 การผลิตและพัฒนากําลังคนด้านการอาชีวศึกษาเพื่อสร้งขีดความสามารถในการแข่งขันของประเทศ</a:t>
                      </a:r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 การพัฒนาศักยภาพกําลังคนด้านการอาชีวศึกษาให้มีสมรรถนะ สอดคล้องกับความต้องการในการพัฒนาประเทศ</a:t>
                      </a:r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4.การสรางโอกาส ความเสมอภาค และความเท่า เทียมในด้านการอาชีวศึกษา</a:t>
                      </a:r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5.การจัดการอาชีวศึกษาเพื่อสร้างเสริมคุณภาพชีวิตที่เป็นมิตรกับสิ่งแวดล้อม</a:t>
                      </a:r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6.การเพิ่มประสิทธิภาพระบบการบริหารจัดการอาชีวศึกษา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9E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410"/>
                        </a:lnSpc>
                        <a:defRPr/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การจัดการอาชีวศึกษาเพื่อความมั่นคงของสังคมและประเทศชาติ</a:t>
                      </a:r>
                      <a:endParaRPr lang="en-US" sz="1100"/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 การผลิตและพัฒนากําลังคนด้านการอาชีวศึกษาเพื่อสร้งขีดความสามารถในการแข่งขันของประเทศ</a:t>
                      </a:r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 การพัฒนาศักยภาพกําลังคนด้านการอาชีวศึกษาให้มีสมรรถนะ สอดคล้องกับความต้องการในการพัฒนาประเทศ</a:t>
                      </a:r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4.การสรางโอกาส ความเสมอภาค และความเท่า เทียมในด้านการอาชีวศึกษา</a:t>
                      </a:r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5.การจัดการอาชีวศึกษาเพื่อสร้างเสริมคุณภาพชีวิตที่เป็นมิตรกับสิ่งแวดล้อม</a:t>
                      </a:r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6.การเพิ่มประสิทธิภาพระบบการบริหารจัดการอาชีวศึกษา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9E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410"/>
                        </a:lnSpc>
                        <a:defRPr/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การจัดการอาชีวศึกษาเพื่อความมั่นคงของสังคมและประเทศชาติ</a:t>
                      </a:r>
                      <a:endParaRPr lang="en-US" sz="1100"/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 การผลิตและพัฒนากําลังคนด้านการอาชีวศึกษาเพื่อสร้งขีดความสามารถในการแข่งขันของประเทศ</a:t>
                      </a:r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 การพัฒนาศักยภาพกําลังคนด้านการอาชีวศึกษาให้มีสมรรถนะ สอดคล้องกับความต้องการในการพัฒนาประเทศ</a:t>
                      </a:r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4.การสรางโอกาส ความเสมอภาค และความเท่า เทียมในด้านการอาชีวศึกษา</a:t>
                      </a:r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5.การจัดการอาชีวศึกษาเพื่อสร้างเสริมคุณภาพชีวิตที่เป็นมิตรกับสิ่งแวดล้อม</a:t>
                      </a:r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6.การเพิ่มประสิทธิภาพระบบการบริหารจัดการอาชีวศึกษา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9E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410"/>
                        </a:lnSpc>
                        <a:defRPr/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การจัดการอาชีวศึกษาเพื่อความมั่นคงของสังคมและประเทศชาติ</a:t>
                      </a:r>
                      <a:endParaRPr lang="en-US" sz="1100"/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 การผลิตและพัฒนากําลังคนด้านการอาชีวศึกษาเพื่อสร้งขีดความสามารถในการแข่งขันของประเทศ</a:t>
                      </a:r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 การพัฒนาศักยภาพกําลังคนด้านการอาชีวศึกษาให้มีสมรรถนะ สอดคล้องกับความต้องการในการพัฒนาประเทศ</a:t>
                      </a:r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4.การสรางโอกาส ความเสมอภาค และความเท่า เทียมในด้านการอาชีวศึกษา</a:t>
                      </a:r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5.การจัดการอาชีวศึกษาเพื่อสร้างเสริมคุณภาพชีวิตที่เป็นมิตรกับสิ่งแวดล้อม</a:t>
                      </a:r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6.การเพิ่มประสิทธิภาพระบบการบริหารจัดการอาชีวศึกษา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9E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410"/>
                        </a:lnSpc>
                        <a:defRPr/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การจัดการอาชีวศึกษาเพื่อความมั่นคงของสังคมและประเทศชาติ</a:t>
                      </a:r>
                      <a:endParaRPr lang="en-US" sz="1100"/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 การผลิตและพัฒนากําลังคนด้านการอาชีวศึกษาเพื่อสร้งขีดความสามารถในการแข่งขันของประเทศ</a:t>
                      </a:r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 การพัฒนาศักยภาพกําลังคนด้านการอาชีวศึกษาให้มีสมรรถนะ สอดคล้องกับความต้องการในการพัฒนาประเทศ</a:t>
                      </a:r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4.การสรางโอกาส ความเสมอภาค และความเท่า เทียมในด้านการอาชีวศึกษา</a:t>
                      </a:r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5.การจัดการอาชีวศึกษาเพื่อสร้างเสริมคุณภาพชีวิตที่เป็นมิตรกับสิ่งแวดล้อม</a:t>
                      </a:r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6.การเพิ่มประสิทธิภาพระบบการบริหารจัดการอาชีวศึกษา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9E9"/>
                    </a:solidFill>
                  </a:tcPr>
                </a:tc>
              </a:tr>
              <a:tr h="90010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10"/>
                        </a:lnSpc>
                        <a:defRPr/>
                      </a:pPr>
                      <a:r>
                        <a:rPr lang="en-US" b="true" sz="1007">
                          <a:solidFill>
                            <a:srgbClr val="000001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แผนพัฒนา</a:t>
                      </a:r>
                      <a:endParaRPr lang="en-US" sz="1100"/>
                    </a:p>
                    <a:p>
                      <a:pPr algn="ctr">
                        <a:lnSpc>
                          <a:spcPts val="1410"/>
                        </a:lnSpc>
                      </a:pPr>
                      <a:r>
                        <a:rPr lang="en-US" b="true" sz="1007">
                          <a:solidFill>
                            <a:srgbClr val="000001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  <a:hlinkClick r:id="rId3" tooltip="http://www.onec.go.th/index.php/book/BookView/1540"/>
                        </a:rPr>
                        <a:t>การศึกษาแห่ง ชาติ พ.ศ. 2560-2579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D4"/>
                    </a:solidFill>
                  </a:tcPr>
                </a:tc>
                <a:tc gridSpan="6">
                  <a:txBody>
                    <a:bodyPr anchor="t" rtlCol="false"/>
                    <a:lstStyle/>
                    <a:p>
                      <a:pPr algn="l">
                        <a:lnSpc>
                          <a:spcPts val="1410"/>
                        </a:lnSpc>
                        <a:defRPr/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2.</a:t>
                      </a: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การผลิตและพัฒนา กำลังคน การวิจัย และนวัตกรรม เพื่อสร้างขีดความสามารถในการแข่งขันของประเทศ</a:t>
                      </a:r>
                      <a:endParaRPr lang="en-US" sz="1100"/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3. การพัฒนาศักยภาพคนทุกช่วงวัยและการสร้างสังคมแห่งการเรียนรู้</a:t>
                      </a:r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6. การพัฒนา ประสิทธิภาพ ของระบบ บริหารจัดการศึกษา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9E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410"/>
                        </a:lnSpc>
                        <a:defRPr/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2.</a:t>
                      </a: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การผลิตและพัฒนา กำลังคน การวิจัย และนวัตกรรม เพื่อสร้างขีดความสามารถในการแข่งขันของประเทศ</a:t>
                      </a:r>
                      <a:endParaRPr lang="en-US" sz="1100"/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3. การพัฒนาศักยภาพคนทุกช่วงวัยและการสร้างสังคมแห่งการเรียนรู้</a:t>
                      </a:r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6. การพัฒนา ประสิทธิภาพ ของระบบ บริหารจัดการศึกษา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9E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410"/>
                        </a:lnSpc>
                        <a:defRPr/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2.</a:t>
                      </a: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การผลิตและพัฒนา กำลังคน การวิจัย และนวัตกรรม เพื่อสร้างขีดความสามารถในการแข่งขันของประเทศ</a:t>
                      </a:r>
                      <a:endParaRPr lang="en-US" sz="1100"/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3. การพัฒนาศักยภาพคนทุกช่วงวัยและการสร้างสังคมแห่งการเรียนรู้</a:t>
                      </a:r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6. การพัฒนา ประสิทธิภาพ ของระบบ บริหารจัดการศึกษา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9E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410"/>
                        </a:lnSpc>
                        <a:defRPr/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2.</a:t>
                      </a: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การผลิตและพัฒนา กำลังคน การวิจัย และนวัตกรรม เพื่อสร้างขีดความสามารถในการแข่งขันของประเทศ</a:t>
                      </a:r>
                      <a:endParaRPr lang="en-US" sz="1100"/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3. การพัฒนาศักยภาพคนทุกช่วงวัยและการสร้างสังคมแห่งการเรียนรู้</a:t>
                      </a:r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6. การพัฒนา ประสิทธิภาพ ของระบบ บริหารจัดการศึกษา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9E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410"/>
                        </a:lnSpc>
                        <a:defRPr/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2.</a:t>
                      </a: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การผลิตและพัฒนา กำลังคน การวิจัย และนวัตกรรม เพื่อสร้างขีดความสามารถในการแข่งขันของประเทศ</a:t>
                      </a:r>
                      <a:endParaRPr lang="en-US" sz="1100"/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3. การพัฒนาศักยภาพคนทุกช่วงวัยและการสร้างสังคมแห่งการเรียนรู้</a:t>
                      </a:r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6. การพัฒนา ประสิทธิภาพ ของระบบ บริหารจัดการศึกษา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9E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410"/>
                        </a:lnSpc>
                        <a:defRPr/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2.</a:t>
                      </a: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การผลิตและพัฒนา กำลังคน การวิจัย และนวัตกรรม เพื่อสร้างขีดความสามารถในการแข่งขันของประเทศ</a:t>
                      </a:r>
                      <a:endParaRPr lang="en-US" sz="1100"/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3. การพัฒนาศักยภาพคนทุกช่วงวัยและการสร้างสังคมแห่งการเรียนรู้</a:t>
                      </a:r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6. การพัฒนา ประสิทธิภาพ ของระบบ บริหารจัดการศึกษา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9E9"/>
                    </a:solidFill>
                  </a:tcPr>
                </a:tc>
              </a:tr>
              <a:tr h="90010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10"/>
                        </a:lnSpc>
                        <a:defRPr/>
                      </a:pPr>
                      <a:r>
                        <a:rPr lang="en-US" b="true" sz="1007">
                          <a:solidFill>
                            <a:srgbClr val="000001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ร่างกรอบแผนพัฒนาเศรษฐกิจและสังคมแห่งชาติ ฉบับที่ 13 (พ.ศ. 2566–2570)</a:t>
                      </a:r>
                      <a:endParaRPr lang="en-US" sz="1100"/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D4"/>
                    </a:solidFill>
                  </a:tcPr>
                </a:tc>
                <a:tc gridSpan="6">
                  <a:txBody>
                    <a:bodyPr anchor="t" rtlCol="false"/>
                    <a:lstStyle/>
                    <a:p>
                      <a:pPr algn="l">
                        <a:lnSpc>
                          <a:spcPts val="1410"/>
                        </a:lnSpc>
                        <a:defRPr/>
                      </a:pPr>
                      <a:r>
                        <a:rPr lang="en-US" sz="1007" b="true">
                          <a:solidFill>
                            <a:srgbClr val="000001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ประเด็นการพัฒนาที่ 4</a:t>
                      </a: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การเปลี่ยนผ่านจากกำลังคนทักษะต่ำและภาครัฐที่ล้าสมัย</a:t>
                      </a: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ไปสู่กำลังคนและภาครัฐที่มีสมรรถนะสูง หมุดหมายที่ 12 ไทยมีกำลังคนสมรรถนะสูง มุ่งเรียนรู้อย่างต่อเนื่อง ตอบโจทย์การพัฒนาแห่งอนาคต  หมุดหมายที่ 13 ไทยมีภาครัฐที่มีสมรรถนะสูง</a:t>
                      </a:r>
                      <a:endParaRPr lang="en-US" sz="1100"/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9E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410"/>
                        </a:lnSpc>
                        <a:defRPr/>
                      </a:pPr>
                      <a:r>
                        <a:rPr lang="en-US" sz="1007" b="true">
                          <a:solidFill>
                            <a:srgbClr val="000001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ประเด็นการพัฒนาที่ 4</a:t>
                      </a: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การเปลี่ยนผ่านจากกำลังคนทักษะต่ำและภาครัฐที่ล้าสมัย</a:t>
                      </a: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ไปสู่กำลังคนและภาครัฐที่มีสมรรถนะสูง หมุดหมายที่ 12 ไทยมีกำลังคนสมรรถนะสูง มุ่งเรียนรู้อย่างต่อเนื่อง ตอบโจทย์การพัฒนาแห่งอนาคต  หมุดหมายที่ 13 ไทยมีภาครัฐที่มีสมรรถนะสูง</a:t>
                      </a:r>
                      <a:endParaRPr lang="en-US" sz="1100"/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9E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410"/>
                        </a:lnSpc>
                        <a:defRPr/>
                      </a:pPr>
                      <a:r>
                        <a:rPr lang="en-US" sz="1007" b="true">
                          <a:solidFill>
                            <a:srgbClr val="000001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ประเด็นการพัฒนาที่ 4</a:t>
                      </a: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การเปลี่ยนผ่านจากกำลังคนทักษะต่ำและภาครัฐที่ล้าสมัย</a:t>
                      </a: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ไปสู่กำลังคนและภาครัฐที่มีสมรรถนะสูง หมุดหมายที่ 12 ไทยมีกำลังคนสมรรถนะสูง มุ่งเรียนรู้อย่างต่อเนื่อง ตอบโจทย์การพัฒนาแห่งอนาคต  หมุดหมายที่ 13 ไทยมีภาครัฐที่มีสมรรถนะสูง</a:t>
                      </a:r>
                      <a:endParaRPr lang="en-US" sz="1100"/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9E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410"/>
                        </a:lnSpc>
                        <a:defRPr/>
                      </a:pPr>
                      <a:r>
                        <a:rPr lang="en-US" sz="1007" b="true">
                          <a:solidFill>
                            <a:srgbClr val="000001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ประเด็นการพัฒนาที่ 4</a:t>
                      </a: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การเปลี่ยนผ่านจากกำลังคนทักษะต่ำและภาครัฐที่ล้าสมัย</a:t>
                      </a: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ไปสู่กำลังคนและภาครัฐที่มีสมรรถนะสูง หมุดหมายที่ 12 ไทยมีกำลังคนสมรรถนะสูง มุ่งเรียนรู้อย่างต่อเนื่อง ตอบโจทย์การพัฒนาแห่งอนาคต  หมุดหมายที่ 13 ไทยมีภาครัฐที่มีสมรรถนะสูง</a:t>
                      </a:r>
                      <a:endParaRPr lang="en-US" sz="1100"/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9E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410"/>
                        </a:lnSpc>
                        <a:defRPr/>
                      </a:pPr>
                      <a:r>
                        <a:rPr lang="en-US" sz="1007" b="true">
                          <a:solidFill>
                            <a:srgbClr val="000001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ประเด็นการพัฒนาที่ 4</a:t>
                      </a: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การเปลี่ยนผ่านจากกำลังคนทักษะต่ำและภาครัฐที่ล้าสมัย</a:t>
                      </a: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ไปสู่กำลังคนและภาครัฐที่มีสมรรถนะสูง หมุดหมายที่ 12 ไทยมีกำลังคนสมรรถนะสูง มุ่งเรียนรู้อย่างต่อเนื่อง ตอบโจทย์การพัฒนาแห่งอนาคต  หมุดหมายที่ 13 ไทยมีภาครัฐที่มีสมรรถนะสูง</a:t>
                      </a:r>
                      <a:endParaRPr lang="en-US" sz="1100"/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9E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410"/>
                        </a:lnSpc>
                        <a:defRPr/>
                      </a:pPr>
                      <a:r>
                        <a:rPr lang="en-US" sz="1007" b="true">
                          <a:solidFill>
                            <a:srgbClr val="000001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ประเด็นการพัฒนาที่ 4</a:t>
                      </a: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การเปลี่ยนผ่านจากกำลังคนทักษะต่ำและภาครัฐที่ล้าสมัย</a:t>
                      </a: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ไปสู่กำลังคนและภาครัฐที่มีสมรรถนะสูง หมุดหมายที่ 12 ไทยมีกำลังคนสมรรถนะสูง มุ่งเรียนรู้อย่างต่อเนื่อง ตอบโจทย์การพัฒนาแห่งอนาคต  หมุดหมายที่ 13 ไทยมีภาครัฐที่มีสมรรถนะสูง</a:t>
                      </a:r>
                      <a:endParaRPr lang="en-US" sz="1100"/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9E9"/>
                    </a:solidFill>
                  </a:tcPr>
                </a:tc>
              </a:tr>
              <a:tr h="72588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10"/>
                        </a:lnSpc>
                        <a:defRPr/>
                      </a:pPr>
                      <a:r>
                        <a:rPr lang="en-US" b="true" sz="1007">
                          <a:solidFill>
                            <a:srgbClr val="000001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ยุทธศาสตร์ชาติ </a:t>
                      </a:r>
                      <a:r>
                        <a:rPr lang="en-US" b="true" sz="1007">
                          <a:solidFill>
                            <a:srgbClr val="000001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ระยะ 20 ปี</a:t>
                      </a:r>
                      <a:endParaRPr lang="en-US" sz="1100"/>
                    </a:p>
                    <a:p>
                      <a:pPr algn="ctr">
                        <a:lnSpc>
                          <a:spcPts val="1410"/>
                        </a:lnSpc>
                      </a:pPr>
                      <a:r>
                        <a:rPr lang="en-US" b="true" sz="1007">
                          <a:solidFill>
                            <a:srgbClr val="000001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(พ.ศ. 2561–2580)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D4"/>
                    </a:solidFill>
                  </a:tcPr>
                </a:tc>
                <a:tc gridSpan="6">
                  <a:txBody>
                    <a:bodyPr anchor="t" rtlCol="false"/>
                    <a:lstStyle/>
                    <a:p>
                      <a:pPr algn="l">
                        <a:lnSpc>
                          <a:spcPts val="1410"/>
                        </a:lnSpc>
                        <a:defRPr/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ยุทธศาสตร์ชาติ ด้านการปรับสมดุลและพัฒนาระบบการบริหารจัดการภาครัฐ</a:t>
                      </a:r>
                      <a:endParaRPr lang="en-US" sz="1100"/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ยุทธศาสตร์ชาติ ด้านการพัฒนาและเสริมสร้างศักยภาพทรัพยากรมนุษย์</a:t>
                      </a:r>
                    </a:p>
                    <a:p>
                      <a:pPr algn="l">
                        <a:lnSpc>
                          <a:spcPts val="1410"/>
                        </a:lnSpc>
                      </a:pP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9E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410"/>
                        </a:lnSpc>
                        <a:defRPr/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ยุทธศาสตร์ชาติ ด้านการปรับสมดุลและพัฒนาระบบการบริหารจัดการภาครัฐ</a:t>
                      </a:r>
                      <a:endParaRPr lang="en-US" sz="1100"/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ยุทธศาสตร์ชาติ ด้านการพัฒนาและเสริมสร้างศักยภาพทรัพยากรมนุษย์</a:t>
                      </a:r>
                    </a:p>
                    <a:p>
                      <a:pPr algn="l">
                        <a:lnSpc>
                          <a:spcPts val="1410"/>
                        </a:lnSpc>
                      </a:pP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9E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410"/>
                        </a:lnSpc>
                        <a:defRPr/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ยุทธศาสตร์ชาติ ด้านการปรับสมดุลและพัฒนาระบบการบริหารจัดการภาครัฐ</a:t>
                      </a:r>
                      <a:endParaRPr lang="en-US" sz="1100"/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ยุทธศาสตร์ชาติ ด้านการพัฒนาและเสริมสร้างศักยภาพทรัพยากรมนุษย์</a:t>
                      </a:r>
                    </a:p>
                    <a:p>
                      <a:pPr algn="l">
                        <a:lnSpc>
                          <a:spcPts val="1410"/>
                        </a:lnSpc>
                      </a:pP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9E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410"/>
                        </a:lnSpc>
                        <a:defRPr/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ยุทธศาสตร์ชาติ ด้านการปรับสมดุลและพัฒนาระบบการบริหารจัดการภาครัฐ</a:t>
                      </a:r>
                      <a:endParaRPr lang="en-US" sz="1100"/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ยุทธศาสตร์ชาติ ด้านการพัฒนาและเสริมสร้างศักยภาพทรัพยากรมนุษย์</a:t>
                      </a:r>
                    </a:p>
                    <a:p>
                      <a:pPr algn="l">
                        <a:lnSpc>
                          <a:spcPts val="1410"/>
                        </a:lnSpc>
                      </a:pP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9E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410"/>
                        </a:lnSpc>
                        <a:defRPr/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ยุทธศาสตร์ชาติ ด้านการปรับสมดุลและพัฒนาระบบการบริหารจัดการภาครัฐ</a:t>
                      </a:r>
                      <a:endParaRPr lang="en-US" sz="1100"/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ยุทธศาสตร์ชาติ ด้านการพัฒนาและเสริมสร้างศักยภาพทรัพยากรมนุษย์</a:t>
                      </a:r>
                    </a:p>
                    <a:p>
                      <a:pPr algn="l">
                        <a:lnSpc>
                          <a:spcPts val="1410"/>
                        </a:lnSpc>
                      </a:pP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9E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410"/>
                        </a:lnSpc>
                        <a:defRPr/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ยุทธศาสตร์ชาติ ด้านการปรับสมดุลและพัฒนาระบบการบริหารจัดการภาครัฐ</a:t>
                      </a:r>
                      <a:endParaRPr lang="en-US" sz="1100"/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00000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ยุทธศาสตร์ชาติ ด้านการพัฒนาและเสริมสร้างศักยภาพทรัพยากรมนุษย์</a:t>
                      </a:r>
                    </a:p>
                    <a:p>
                      <a:pPr algn="l">
                        <a:lnSpc>
                          <a:spcPts val="1410"/>
                        </a:lnSpc>
                      </a:pP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9E9"/>
                    </a:solidFill>
                  </a:tcPr>
                </a:tc>
              </a:tr>
            </a:tbl>
          </a:graphicData>
        </a:graphic>
      </p:graphicFrame>
      <p:sp>
        <p:nvSpPr>
          <p:cNvPr name="Freeform 6" id="6"/>
          <p:cNvSpPr/>
          <p:nvPr/>
        </p:nvSpPr>
        <p:spPr>
          <a:xfrm flipH="false" flipV="false" rot="0">
            <a:off x="-138849" y="97388"/>
            <a:ext cx="7702449" cy="1426882"/>
          </a:xfrm>
          <a:custGeom>
            <a:avLst/>
            <a:gdLst/>
            <a:ahLst/>
            <a:cxnLst/>
            <a:rect r="r" b="b" t="t" l="l"/>
            <a:pathLst>
              <a:path h="1426882" w="7702449">
                <a:moveTo>
                  <a:pt x="0" y="0"/>
                </a:moveTo>
                <a:lnTo>
                  <a:pt x="7702449" y="0"/>
                </a:lnTo>
                <a:lnTo>
                  <a:pt x="7702449" y="1426882"/>
                </a:lnTo>
                <a:lnTo>
                  <a:pt x="0" y="14268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274775" r="-31076" b="-9664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571870" y="222328"/>
            <a:ext cx="6683687" cy="692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b="true" sz="1999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</a:rPr>
              <a:t>3.4 การวิเคราะห์ความเชื่อมโยงของยุทธศาสตร์มหาวิทยาลัยนครพนม กับ พระราชบัญญัติมหาวิทยาลัยนครพนม พ.ศ. 2548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71870" y="895428"/>
            <a:ext cx="6581706" cy="562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40"/>
              </a:lnSpc>
            </a:pPr>
            <a:r>
              <a:rPr lang="en-US" sz="1100" b="true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</a:rPr>
              <a:t>(มาตรา 7) แผนอุดมศึกษาระยะยาว 20 ปี พ.ศ. 2561-2580 แผนพัฒนาการอาชีวศึกษา พ.ศ. 2560-2579 แผนพัฒนา</a:t>
            </a:r>
            <a:r>
              <a:rPr lang="en-US" b="true" sz="1100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  <a:hlinkClick r:id="rId5" tooltip="http://www.onec.go.th/index.php/book/BookView/1540"/>
              </a:rPr>
              <a:t>การศึกษาแห่งชาติ พ.ศ. 2560-2579</a:t>
            </a:r>
            <a:r>
              <a:rPr lang="en-US" b="true" sz="1100" u="sng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  <a:hlinkClick r:id="rId6" tooltip="http://www.onec.go.th/index.php/book/BookView/1540"/>
              </a:rPr>
              <a:t> </a:t>
            </a:r>
            <a:r>
              <a:rPr lang="en-US" sz="1100" b="true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</a:rPr>
              <a:t> ร่างกรอบแผนพัฒนาเศรษฐกิจและสังคมแห่งชาติ ฉบับที่ 13 </a:t>
            </a:r>
          </a:p>
          <a:p>
            <a:pPr algn="l">
              <a:lnSpc>
                <a:spcPts val="1540"/>
              </a:lnSpc>
            </a:pPr>
            <a:r>
              <a:rPr lang="en-US" b="true" sz="1100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</a:rPr>
              <a:t>(พ.ศ. 2566–2570) และยุทธศาสตร์ชาติระยะ 20 ปี (พ.ศ. 2561–2580)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71870" y="1629932"/>
            <a:ext cx="6683687" cy="16680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94"/>
              </a:lnSpc>
              <a:spcBef>
                <a:spcPct val="0"/>
              </a:spcBef>
            </a:pPr>
            <a:r>
              <a:rPr lang="en-US" sz="1107" spc="-66">
                <a:solidFill>
                  <a:srgbClr val="680D10"/>
                </a:solidFill>
                <a:latin typeface="Montserrat"/>
                <a:ea typeface="Montserrat"/>
                <a:cs typeface="Montserrat"/>
                <a:sym typeface="Montserrat"/>
              </a:rPr>
              <a:t>ปรัชญา : พัฒนาตน  ตื่นรู้  ผู้รับใช้สังคม  </a:t>
            </a:r>
          </a:p>
          <a:p>
            <a:pPr algn="l">
              <a:lnSpc>
                <a:spcPts val="1694"/>
              </a:lnSpc>
              <a:spcBef>
                <a:spcPct val="0"/>
              </a:spcBef>
            </a:pPr>
            <a:r>
              <a:rPr lang="en-US" sz="1107" spc="-66">
                <a:solidFill>
                  <a:srgbClr val="680D10"/>
                </a:solidFill>
                <a:latin typeface="Montserrat"/>
                <a:ea typeface="Montserrat"/>
                <a:cs typeface="Montserrat"/>
                <a:sym typeface="Montserrat"/>
              </a:rPr>
              <a:t>       การจัดกลุ่มสถาบันอุดมศึกษาที่เน้นภารกิจหลัก : มหาวิทยาลัยนครพนม  เป็นมหาวิทยาลัยมหาวิทยาลัยกลุ่ม  ข  ที่เน้นการผลิตบัณฑิตระดับปริญญาตรีแนวทางการจัดกลุ่มสถาบันอุดมศึกษาเชิงยุทธศาสตร์ : มหาวิทยาลัยนครพนมมีศักยภาพการดำเนินงานที่จัดอยู่ในกลุ่มที่ 3 การพัฒนาชุมชนเชิงพื้นที่ (Area-Based and Community)   </a:t>
            </a:r>
          </a:p>
          <a:p>
            <a:pPr algn="l">
              <a:lnSpc>
                <a:spcPts val="1694"/>
              </a:lnSpc>
              <a:spcBef>
                <a:spcPct val="0"/>
              </a:spcBef>
            </a:pPr>
            <a:r>
              <a:rPr lang="en-US" sz="1107" spc="-66">
                <a:solidFill>
                  <a:srgbClr val="680D10"/>
                </a:solidFill>
                <a:latin typeface="Montserrat"/>
                <a:ea typeface="Montserrat"/>
                <a:cs typeface="Montserrat"/>
                <a:sym typeface="Montserrat"/>
              </a:rPr>
              <a:t>      เป้าหมายของ กรอบแผนอุดมศึกษาระยะยาว 15 ปี (ฉบับที่ 3 พ.ศ. 2560 - 2574) มุ่งเน้นการปฏิรูปอุดมศึกษาให้เป็น "หัวรถจักร" (Engine for growth) ในการขับเคลื่อนและพัฒนาประเทศ โดยยกระดับคุณภาพการจัดการศึกษา สร้างนวัตกรรม และพัฒนากำลังคนให้สอดคล้องกับทิศทางยุทธศาสตร์ชาติ 20 ปี แบ่งออกเป็น 4 มิติสำคัญ ดังนี้ ยกระดับคุณภาพอุดมศึกษา ผลิตและพัฒนากำลังคน ลดความเหลื่อมล้ำและกระจายโอกาส และการบริหารจัดการที่เป็นเลิศ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5886181" y="9608293"/>
            <a:ext cx="1677419" cy="1094443"/>
            <a:chOff x="0" y="0"/>
            <a:chExt cx="2236559" cy="145925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236559" cy="1459257"/>
            </a:xfrm>
            <a:custGeom>
              <a:avLst/>
              <a:gdLst/>
              <a:ahLst/>
              <a:cxnLst/>
              <a:rect r="r" b="b" t="t" l="l"/>
              <a:pathLst>
                <a:path h="1459257" w="2236559">
                  <a:moveTo>
                    <a:pt x="0" y="0"/>
                  </a:moveTo>
                  <a:lnTo>
                    <a:pt x="2236559" y="0"/>
                  </a:lnTo>
                  <a:lnTo>
                    <a:pt x="2236559" y="1459257"/>
                  </a:lnTo>
                  <a:lnTo>
                    <a:pt x="0" y="14592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-3" r="0" b="-3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 rot="0">
              <a:off x="1072905" y="631099"/>
              <a:ext cx="608589" cy="64937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126"/>
                </a:lnSpc>
              </a:pPr>
              <a:r>
                <a:rPr lang="en-US" sz="2947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56</a:t>
              </a:r>
            </a:p>
          </p:txBody>
        </p:sp>
      </p:grpSp>
    </p:spTree>
  </p:cSld>
  <p:clrMapOvr>
    <a:masterClrMapping/>
  </p:clrMapOvr>
</p:sld>
</file>

<file path=ppt/slides/slide6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10162399"/>
            <a:ext cx="8204339" cy="896935"/>
            <a:chOff x="0" y="0"/>
            <a:chExt cx="2391057" cy="26140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91057" cy="261401"/>
            </a:xfrm>
            <a:custGeom>
              <a:avLst/>
              <a:gdLst/>
              <a:ahLst/>
              <a:cxnLst/>
              <a:rect r="r" b="b" t="t" l="l"/>
              <a:pathLst>
                <a:path h="261401" w="2391057">
                  <a:moveTo>
                    <a:pt x="0" y="0"/>
                  </a:moveTo>
                  <a:lnTo>
                    <a:pt x="2391057" y="0"/>
                  </a:lnTo>
                  <a:lnTo>
                    <a:pt x="2391057" y="261401"/>
                  </a:lnTo>
                  <a:lnTo>
                    <a:pt x="0" y="261401"/>
                  </a:lnTo>
                  <a:close/>
                </a:path>
              </a:pathLst>
            </a:custGeom>
            <a:solidFill>
              <a:srgbClr val="78401D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0"/>
              <a:ext cx="2391057" cy="261401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>
                <a:lnSpc>
                  <a:spcPts val="903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-7861890" y="756000"/>
            <a:ext cx="16048030" cy="9269172"/>
          </a:xfrm>
          <a:custGeom>
            <a:avLst/>
            <a:gdLst/>
            <a:ahLst/>
            <a:cxnLst/>
            <a:rect r="r" b="b" t="t" l="l"/>
            <a:pathLst>
              <a:path h="9269172" w="16048030">
                <a:moveTo>
                  <a:pt x="0" y="0"/>
                </a:moveTo>
                <a:lnTo>
                  <a:pt x="16048030" y="0"/>
                </a:lnTo>
                <a:lnTo>
                  <a:pt x="16048030" y="9269172"/>
                </a:lnTo>
                <a:lnTo>
                  <a:pt x="0" y="92691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7000"/>
            </a:blip>
            <a:stretch>
              <a:fillRect l="0" t="0" r="0" b="-15350"/>
            </a:stretch>
          </a:blipFill>
        </p:spPr>
      </p:sp>
      <p:grpSp>
        <p:nvGrpSpPr>
          <p:cNvPr name="Group 6" id="6"/>
          <p:cNvGrpSpPr/>
          <p:nvPr/>
        </p:nvGrpSpPr>
        <p:grpSpPr>
          <a:xfrm rot="5400000">
            <a:off x="2635670" y="-3406103"/>
            <a:ext cx="1543312" cy="8550295"/>
            <a:chOff x="0" y="0"/>
            <a:chExt cx="2354580" cy="1304490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353310" cy="13044901"/>
            </a:xfrm>
            <a:custGeom>
              <a:avLst/>
              <a:gdLst/>
              <a:ahLst/>
              <a:cxnLst/>
              <a:rect r="r" b="b" t="t" l="l"/>
              <a:pathLst>
                <a:path h="13044901" w="2353310">
                  <a:moveTo>
                    <a:pt x="784860" y="12977592"/>
                  </a:moveTo>
                  <a:cubicBezTo>
                    <a:pt x="905510" y="13018232"/>
                    <a:pt x="1042670" y="13044901"/>
                    <a:pt x="1177290" y="13044901"/>
                  </a:cubicBezTo>
                  <a:cubicBezTo>
                    <a:pt x="1311910" y="13044901"/>
                    <a:pt x="1441450" y="13022042"/>
                    <a:pt x="1560830" y="12981402"/>
                  </a:cubicBezTo>
                  <a:cubicBezTo>
                    <a:pt x="1563370" y="12980132"/>
                    <a:pt x="1565910" y="12980132"/>
                    <a:pt x="1568450" y="12978862"/>
                  </a:cubicBezTo>
                  <a:cubicBezTo>
                    <a:pt x="2016760" y="12816302"/>
                    <a:pt x="2346960" y="12387042"/>
                    <a:pt x="2353310" y="11854082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11844983"/>
                  </a:lnTo>
                  <a:cubicBezTo>
                    <a:pt x="6350" y="12389582"/>
                    <a:pt x="331470" y="12818842"/>
                    <a:pt x="784860" y="12977592"/>
                  </a:cubicBezTo>
                  <a:close/>
                </a:path>
              </a:pathLst>
            </a:custGeom>
            <a:solidFill>
              <a:srgbClr val="032A5D"/>
            </a:solidFill>
          </p:spPr>
        </p:sp>
      </p:grpSp>
      <p:sp>
        <p:nvSpPr>
          <p:cNvPr name="Freeform 8" id="8"/>
          <p:cNvSpPr/>
          <p:nvPr/>
        </p:nvSpPr>
        <p:spPr>
          <a:xfrm flipH="false" flipV="false" rot="0">
            <a:off x="0" y="-2388780"/>
            <a:ext cx="9989549" cy="4029480"/>
          </a:xfrm>
          <a:custGeom>
            <a:avLst/>
            <a:gdLst/>
            <a:ahLst/>
            <a:cxnLst/>
            <a:rect r="r" b="b" t="t" l="l"/>
            <a:pathLst>
              <a:path h="4029480" w="9989549">
                <a:moveTo>
                  <a:pt x="0" y="0"/>
                </a:moveTo>
                <a:lnTo>
                  <a:pt x="9989549" y="0"/>
                </a:lnTo>
                <a:lnTo>
                  <a:pt x="9989549" y="4029480"/>
                </a:lnTo>
                <a:lnTo>
                  <a:pt x="0" y="40294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32585" r="0" b="-32585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571870" y="222328"/>
            <a:ext cx="6683687" cy="692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b="true" sz="1999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</a:rPr>
              <a:t>3.4 การวิเคราะห์ความเชื่อมโยงของยุทธศาสตร์มหาวิทยาลัยนครพนม กับ พระราชบัญญัติมหาวิทยาลัยนครพนม พ.ศ. 2548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571870" y="992068"/>
            <a:ext cx="6581706" cy="562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40"/>
              </a:lnSpc>
            </a:pPr>
            <a:r>
              <a:rPr lang="en-US" sz="1100" b="true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</a:rPr>
              <a:t>(มาตรา 7) แผนอุดมศึกษาระยะยาว 20 ปี พ.ศ. 2561-2580 แผนพัฒนาการอาชีวศึกษา พ.ศ. 2560-2579 แผนพัฒนา</a:t>
            </a:r>
            <a:r>
              <a:rPr lang="en-US" b="true" sz="1100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  <a:hlinkClick r:id="rId4" tooltip="http://www.onec.go.th/index.php/book/BookView/1540"/>
              </a:rPr>
              <a:t>การศึกษาแห่งชาติ พ.ศ. 2560-2579</a:t>
            </a:r>
            <a:r>
              <a:rPr lang="en-US" b="true" sz="1100" u="sng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  <a:hlinkClick r:id="rId5" tooltip="http://www.onec.go.th/index.php/book/BookView/1540"/>
              </a:rPr>
              <a:t> </a:t>
            </a:r>
            <a:r>
              <a:rPr lang="en-US" sz="1100" b="true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</a:rPr>
              <a:t> ร่างกรอบแผนพัฒนาเศรษฐกิจและสังคมแห่งชาติ ฉบับที่ 13 </a:t>
            </a:r>
          </a:p>
          <a:p>
            <a:pPr algn="l">
              <a:lnSpc>
                <a:spcPts val="1540"/>
              </a:lnSpc>
            </a:pPr>
            <a:r>
              <a:rPr lang="en-US" b="true" sz="1100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</a:rPr>
              <a:t>(พ.ศ. 2566–2570) และยุทธศาสตร์ชาติระยะ 20 ปี (พ.ศ. 2561–2580) </a:t>
            </a:r>
          </a:p>
        </p:txBody>
      </p:sp>
      <p:graphicFrame>
        <p:nvGraphicFramePr>
          <p:cNvPr name="Table 11" id="11"/>
          <p:cNvGraphicFramePr>
            <a:graphicFrameLocks noGrp="true"/>
          </p:cNvGraphicFramePr>
          <p:nvPr/>
        </p:nvGraphicFramePr>
        <p:xfrm>
          <a:off x="571870" y="1612155"/>
          <a:ext cx="6494077" cy="8534400"/>
        </p:xfrm>
        <a:graphic>
          <a:graphicData uri="http://schemas.openxmlformats.org/drawingml/2006/table">
            <a:tbl>
              <a:tblPr/>
              <a:tblGrid>
                <a:gridCol w="1885542"/>
                <a:gridCol w="472954"/>
                <a:gridCol w="1084400"/>
                <a:gridCol w="939900"/>
                <a:gridCol w="641277"/>
                <a:gridCol w="750706"/>
                <a:gridCol w="719298"/>
              </a:tblGrid>
              <a:tr h="753035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50"/>
                        </a:lnSpc>
                        <a:defRPr/>
                      </a:pPr>
                      <a:r>
                        <a:rPr lang="en-US" sz="11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ยุทธศาสตร์</a:t>
                      </a:r>
                      <a:endParaRPr lang="en-US" sz="1100"/>
                    </a:p>
                    <a:p>
                      <a:pPr algn="ctr">
                        <a:lnSpc>
                          <a:spcPts val="1550"/>
                        </a:lnSpc>
                      </a:pPr>
                      <a:r>
                        <a:rPr lang="en-US" sz="11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มหาวิทยาลัยนครพนม</a:t>
                      </a:r>
                    </a:p>
                  </a:txBody>
                  <a:tcPr marL="85725" marR="85725" marT="85725" marB="85725" anchor="ctr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4C00"/>
                    </a:solidFill>
                  </a:tcPr>
                </a:tc>
                <a:tc gridSpan="6">
                  <a:txBody>
                    <a:bodyPr anchor="t" rtlCol="false"/>
                    <a:lstStyle/>
                    <a:p>
                      <a:pPr algn="l">
                        <a:lnSpc>
                          <a:spcPts val="2110"/>
                        </a:lnSpc>
                        <a:defRPr/>
                      </a:pPr>
                      <a:r>
                        <a:rPr lang="en-US" sz="15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ยุทธศาสตร์ที่ 2 พลิกโฉมหลักสูตรเชิงรุกสู่การเรียนรู้ตลอดชีวิต ตอบโจทย์การพัฒนาประเทศ </a:t>
                      </a:r>
                      <a:endParaRPr lang="en-US" sz="1100"/>
                    </a:p>
                  </a:txBody>
                  <a:tcPr marL="85725" marR="85725" marT="85725" marB="85725" anchor="ctr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0D10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2110"/>
                        </a:lnSpc>
                        <a:defRPr/>
                      </a:pPr>
                      <a:r>
                        <a:rPr lang="en-US" sz="15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ยุทธศาสตร์ที่ 2 พลิกโฉมหลักสูตรเชิงรุกสู่การเรียนรู้ตลอดชีวิต ตอบโจทย์การพัฒนาประเทศ </a:t>
                      </a:r>
                      <a:endParaRPr lang="en-US" sz="1100"/>
                    </a:p>
                  </a:txBody>
                  <a:tcPr marL="85725" marR="85725" marT="85725" marB="85725" anchor="ctr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0D10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2110"/>
                        </a:lnSpc>
                        <a:defRPr/>
                      </a:pPr>
                      <a:r>
                        <a:rPr lang="en-US" sz="15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ยุทธศาสตร์ที่ 2 พลิกโฉมหลักสูตรเชิงรุกสู่การเรียนรู้ตลอดชีวิต ตอบโจทย์การพัฒนาประเทศ </a:t>
                      </a:r>
                      <a:endParaRPr lang="en-US" sz="1100"/>
                    </a:p>
                  </a:txBody>
                  <a:tcPr marL="85725" marR="85725" marT="85725" marB="85725" anchor="ctr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0D10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2110"/>
                        </a:lnSpc>
                        <a:defRPr/>
                      </a:pPr>
                      <a:r>
                        <a:rPr lang="en-US" sz="15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ยุทธศาสตร์ที่ 2 พลิกโฉมหลักสูตรเชิงรุกสู่การเรียนรู้ตลอดชีวิต ตอบโจทย์การพัฒนาประเทศ </a:t>
                      </a:r>
                      <a:endParaRPr lang="en-US" sz="1100"/>
                    </a:p>
                  </a:txBody>
                  <a:tcPr marL="85725" marR="85725" marT="85725" marB="85725" anchor="ctr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0D10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2110"/>
                        </a:lnSpc>
                        <a:defRPr/>
                      </a:pPr>
                      <a:r>
                        <a:rPr lang="en-US" sz="15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ยุทธศาสตร์ที่ 2 พลิกโฉมหลักสูตรเชิงรุกสู่การเรียนรู้ตลอดชีวิต ตอบโจทย์การพัฒนาประเทศ </a:t>
                      </a:r>
                      <a:endParaRPr lang="en-US" sz="1100"/>
                    </a:p>
                  </a:txBody>
                  <a:tcPr marL="85725" marR="85725" marT="85725" marB="85725" anchor="ctr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0D10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2110"/>
                        </a:lnSpc>
                        <a:defRPr/>
                      </a:pPr>
                      <a:r>
                        <a:rPr lang="en-US" sz="15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ยุทธศาสตร์ที่ 2 พลิกโฉมหลักสูตรเชิงรุกสู่การเรียนรู้ตลอดชีวิต ตอบโจทย์การพัฒนาประเทศ </a:t>
                      </a:r>
                      <a:endParaRPr lang="en-US" sz="1100"/>
                    </a:p>
                  </a:txBody>
                  <a:tcPr marL="85725" marR="85725" marT="85725" marB="85725" anchor="ctr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0D10"/>
                    </a:solidFill>
                  </a:tcPr>
                </a:tc>
              </a:tr>
              <a:tr h="1554342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50"/>
                        </a:lnSpc>
                        <a:defRPr/>
                      </a:pPr>
                      <a:r>
                        <a:rPr lang="en-US" sz="11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พระราชบัญญัติ</a:t>
                      </a:r>
                      <a:r>
                        <a:rPr lang="en-US" sz="11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 มหาวิทยาลัยนครพนม </a:t>
                      </a:r>
                      <a:endParaRPr lang="en-US" sz="1100"/>
                    </a:p>
                    <a:p>
                      <a:pPr algn="ctr">
                        <a:lnSpc>
                          <a:spcPts val="1550"/>
                        </a:lnSpc>
                      </a:pPr>
                      <a:r>
                        <a:rPr lang="en-US" sz="11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พ.ศ. 2548</a:t>
                      </a:r>
                    </a:p>
                    <a:p>
                      <a:pPr algn="ctr">
                        <a:lnSpc>
                          <a:spcPts val="1550"/>
                        </a:lnSpc>
                      </a:pPr>
                      <a:r>
                        <a:rPr lang="en-US" sz="11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(มาตรา 7) </a:t>
                      </a:r>
                    </a:p>
                    <a:p>
                      <a:pPr algn="ctr">
                        <a:lnSpc>
                          <a:spcPts val="1550"/>
                        </a:lnSpc>
                      </a:pP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4C00"/>
                    </a:solidFill>
                  </a:tcPr>
                </a:tc>
                <a:tc gridSpan="6"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(2) จัดการศึกษาทางด้านวิชาชีพทั้งระดับต่ำกว่าปริญญาและระดับปริญญา</a:t>
                      </a:r>
                      <a:endParaRPr lang="en-US" sz="1100"/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(3) สร้างหรือพัฒนาองค์ความรู้ อย่างต่อเนื่อง และนําความรู้ นั้นไปใช้ เพื่อประโยชน์ในการพัฒนา ประเทศและภูมิภาคใกล้ เคียง โดยเน้นการวิจัย การประยุกต์และการบูรณาการภูมิปัญญาท้องถิ่นเข้ากับ เทคโนโลยีเพื่อพัฒนาชุมชนและสังคมให้ เข้มแข็ง มีสันติสุขและยั่งยืน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(8) จัดการศึกษา โดยเน้นประชาชนในภูมิภาคที่ตั้งของมหาวิทยาลัยและประเทศใกล้เคียง เป็นสําคัญ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(2) จัดการศึกษาทางด้านวิชาชีพทั้งระดับต่ำกว่าปริญญาและระดับปริญญา</a:t>
                      </a:r>
                      <a:endParaRPr lang="en-US" sz="1100"/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(3) สร้างหรือพัฒนาองค์ความรู้ อย่างต่อเนื่อง และนําความรู้ นั้นไปใช้ เพื่อประโยชน์ในการพัฒนา ประเทศและภูมิภาคใกล้ เคียง โดยเน้นการวิจัย การประยุกต์และการบูรณาการภูมิปัญญาท้องถิ่นเข้ากับ เทคโนโลยีเพื่อพัฒนาชุมชนและสังคมให้ เข้มแข็ง มีสันติสุขและยั่งยืน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(8) จัดการศึกษา โดยเน้นประชาชนในภูมิภาคที่ตั้งของมหาวิทยาลัยและประเทศใกล้เคียง เป็นสําคัญ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(2) จัดการศึกษาทางด้านวิชาชีพทั้งระดับต่ำกว่าปริญญาและระดับปริญญา</a:t>
                      </a:r>
                      <a:endParaRPr lang="en-US" sz="1100"/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(3) สร้างหรือพัฒนาองค์ความรู้ อย่างต่อเนื่อง และนําความรู้ นั้นไปใช้ เพื่อประโยชน์ในการพัฒนา ประเทศและภูมิภาคใกล้ เคียง โดยเน้นการวิจัย การประยุกต์และการบูรณาการภูมิปัญญาท้องถิ่นเข้ากับ เทคโนโลยีเพื่อพัฒนาชุมชนและสังคมให้ เข้มแข็ง มีสันติสุขและยั่งยืน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(8) จัดการศึกษา โดยเน้นประชาชนในภูมิภาคที่ตั้งของมหาวิทยาลัยและประเทศใกล้เคียง เป็นสําคัญ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(2) จัดการศึกษาทางด้านวิชาชีพทั้งระดับต่ำกว่าปริญญาและระดับปริญญา</a:t>
                      </a:r>
                      <a:endParaRPr lang="en-US" sz="1100"/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(3) สร้างหรือพัฒนาองค์ความรู้ อย่างต่อเนื่อง และนําความรู้ นั้นไปใช้ เพื่อประโยชน์ในการพัฒนา ประเทศและภูมิภาคใกล้ เคียง โดยเน้นการวิจัย การประยุกต์และการบูรณาการภูมิปัญญาท้องถิ่นเข้ากับ เทคโนโลยีเพื่อพัฒนาชุมชนและสังคมให้ เข้มแข็ง มีสันติสุขและยั่งยืน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(8) จัดการศึกษา โดยเน้นประชาชนในภูมิภาคที่ตั้งของมหาวิทยาลัยและประเทศใกล้เคียง เป็นสําคัญ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(2) จัดการศึกษาทางด้านวิชาชีพทั้งระดับต่ำกว่าปริญญาและระดับปริญญา</a:t>
                      </a:r>
                      <a:endParaRPr lang="en-US" sz="1100"/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(3) สร้างหรือพัฒนาองค์ความรู้ อย่างต่อเนื่อง และนําความรู้ นั้นไปใช้ เพื่อประโยชน์ในการพัฒนา ประเทศและภูมิภาคใกล้ เคียง โดยเน้นการวิจัย การประยุกต์และการบูรณาการภูมิปัญญาท้องถิ่นเข้ากับ เทคโนโลยีเพื่อพัฒนาชุมชนและสังคมให้ เข้มแข็ง มีสันติสุขและยั่งยืน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(8) จัดการศึกษา โดยเน้นประชาชนในภูมิภาคที่ตั้งของมหาวิทยาลัยและประเทศใกล้เคียง เป็นสําคัญ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(2) จัดการศึกษาทางด้านวิชาชีพทั้งระดับต่ำกว่าปริญญาและระดับปริญญา</a:t>
                      </a:r>
                      <a:endParaRPr lang="en-US" sz="1100"/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(3) สร้างหรือพัฒนาองค์ความรู้ อย่างต่อเนื่อง และนําความรู้ นั้นไปใช้ เพื่อประโยชน์ในการพัฒนา ประเทศและภูมิภาคใกล้ เคียง โดยเน้นการวิจัย การประยุกต์และการบูรณาการภูมิปัญญาท้องถิ่นเข้ากับ เทคโนโลยีเพื่อพัฒนาชุมชนและสังคมให้ เข้มแข็ง มีสันติสุขและยั่งยืน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(8) จัดการศึกษา โดยเน้นประชาชนในภูมิภาคที่ตั้งของมหาวิทยาลัยและประเทศใกล้เคียง เป็นสําคัญ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</a:tr>
              <a:tr h="194051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50"/>
                        </a:lnSpc>
                        <a:defRPr/>
                      </a:pPr>
                      <a:r>
                        <a:rPr lang="en-US" sz="11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แผนอุดมศึกษา</a:t>
                      </a:r>
                      <a:endParaRPr lang="en-US" sz="1100"/>
                    </a:p>
                    <a:p>
                      <a:pPr algn="ctr">
                        <a:lnSpc>
                          <a:spcPts val="1550"/>
                        </a:lnSpc>
                      </a:pPr>
                      <a:r>
                        <a:rPr lang="en-US" sz="11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ระยะยาว 20 ปี</a:t>
                      </a:r>
                    </a:p>
                    <a:p>
                      <a:pPr algn="ctr">
                        <a:lnSpc>
                          <a:spcPts val="1550"/>
                        </a:lnSpc>
                      </a:pPr>
                      <a:r>
                        <a:rPr lang="en-US" sz="11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พ.ศ.2561-2580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4C00"/>
                    </a:solidFill>
                  </a:tcPr>
                </a:tc>
                <a:tc gridSpan="6"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1 อุดมศึกษาเป็นแหล่งพัฒนากำลังคนและสร้างเสริมศักยภาพทั้งทักษะความคิดและการรู้คิด เพื่อสนับสนุน การพัฒนาประเทศตามยุทธศาสตร์ชาติ</a:t>
                      </a:r>
                      <a:endParaRPr lang="en-US" sz="1100"/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2 การพัฒนาศักยภาพและคุณภาพนักศึกษา เสริมสร้างความรู้และทักษะทางอาชีพให้พร้อมรองรับการเปลี่ยนแปลงที่จะเกิดขึ้นในอนาคต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3 เสริมสร้างสมรรถนะหลักของอุดมศึกษาไทยให้เป็นแหล่งพัฒนาต่อยอดความสามารถในการใช้ความรู้ สร้างผลงานวิจัยค้นหาคำตอบที่จะนำไปใช้ประโยชน์ในการแก้ปัญหาและพัฒนาเศรษฐกิจทั้งระดับท้องถิ่นและระดับประเทศ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4 อุดมศึกษาเป็นแหล่งสนับสนุนการสร้างงานและนำความรู้ไปแก้ปัญหาผ่านความร่วมมือกับภาคเอกชนและท้องถิ่น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1 อุดมศึกษาเป็นแหล่งพัฒนากำลังคนและสร้างเสริมศักยภาพทั้งทักษะความคิดและการรู้คิด เพื่อสนับสนุน การพัฒนาประเทศตามยุทธศาสตร์ชาติ</a:t>
                      </a:r>
                      <a:endParaRPr lang="en-US" sz="1100"/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2 การพัฒนาศักยภาพและคุณภาพนักศึกษา เสริมสร้างความรู้และทักษะทางอาชีพให้พร้อมรองรับการเปลี่ยนแปลงที่จะเกิดขึ้นในอนาคต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3 เสริมสร้างสมรรถนะหลักของอุดมศึกษาไทยให้เป็นแหล่งพัฒนาต่อยอดความสามารถในการใช้ความรู้ สร้างผลงานวิจัยค้นหาคำตอบที่จะนำไปใช้ประโยชน์ในการแก้ปัญหาและพัฒนาเศรษฐกิจทั้งระดับท้องถิ่นและระดับประเทศ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4 อุดมศึกษาเป็นแหล่งสนับสนุนการสร้างงานและนำความรู้ไปแก้ปัญหาผ่านความร่วมมือกับภาคเอกชนและท้องถิ่น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1 อุดมศึกษาเป็นแหล่งพัฒนากำลังคนและสร้างเสริมศักยภาพทั้งทักษะความคิดและการรู้คิด เพื่อสนับสนุน การพัฒนาประเทศตามยุทธศาสตร์ชาติ</a:t>
                      </a:r>
                      <a:endParaRPr lang="en-US" sz="1100"/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2 การพัฒนาศักยภาพและคุณภาพนักศึกษา เสริมสร้างความรู้และทักษะทางอาชีพให้พร้อมรองรับการเปลี่ยนแปลงที่จะเกิดขึ้นในอนาคต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3 เสริมสร้างสมรรถนะหลักของอุดมศึกษาไทยให้เป็นแหล่งพัฒนาต่อยอดความสามารถในการใช้ความรู้ สร้างผลงานวิจัยค้นหาคำตอบที่จะนำไปใช้ประโยชน์ในการแก้ปัญหาและพัฒนาเศรษฐกิจทั้งระดับท้องถิ่นและระดับประเทศ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4 อุดมศึกษาเป็นแหล่งสนับสนุนการสร้างงานและนำความรู้ไปแก้ปัญหาผ่านความร่วมมือกับภาคเอกชนและท้องถิ่น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1 อุดมศึกษาเป็นแหล่งพัฒนากำลังคนและสร้างเสริมศักยภาพทั้งทักษะความคิดและการรู้คิด เพื่อสนับสนุน การพัฒนาประเทศตามยุทธศาสตร์ชาติ</a:t>
                      </a:r>
                      <a:endParaRPr lang="en-US" sz="1100"/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2 การพัฒนาศักยภาพและคุณภาพนักศึกษา เสริมสร้างความรู้และทักษะทางอาชีพให้พร้อมรองรับการเปลี่ยนแปลงที่จะเกิดขึ้นในอนาคต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3 เสริมสร้างสมรรถนะหลักของอุดมศึกษาไทยให้เป็นแหล่งพัฒนาต่อยอดความสามารถในการใช้ความรู้ สร้างผลงานวิจัยค้นหาคำตอบที่จะนำไปใช้ประโยชน์ในการแก้ปัญหาและพัฒนาเศรษฐกิจทั้งระดับท้องถิ่นและระดับประเทศ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4 อุดมศึกษาเป็นแหล่งสนับสนุนการสร้างงานและนำความรู้ไปแก้ปัญหาผ่านความร่วมมือกับภาคเอกชนและท้องถิ่น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1 อุดมศึกษาเป็นแหล่งพัฒนากำลังคนและสร้างเสริมศักยภาพทั้งทักษะความคิดและการรู้คิด เพื่อสนับสนุน การพัฒนาประเทศตามยุทธศาสตร์ชาติ</a:t>
                      </a:r>
                      <a:endParaRPr lang="en-US" sz="1100"/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2 การพัฒนาศักยภาพและคุณภาพนักศึกษา เสริมสร้างความรู้และทักษะทางอาชีพให้พร้อมรองรับการเปลี่ยนแปลงที่จะเกิดขึ้นในอนาคต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3 เสริมสร้างสมรรถนะหลักของอุดมศึกษาไทยให้เป็นแหล่งพัฒนาต่อยอดความสามารถในการใช้ความรู้ สร้างผลงานวิจัยค้นหาคำตอบที่จะนำไปใช้ประโยชน์ในการแก้ปัญหาและพัฒนาเศรษฐกิจทั้งระดับท้องถิ่นและระดับประเทศ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4 อุดมศึกษาเป็นแหล่งสนับสนุนการสร้างงานและนำความรู้ไปแก้ปัญหาผ่านความร่วมมือกับภาคเอกชนและท้องถิ่น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1 อุดมศึกษาเป็นแหล่งพัฒนากำลังคนและสร้างเสริมศักยภาพทั้งทักษะความคิดและการรู้คิด เพื่อสนับสนุน การพัฒนาประเทศตามยุทธศาสตร์ชาติ</a:t>
                      </a:r>
                      <a:endParaRPr lang="en-US" sz="1100"/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2 การพัฒนาศักยภาพและคุณภาพนักศึกษา เสริมสร้างความรู้และทักษะทางอาชีพให้พร้อมรองรับการเปลี่ยนแปลงที่จะเกิดขึ้นในอนาคต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3 เสริมสร้างสมรรถนะหลักของอุดมศึกษาไทยให้เป็นแหล่งพัฒนาต่อยอดความสามารถในการใช้ความรู้ สร้างผลงานวิจัยค้นหาคำตอบที่จะนำไปใช้ประโยชน์ในการแก้ปัญหาและพัฒนาเศรษฐกิจทั้งระดับท้องถิ่นและระดับประเทศ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4 อุดมศึกษาเป็นแหล่งสนับสนุนการสร้างงานและนำความรู้ไปแก้ปัญหาผ่านความร่วมมือกับภาคเอกชนและท้องถิ่น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</a:tr>
              <a:tr h="1554342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50"/>
                        </a:lnSpc>
                        <a:defRPr/>
                      </a:pPr>
                      <a:r>
                        <a:rPr lang="en-US" sz="11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แผนพัฒนาการอาชีวศึกษา</a:t>
                      </a:r>
                      <a:endParaRPr lang="en-US" sz="1100"/>
                    </a:p>
                    <a:p>
                      <a:pPr algn="ctr">
                        <a:lnSpc>
                          <a:spcPts val="1550"/>
                        </a:lnSpc>
                      </a:pPr>
                      <a:r>
                        <a:rPr lang="en-US" sz="11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พ.ศ. 2560-2579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4C00"/>
                    </a:solidFill>
                  </a:tcPr>
                </a:tc>
                <a:tc gridSpan="6"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 การผลิตและพัฒนากําลังคนด้านการอาชีวศึกษาเพื่อสร้างขีดความสามารถในการ</a:t>
                      </a:r>
                      <a:endParaRPr lang="en-US" sz="1100"/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แข่งขันของประเทศ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 การพัฒนาศักยภาพกําลังคนด้านการอาชีวศึกษาให้มีสมรรถนะ สอดคลองกับความ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ต้องการในการพัฒนาประเทศ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 การสร้างโอกาส ความเสมอภาค และความเท่าเทียมในด้านการอาชีวศึกษา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 การจัดการอาชีวศึกษาเพื่อสร้างเสริมคุณภาพชีวิตที่เป็นมิตรกับสิ่งแวดล้อม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 การผลิตและพัฒนากําลังคนด้านการอาชีวศึกษาเพื่อสร้างขีดความสามารถในการ</a:t>
                      </a:r>
                      <a:endParaRPr lang="en-US" sz="1100"/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แข่งขันของประเทศ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 การพัฒนาศักยภาพกําลังคนด้านการอาชีวศึกษาให้มีสมรรถนะ สอดคลองกับความ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ต้องการในการพัฒนาประเทศ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 การสร้างโอกาส ความเสมอภาค และความเท่าเทียมในด้านการอาชีวศึกษา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 การจัดการอาชีวศึกษาเพื่อสร้างเสริมคุณภาพชีวิตที่เป็นมิตรกับสิ่งแวดล้อม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 การผลิตและพัฒนากําลังคนด้านการอาชีวศึกษาเพื่อสร้างขีดความสามารถในการ</a:t>
                      </a:r>
                      <a:endParaRPr lang="en-US" sz="1100"/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แข่งขันของประเทศ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 การพัฒนาศักยภาพกําลังคนด้านการอาชีวศึกษาให้มีสมรรถนะ สอดคลองกับความ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ต้องการในการพัฒนาประเทศ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 การสร้างโอกาส ความเสมอภาค และความเท่าเทียมในด้านการอาชีวศึกษา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 การจัดการอาชีวศึกษาเพื่อสร้างเสริมคุณภาพชีวิตที่เป็นมิตรกับสิ่งแวดล้อม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 การผลิตและพัฒนากําลังคนด้านการอาชีวศึกษาเพื่อสร้างขีดความสามารถในการ</a:t>
                      </a:r>
                      <a:endParaRPr lang="en-US" sz="1100"/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แข่งขันของประเทศ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 การพัฒนาศักยภาพกําลังคนด้านการอาชีวศึกษาให้มีสมรรถนะ สอดคลองกับความ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ต้องการในการพัฒนาประเทศ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 การสร้างโอกาส ความเสมอภาค และความเท่าเทียมในด้านการอาชีวศึกษา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 การจัดการอาชีวศึกษาเพื่อสร้างเสริมคุณภาพชีวิตที่เป็นมิตรกับสิ่งแวดล้อม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 การผลิตและพัฒนากําลังคนด้านการอาชีวศึกษาเพื่อสร้างขีดความสามารถในการ</a:t>
                      </a:r>
                      <a:endParaRPr lang="en-US" sz="1100"/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แข่งขันของประเทศ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 การพัฒนาศักยภาพกําลังคนด้านการอาชีวศึกษาให้มีสมรรถนะ สอดคลองกับความ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ต้องการในการพัฒนาประเทศ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 การสร้างโอกาส ความเสมอภาค และความเท่าเทียมในด้านการอาชีวศึกษา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 การจัดการอาชีวศึกษาเพื่อสร้างเสริมคุณภาพชีวิตที่เป็นมิตรกับสิ่งแวดล้อม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 การผลิตและพัฒนากําลังคนด้านการอาชีวศึกษาเพื่อสร้างขีดความสามารถในการ</a:t>
                      </a:r>
                      <a:endParaRPr lang="en-US" sz="1100"/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แข่งขันของประเทศ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 การพัฒนาศักยภาพกําลังคนด้านการอาชีวศึกษาให้มีสมรรถนะ สอดคลองกับความ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ต้องการในการพัฒนาประเทศ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 การสร้างโอกาส ความเสมอภาค และความเท่าเทียมในด้านการอาชีวศึกษา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 การจัดการอาชีวศึกษาเพื่อสร้างเสริมคุณภาพชีวิตที่เป็นมิตรกับสิ่งแวดล้อม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</a:tr>
              <a:tr h="97508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50"/>
                        </a:lnSpc>
                        <a:defRPr/>
                      </a:pPr>
                      <a:r>
                        <a:rPr lang="en-US" sz="11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แผนพัฒนา</a:t>
                      </a:r>
                      <a:endParaRPr lang="en-US" sz="1100"/>
                    </a:p>
                    <a:p>
                      <a:pPr algn="ctr">
                        <a:lnSpc>
                          <a:spcPts val="1550"/>
                        </a:lnSpc>
                      </a:pPr>
                      <a:r>
                        <a:rPr lang="en-US" b="true" sz="1107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  <a:hlinkClick r:id="rId6" tooltip="http://www.onec.go.th/index.php/book/BookView/1540"/>
                        </a:rPr>
                        <a:t>การศึกษาแห่ง ชาติ </a:t>
                      </a:r>
                    </a:p>
                    <a:p>
                      <a:pPr algn="ctr">
                        <a:lnSpc>
                          <a:spcPts val="1550"/>
                        </a:lnSpc>
                      </a:pPr>
                      <a:r>
                        <a:rPr lang="en-US" b="true" sz="1107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  <a:hlinkClick r:id="rId7" tooltip="http://www.onec.go.th/index.php/book/BookView/1540"/>
                        </a:rPr>
                        <a:t>พ.ศ. 2560-2579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4C00"/>
                    </a:solidFill>
                  </a:tcPr>
                </a:tc>
                <a:tc gridSpan="6"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1. การจัดการศึกษา เพื่อความมั่นคง ของสังคมและประเทศชาติ</a:t>
                      </a:r>
                      <a:endParaRPr lang="en-US" sz="1100"/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3. การพัฒนาศักยภาพคนทุกช่วงวัยและการสร้างสังคมแห่งการเรียนรู้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4. การสร้างโอกาส ความเสมอภาค และความเท่าเทียม ทางการศึกษา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5. การจัดการศึกษา เพื่อสร้างเสริม คุณภาพชีวิตที่เป็น มิตรกับสิ่งแวดล้อม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1. การจัดการศึกษา เพื่อความมั่นคง ของสังคมและประเทศชาติ</a:t>
                      </a:r>
                      <a:endParaRPr lang="en-US" sz="1100"/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3. การพัฒนาศักยภาพคนทุกช่วงวัยและการสร้างสังคมแห่งการเรียนรู้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4. การสร้างโอกาส ความเสมอภาค และความเท่าเทียม ทางการศึกษา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5. การจัดการศึกษา เพื่อสร้างเสริม คุณภาพชีวิตที่เป็น มิตรกับสิ่งแวดล้อม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1. การจัดการศึกษา เพื่อความมั่นคง ของสังคมและประเทศชาติ</a:t>
                      </a:r>
                      <a:endParaRPr lang="en-US" sz="1100"/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3. การพัฒนาศักยภาพคนทุกช่วงวัยและการสร้างสังคมแห่งการเรียนรู้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4. การสร้างโอกาส ความเสมอภาค และความเท่าเทียม ทางการศึกษา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5. การจัดการศึกษา เพื่อสร้างเสริม คุณภาพชีวิตที่เป็น มิตรกับสิ่งแวดล้อม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1. การจัดการศึกษา เพื่อความมั่นคง ของสังคมและประเทศชาติ</a:t>
                      </a:r>
                      <a:endParaRPr lang="en-US" sz="1100"/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3. การพัฒนาศักยภาพคนทุกช่วงวัยและการสร้างสังคมแห่งการเรียนรู้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4. การสร้างโอกาส ความเสมอภาค และความเท่าเทียม ทางการศึกษา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5. การจัดการศึกษา เพื่อสร้างเสริม คุณภาพชีวิตที่เป็น มิตรกับสิ่งแวดล้อม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1. การจัดการศึกษา เพื่อความมั่นคง ของสังคมและประเทศชาติ</a:t>
                      </a:r>
                      <a:endParaRPr lang="en-US" sz="1100"/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3. การพัฒนาศักยภาพคนทุกช่วงวัยและการสร้างสังคมแห่งการเรียนรู้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4. การสร้างโอกาส ความเสมอภาค และความเท่าเทียม ทางการศึกษา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5. การจัดการศึกษา เพื่อสร้างเสริม คุณภาพชีวิตที่เป็น มิตรกับสิ่งแวดล้อม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1. การจัดการศึกษา เพื่อความมั่นคง ของสังคมและประเทศชาติ</a:t>
                      </a:r>
                      <a:endParaRPr lang="en-US" sz="1100"/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3. การพัฒนาศักยภาพคนทุกช่วงวัยและการสร้างสังคมแห่งการเรียนรู้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4. การสร้างโอกาส ความเสมอภาค และความเท่าเทียม ทางการศึกษา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5. การจัดการศึกษา เพื่อสร้างเสริม คุณภาพชีวิตที่เป็น มิตรกับสิ่งแวดล้อม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</a:tr>
              <a:tr h="97508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50"/>
                        </a:lnSpc>
                        <a:defRPr/>
                      </a:pPr>
                      <a:r>
                        <a:rPr lang="en-US" sz="11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ร่างกรอบแผนพัฒนาเศรษฐกิจและสังคมแห่งชาติ ฉบับที่ 13 (พ.ศ. 2566–2570)</a:t>
                      </a:r>
                      <a:endParaRPr lang="en-US" sz="1100"/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4C00"/>
                    </a:solidFill>
                  </a:tcPr>
                </a:tc>
                <a:tc gridSpan="6"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 b="true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ประเด็นการพัฒนาที่ 4 </a:t>
                      </a: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การเปลี่ยนผ่านจากกำลังคนทักษะต่ำและภาครัฐที่ล้าสมัย ไปสู่กำลังคนและภาครัฐที่มีสมรรถนะสูง </a:t>
                      </a:r>
                      <a:endParaRPr lang="en-US" sz="1100"/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12 ไทยมีกำลังคนสมรรถนะสูง มุ่งเรียนรู้อย่างต่อเนื่อง ตอบโจทย์การพัฒนาแห่งอนาคต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 b="true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ประเด็นการพัฒนาที่ 4 </a:t>
                      </a: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การเปลี่ยนผ่านจากกำลังคนทักษะต่ำและภาครัฐที่ล้าสมัย ไปสู่กำลังคนและภาครัฐที่มีสมรรถนะสูง </a:t>
                      </a:r>
                      <a:endParaRPr lang="en-US" sz="1100"/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12 ไทยมีกำลังคนสมรรถนะสูง มุ่งเรียนรู้อย่างต่อเนื่อง ตอบโจทย์การพัฒนาแห่งอนาคต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 b="true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ประเด็นการพัฒนาที่ 4 </a:t>
                      </a: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การเปลี่ยนผ่านจากกำลังคนทักษะต่ำและภาครัฐที่ล้าสมัย ไปสู่กำลังคนและภาครัฐที่มีสมรรถนะสูง </a:t>
                      </a:r>
                      <a:endParaRPr lang="en-US" sz="1100"/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12 ไทยมีกำลังคนสมรรถนะสูง มุ่งเรียนรู้อย่างต่อเนื่อง ตอบโจทย์การพัฒนาแห่งอนาคต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 b="true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ประเด็นการพัฒนาที่ 4 </a:t>
                      </a: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การเปลี่ยนผ่านจากกำลังคนทักษะต่ำและภาครัฐที่ล้าสมัย ไปสู่กำลังคนและภาครัฐที่มีสมรรถนะสูง </a:t>
                      </a:r>
                      <a:endParaRPr lang="en-US" sz="1100"/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12 ไทยมีกำลังคนสมรรถนะสูง มุ่งเรียนรู้อย่างต่อเนื่อง ตอบโจทย์การพัฒนาแห่งอนาคต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 b="true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ประเด็นการพัฒนาที่ 4 </a:t>
                      </a: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การเปลี่ยนผ่านจากกำลังคนทักษะต่ำและภาครัฐที่ล้าสมัย ไปสู่กำลังคนและภาครัฐที่มีสมรรถนะสูง </a:t>
                      </a:r>
                      <a:endParaRPr lang="en-US" sz="1100"/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12 ไทยมีกำลังคนสมรรถนะสูง มุ่งเรียนรู้อย่างต่อเนื่อง ตอบโจทย์การพัฒนาแห่งอนาคต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 b="true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ประเด็นการพัฒนาที่ 4 </a:t>
                      </a: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การเปลี่ยนผ่านจากกำลังคนทักษะต่ำและภาครัฐที่ล้าสมัย ไปสู่กำลังคนและภาครัฐที่มีสมรรถนะสูง </a:t>
                      </a:r>
                      <a:endParaRPr lang="en-US" sz="1100"/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12 ไทยมีกำลังคนสมรรถนะสูง มุ่งเรียนรู้อย่างต่อเนื่อง ตอบโจทย์การพัฒนาแห่งอนาคต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</a:tr>
              <a:tr h="78199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50"/>
                        </a:lnSpc>
                        <a:defRPr/>
                      </a:pPr>
                      <a:r>
                        <a:rPr lang="en-US" sz="11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ยุทธศาสตร์ชาติ</a:t>
                      </a:r>
                      <a:endParaRPr lang="en-US" sz="1100"/>
                    </a:p>
                    <a:p>
                      <a:pPr algn="ctr">
                        <a:lnSpc>
                          <a:spcPts val="1550"/>
                        </a:lnSpc>
                      </a:pPr>
                      <a:r>
                        <a:rPr lang="en-US" sz="11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ระยะ 20 ปี</a:t>
                      </a:r>
                    </a:p>
                    <a:p>
                      <a:pPr algn="ctr">
                        <a:lnSpc>
                          <a:spcPts val="1550"/>
                        </a:lnSpc>
                      </a:pPr>
                      <a:r>
                        <a:rPr lang="en-US" sz="11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(พ.ศ. 2561–2580)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4C00"/>
                    </a:solidFill>
                  </a:tcPr>
                </a:tc>
                <a:tc gridSpan="6"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ยุทธศาสตร์ชาติด้านการสร้างความสามารถในการแข่งขัน</a:t>
                      </a:r>
                      <a:endParaRPr lang="en-US" sz="1100"/>
                    </a:p>
                    <a:p>
                      <a:pPr algn="l">
                        <a:lnSpc>
                          <a:spcPts val="1550"/>
                        </a:lnSpc>
                      </a:pP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ยุทธศาสตร์ชาติด้านการสร้างความสามารถในการแข่งขัน</a:t>
                      </a:r>
                      <a:endParaRPr lang="en-US" sz="1100"/>
                    </a:p>
                    <a:p>
                      <a:pPr algn="l">
                        <a:lnSpc>
                          <a:spcPts val="1550"/>
                        </a:lnSpc>
                      </a:pP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ยุทธศาสตร์ชาติด้านการสร้างความสามารถในการแข่งขัน</a:t>
                      </a:r>
                      <a:endParaRPr lang="en-US" sz="1100"/>
                    </a:p>
                    <a:p>
                      <a:pPr algn="l">
                        <a:lnSpc>
                          <a:spcPts val="1550"/>
                        </a:lnSpc>
                      </a:pP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ยุทธศาสตร์ชาติด้านการสร้างความสามารถในการแข่งขัน</a:t>
                      </a:r>
                      <a:endParaRPr lang="en-US" sz="1100"/>
                    </a:p>
                    <a:p>
                      <a:pPr algn="l">
                        <a:lnSpc>
                          <a:spcPts val="1550"/>
                        </a:lnSpc>
                      </a:pP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ยุทธศาสตร์ชาติด้านการสร้างความสามารถในการแข่งขัน</a:t>
                      </a:r>
                      <a:endParaRPr lang="en-US" sz="1100"/>
                    </a:p>
                    <a:p>
                      <a:pPr algn="l">
                        <a:lnSpc>
                          <a:spcPts val="1550"/>
                        </a:lnSpc>
                      </a:pP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ยุทธศาสตร์ชาติด้านการสร้างความสามารถในการแข่งขัน</a:t>
                      </a:r>
                      <a:endParaRPr lang="en-US" sz="1100"/>
                    </a:p>
                    <a:p>
                      <a:pPr algn="l">
                        <a:lnSpc>
                          <a:spcPts val="1550"/>
                        </a:lnSpc>
                      </a:pP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</a:tr>
            </a:tbl>
          </a:graphicData>
        </a:graphic>
      </p:graphicFrame>
      <p:sp>
        <p:nvSpPr>
          <p:cNvPr name="TextBox 12" id="12"/>
          <p:cNvSpPr txBox="true"/>
          <p:nvPr/>
        </p:nvSpPr>
        <p:spPr>
          <a:xfrm rot="0">
            <a:off x="6804000" y="1148909"/>
            <a:ext cx="601552" cy="4057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37"/>
              </a:lnSpc>
            </a:pPr>
            <a:r>
              <a:rPr lang="en-US" sz="2384" b="true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</a:rPr>
              <a:t>(ต่อ)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-322169" y="10114774"/>
            <a:ext cx="8204339" cy="47625"/>
            <a:chOff x="0" y="0"/>
            <a:chExt cx="2391057" cy="1388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391057" cy="13880"/>
            </a:xfrm>
            <a:custGeom>
              <a:avLst/>
              <a:gdLst/>
              <a:ahLst/>
              <a:cxnLst/>
              <a:rect r="r" b="b" t="t" l="l"/>
              <a:pathLst>
                <a:path h="13880" w="2391057">
                  <a:moveTo>
                    <a:pt x="0" y="0"/>
                  </a:moveTo>
                  <a:lnTo>
                    <a:pt x="2391057" y="0"/>
                  </a:lnTo>
                  <a:lnTo>
                    <a:pt x="2391057" y="13880"/>
                  </a:lnTo>
                  <a:lnTo>
                    <a:pt x="0" y="13880"/>
                  </a:lnTo>
                  <a:close/>
                </a:path>
              </a:pathLst>
            </a:custGeom>
            <a:solidFill>
              <a:srgbClr val="FFC500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0"/>
              <a:ext cx="2391057" cy="13880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>
                <a:lnSpc>
                  <a:spcPts val="903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5873434" y="9576487"/>
            <a:ext cx="1726166" cy="1126248"/>
            <a:chOff x="0" y="0"/>
            <a:chExt cx="2301555" cy="1501664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301555" cy="1501664"/>
            </a:xfrm>
            <a:custGeom>
              <a:avLst/>
              <a:gdLst/>
              <a:ahLst/>
              <a:cxnLst/>
              <a:rect r="r" b="b" t="t" l="l"/>
              <a:pathLst>
                <a:path h="1501664" w="2301555">
                  <a:moveTo>
                    <a:pt x="0" y="0"/>
                  </a:moveTo>
                  <a:lnTo>
                    <a:pt x="2301555" y="0"/>
                  </a:lnTo>
                  <a:lnTo>
                    <a:pt x="2301555" y="1501664"/>
                  </a:lnTo>
                  <a:lnTo>
                    <a:pt x="0" y="1501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-3" r="0" b="-3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 rot="0">
              <a:off x="1225541" y="662513"/>
              <a:ext cx="617374" cy="657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186"/>
                </a:lnSpc>
              </a:pPr>
              <a:r>
                <a:rPr lang="en-US" sz="2990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57</a:t>
              </a:r>
            </a:p>
          </p:txBody>
        </p:sp>
      </p:grpSp>
    </p:spTree>
  </p:cSld>
  <p:clrMapOvr>
    <a:masterClrMapping/>
  </p:clrMapOvr>
</p:sld>
</file>

<file path=ppt/slides/slide6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521865" y="10326567"/>
            <a:ext cx="8204339" cy="896935"/>
            <a:chOff x="0" y="0"/>
            <a:chExt cx="2391057" cy="26140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91057" cy="261401"/>
            </a:xfrm>
            <a:custGeom>
              <a:avLst/>
              <a:gdLst/>
              <a:ahLst/>
              <a:cxnLst/>
              <a:rect r="r" b="b" t="t" l="l"/>
              <a:pathLst>
                <a:path h="261401" w="2391057">
                  <a:moveTo>
                    <a:pt x="0" y="0"/>
                  </a:moveTo>
                  <a:lnTo>
                    <a:pt x="2391057" y="0"/>
                  </a:lnTo>
                  <a:lnTo>
                    <a:pt x="2391057" y="261401"/>
                  </a:lnTo>
                  <a:lnTo>
                    <a:pt x="0" y="261401"/>
                  </a:lnTo>
                  <a:close/>
                </a:path>
              </a:pathLst>
            </a:custGeom>
            <a:solidFill>
              <a:srgbClr val="78401D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0"/>
              <a:ext cx="2391057" cy="261401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>
                <a:lnSpc>
                  <a:spcPts val="903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-7861890" y="756000"/>
            <a:ext cx="16048030" cy="10692000"/>
          </a:xfrm>
          <a:custGeom>
            <a:avLst/>
            <a:gdLst/>
            <a:ahLst/>
            <a:cxnLst/>
            <a:rect r="r" b="b" t="t" l="l"/>
            <a:pathLst>
              <a:path h="10692000" w="16048030">
                <a:moveTo>
                  <a:pt x="0" y="0"/>
                </a:moveTo>
                <a:lnTo>
                  <a:pt x="16048030" y="0"/>
                </a:lnTo>
                <a:lnTo>
                  <a:pt x="16048030" y="10692000"/>
                </a:lnTo>
                <a:lnTo>
                  <a:pt x="0" y="10692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7000"/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5400000">
            <a:off x="2635670" y="-3406103"/>
            <a:ext cx="1543312" cy="8550295"/>
            <a:chOff x="0" y="0"/>
            <a:chExt cx="2354580" cy="1304490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353310" cy="13044901"/>
            </a:xfrm>
            <a:custGeom>
              <a:avLst/>
              <a:gdLst/>
              <a:ahLst/>
              <a:cxnLst/>
              <a:rect r="r" b="b" t="t" l="l"/>
              <a:pathLst>
                <a:path h="13044901" w="2353310">
                  <a:moveTo>
                    <a:pt x="784860" y="12977592"/>
                  </a:moveTo>
                  <a:cubicBezTo>
                    <a:pt x="905510" y="13018232"/>
                    <a:pt x="1042670" y="13044901"/>
                    <a:pt x="1177290" y="13044901"/>
                  </a:cubicBezTo>
                  <a:cubicBezTo>
                    <a:pt x="1311910" y="13044901"/>
                    <a:pt x="1441450" y="13022042"/>
                    <a:pt x="1560830" y="12981402"/>
                  </a:cubicBezTo>
                  <a:cubicBezTo>
                    <a:pt x="1563370" y="12980132"/>
                    <a:pt x="1565910" y="12980132"/>
                    <a:pt x="1568450" y="12978862"/>
                  </a:cubicBezTo>
                  <a:cubicBezTo>
                    <a:pt x="2016760" y="12816302"/>
                    <a:pt x="2346960" y="12387042"/>
                    <a:pt x="2353310" y="11854082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11844983"/>
                  </a:lnTo>
                  <a:cubicBezTo>
                    <a:pt x="6350" y="12389582"/>
                    <a:pt x="331470" y="12818842"/>
                    <a:pt x="784860" y="12977592"/>
                  </a:cubicBezTo>
                  <a:close/>
                </a:path>
              </a:pathLst>
            </a:custGeom>
            <a:solidFill>
              <a:srgbClr val="032A5D"/>
            </a:solidFill>
          </p:spPr>
        </p:sp>
      </p:grpSp>
      <p:graphicFrame>
        <p:nvGraphicFramePr>
          <p:cNvPr name="Table 8" id="8"/>
          <p:cNvGraphicFramePr>
            <a:graphicFrameLocks noGrp="true"/>
          </p:cNvGraphicFramePr>
          <p:nvPr/>
        </p:nvGraphicFramePr>
        <p:xfrm>
          <a:off x="305833" y="1687500"/>
          <a:ext cx="7010160" cy="8715375"/>
        </p:xfrm>
        <a:graphic>
          <a:graphicData uri="http://schemas.openxmlformats.org/drawingml/2006/table">
            <a:tbl>
              <a:tblPr/>
              <a:tblGrid>
                <a:gridCol w="1140744"/>
                <a:gridCol w="894253"/>
                <a:gridCol w="1251978"/>
                <a:gridCol w="1107667"/>
                <a:gridCol w="809438"/>
                <a:gridCol w="918723"/>
                <a:gridCol w="887356"/>
              </a:tblGrid>
              <a:tr h="71421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130"/>
                        </a:lnSpc>
                        <a:defRPr/>
                      </a:pPr>
                      <a:r>
                        <a:rPr lang="en-US" sz="8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ยุทธศาสตร์</a:t>
                      </a:r>
                      <a:r>
                        <a:rPr lang="en-US" sz="8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มหาวิทยาลัยนครพนม</a:t>
                      </a:r>
                      <a:endParaRPr lang="en-US" sz="1100"/>
                    </a:p>
                  </a:txBody>
                  <a:tcPr marL="85725" marR="85725" marT="85725" marB="85725" anchor="ctr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8401D"/>
                    </a:solidFill>
                  </a:tcPr>
                </a:tc>
                <a:tc gridSpan="6">
                  <a:txBody>
                    <a:bodyPr anchor="t" rtlCol="false"/>
                    <a:lstStyle/>
                    <a:p>
                      <a:pPr algn="l">
                        <a:lnSpc>
                          <a:spcPts val="1970"/>
                        </a:lnSpc>
                        <a:defRPr/>
                      </a:pPr>
                      <a:r>
                        <a:rPr lang="en-US" sz="14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ยุทธศาสตร์ที่ 3  ยกระดับผลงานวิจัยและนวัตกรรมใน GMS สู่การพัฒนาชุมชนและสังคม </a:t>
                      </a:r>
                      <a:endParaRPr lang="en-US" sz="1100"/>
                    </a:p>
                  </a:txBody>
                  <a:tcPr marL="85725" marR="85725" marT="85725" marB="85725" anchor="ctr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0D10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970"/>
                        </a:lnSpc>
                        <a:defRPr/>
                      </a:pPr>
                      <a:r>
                        <a:rPr lang="en-US" sz="14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ยุทธศาสตร์ที่ 3  ยกระดับผลงานวิจัยและนวัตกรรมใน GMS สู่การพัฒนาชุมชนและสังคม </a:t>
                      </a:r>
                      <a:endParaRPr lang="en-US" sz="1100"/>
                    </a:p>
                  </a:txBody>
                  <a:tcPr marL="85725" marR="85725" marT="85725" marB="85725" anchor="ctr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0D10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970"/>
                        </a:lnSpc>
                        <a:defRPr/>
                      </a:pPr>
                      <a:r>
                        <a:rPr lang="en-US" sz="14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ยุทธศาสตร์ที่ 3  ยกระดับผลงานวิจัยและนวัตกรรมใน GMS สู่การพัฒนาชุมชนและสังคม </a:t>
                      </a:r>
                      <a:endParaRPr lang="en-US" sz="1100"/>
                    </a:p>
                  </a:txBody>
                  <a:tcPr marL="85725" marR="85725" marT="85725" marB="85725" anchor="ctr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0D10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970"/>
                        </a:lnSpc>
                        <a:defRPr/>
                      </a:pPr>
                      <a:r>
                        <a:rPr lang="en-US" sz="14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ยุทธศาสตร์ที่ 3  ยกระดับผลงานวิจัยและนวัตกรรมใน GMS สู่การพัฒนาชุมชนและสังคม </a:t>
                      </a:r>
                      <a:endParaRPr lang="en-US" sz="1100"/>
                    </a:p>
                  </a:txBody>
                  <a:tcPr marL="85725" marR="85725" marT="85725" marB="85725" anchor="ctr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0D10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970"/>
                        </a:lnSpc>
                        <a:defRPr/>
                      </a:pPr>
                      <a:r>
                        <a:rPr lang="en-US" sz="14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ยุทธศาสตร์ที่ 3  ยกระดับผลงานวิจัยและนวัตกรรมใน GMS สู่การพัฒนาชุมชนและสังคม </a:t>
                      </a:r>
                      <a:endParaRPr lang="en-US" sz="1100"/>
                    </a:p>
                  </a:txBody>
                  <a:tcPr marL="85725" marR="85725" marT="85725" marB="85725" anchor="ctr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0D10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970"/>
                        </a:lnSpc>
                        <a:defRPr/>
                      </a:pPr>
                      <a:r>
                        <a:rPr lang="en-US" sz="14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ยุทธศาสตร์ที่ 3  ยกระดับผลงานวิจัยและนวัตกรรมใน GMS สู่การพัฒนาชุมชนและสังคม </a:t>
                      </a:r>
                      <a:endParaRPr lang="en-US" sz="1100"/>
                    </a:p>
                  </a:txBody>
                  <a:tcPr marL="85725" marR="85725" marT="85725" marB="85725" anchor="ctr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0D10"/>
                    </a:solidFill>
                  </a:tcPr>
                </a:tc>
              </a:tr>
              <a:tr h="179519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270"/>
                        </a:lnSpc>
                        <a:defRPr/>
                      </a:pPr>
                      <a:r>
                        <a:rPr lang="en-US" sz="9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พระราชบัญญัติ</a:t>
                      </a:r>
                      <a:r>
                        <a:rPr lang="en-US" sz="9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 มหาวิทยาลัยนครพนม </a:t>
                      </a:r>
                      <a:endParaRPr lang="en-US" sz="1100"/>
                    </a:p>
                    <a:p>
                      <a:pPr algn="ctr">
                        <a:lnSpc>
                          <a:spcPts val="1270"/>
                        </a:lnSpc>
                      </a:pPr>
                      <a:r>
                        <a:rPr lang="en-US" sz="9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พ.ศ. 2548</a:t>
                      </a:r>
                    </a:p>
                    <a:p>
                      <a:pPr algn="ctr">
                        <a:lnSpc>
                          <a:spcPts val="1270"/>
                        </a:lnSpc>
                      </a:pPr>
                      <a:r>
                        <a:rPr lang="en-US" sz="9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(มาตรา 7) </a:t>
                      </a:r>
                    </a:p>
                    <a:p>
                      <a:pPr algn="ctr">
                        <a:lnSpc>
                          <a:spcPts val="1270"/>
                        </a:lnSpc>
                      </a:pP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8401D"/>
                    </a:solidFill>
                  </a:tcPr>
                </a:tc>
                <a:tc gridSpan="6">
                  <a:txBody>
                    <a:bodyPr anchor="t" rtlCol="false"/>
                    <a:lstStyle/>
                    <a:p>
                      <a:pPr algn="l">
                        <a:lnSpc>
                          <a:spcPts val="1270"/>
                        </a:lnSpc>
                        <a:defRPr/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(3) สร้างหรือพัฒนาองค์ความรู้ อย่างต่อเนื่อง และนําความรู้ นั้นไปใช้ เพื่อประโยชน์ในการพัฒนา ประเทศและภูมิภาคใกล้ เคียง โดยเน้นการวิจัย การประยุกต์และการบูรณาการภูมิปัญญาท้องถิ่นเข้ากับ เทคโนโลยีเพื่อพัฒนาชุมชนและสังคมให้ เข้มแข็ง มีสันติสุขและยั่งยืน</a:t>
                      </a:r>
                      <a:endParaRPr lang="en-US" sz="1100"/>
                    </a:p>
                    <a:p>
                      <a:pPr algn="l">
                        <a:lnSpc>
                          <a:spcPts val="1270"/>
                        </a:lnSpc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(4) ส่งเสริมประยุกต์ และพัฒนาวิชาการและวิชาชีพชั้นสูง</a:t>
                      </a:r>
                    </a:p>
                    <a:p>
                      <a:pPr algn="l">
                        <a:lnSpc>
                          <a:spcPts val="1270"/>
                        </a:lnSpc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(7) ส่งเสริมและพัฒนาเครือข่ายความร่วมมือทางการศึกษา การวิจัย และการบริการกับสถาบัน และหน่วยงานอื่น ทั้งในประเทศและต่างประเทศ</a:t>
                      </a:r>
                    </a:p>
                    <a:p>
                      <a:pPr algn="l">
                        <a:lnSpc>
                          <a:spcPts val="1270"/>
                        </a:lnSpc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(9) ร่วมพัฒนาท้องถิ่น ดําเนินการจัดการศึกษาและฝึกอบรมที่ตอบสนองความต้องการและเสริมสร้าง องค์ความรู้ของชุมชนให้ เข้มแข็ง เชิดชูภูมิปัญญาของท้องถิ่น สร้างสรรค์ศิลปวิทยาเพื่อความเจริญก้าวหน้าอย่างมั่นคงและยั่งยืนของปวงชน</a:t>
                      </a:r>
                    </a:p>
                    <a:p>
                      <a:pPr algn="l">
                        <a:lnSpc>
                          <a:spcPts val="1270"/>
                        </a:lnSpc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(10) จัดให้ ชุมชนมีส่วนร่วมในการจัดการ การบํารุงรักษา และการใช้ประโยชน์จากทรัพยากร ธรรมชาติและสิ่งแวดล้อมอย่างสมดุลและยั่งยืน เพื่อให้ เกิดประโยชน์สูงสุดแก่ชุมชน และให้ ชุมชนมีส่วนร่วม ในการกําหนดนโยบายและบริหารจัดการ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270"/>
                        </a:lnSpc>
                        <a:defRPr/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(3) สร้างหรือพัฒนาองค์ความรู้ อย่างต่อเนื่อง และนําความรู้ นั้นไปใช้ เพื่อประโยชน์ในการพัฒนา ประเทศและภูมิภาคใกล้ เคียง โดยเน้นการวิจัย การประยุกต์และการบูรณาการภูมิปัญญาท้องถิ่นเข้ากับ เทคโนโลยีเพื่อพัฒนาชุมชนและสังคมให้ เข้มแข็ง มีสันติสุขและยั่งยืน</a:t>
                      </a:r>
                      <a:endParaRPr lang="en-US" sz="1100"/>
                    </a:p>
                    <a:p>
                      <a:pPr algn="l">
                        <a:lnSpc>
                          <a:spcPts val="1270"/>
                        </a:lnSpc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(4) ส่งเสริมประยุกต์ และพัฒนาวิชาการและวิชาชีพชั้นสูง</a:t>
                      </a:r>
                    </a:p>
                    <a:p>
                      <a:pPr algn="l">
                        <a:lnSpc>
                          <a:spcPts val="1270"/>
                        </a:lnSpc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(7) ส่งเสริมและพัฒนาเครือข่ายความร่วมมือทางการศึกษา การวิจัย และการบริการกับสถาบัน และหน่วยงานอื่น ทั้งในประเทศและต่างประเทศ</a:t>
                      </a:r>
                    </a:p>
                    <a:p>
                      <a:pPr algn="l">
                        <a:lnSpc>
                          <a:spcPts val="1270"/>
                        </a:lnSpc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(9) ร่วมพัฒนาท้องถิ่น ดําเนินการจัดการศึกษาและฝึกอบรมที่ตอบสนองความต้องการและเสริมสร้าง องค์ความรู้ของชุมชนให้ เข้มแข็ง เชิดชูภูมิปัญญาของท้องถิ่น สร้างสรรค์ศิลปวิทยาเพื่อความเจริญก้าวหน้าอย่างมั่นคงและยั่งยืนของปวงชน</a:t>
                      </a:r>
                    </a:p>
                    <a:p>
                      <a:pPr algn="l">
                        <a:lnSpc>
                          <a:spcPts val="1270"/>
                        </a:lnSpc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(10) จัดให้ ชุมชนมีส่วนร่วมในการจัดการ การบํารุงรักษา และการใช้ประโยชน์จากทรัพยากร ธรรมชาติและสิ่งแวดล้อมอย่างสมดุลและยั่งยืน เพื่อให้ เกิดประโยชน์สูงสุดแก่ชุมชน และให้ ชุมชนมีส่วนร่วม ในการกําหนดนโยบายและบริหารจัดการ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270"/>
                        </a:lnSpc>
                        <a:defRPr/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(3) สร้างหรือพัฒนาองค์ความรู้ อย่างต่อเนื่อง และนําความรู้ นั้นไปใช้ เพื่อประโยชน์ในการพัฒนา ประเทศและภูมิภาคใกล้ เคียง โดยเน้นการวิจัย การประยุกต์และการบูรณาการภูมิปัญญาท้องถิ่นเข้ากับ เทคโนโลยีเพื่อพัฒนาชุมชนและสังคมให้ เข้มแข็ง มีสันติสุขและยั่งยืน</a:t>
                      </a:r>
                      <a:endParaRPr lang="en-US" sz="1100"/>
                    </a:p>
                    <a:p>
                      <a:pPr algn="l">
                        <a:lnSpc>
                          <a:spcPts val="1270"/>
                        </a:lnSpc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(4) ส่งเสริมประยุกต์ และพัฒนาวิชาการและวิชาชีพชั้นสูง</a:t>
                      </a:r>
                    </a:p>
                    <a:p>
                      <a:pPr algn="l">
                        <a:lnSpc>
                          <a:spcPts val="1270"/>
                        </a:lnSpc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(7) ส่งเสริมและพัฒนาเครือข่ายความร่วมมือทางการศึกษา การวิจัย และการบริการกับสถาบัน และหน่วยงานอื่น ทั้งในประเทศและต่างประเทศ</a:t>
                      </a:r>
                    </a:p>
                    <a:p>
                      <a:pPr algn="l">
                        <a:lnSpc>
                          <a:spcPts val="1270"/>
                        </a:lnSpc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(9) ร่วมพัฒนาท้องถิ่น ดําเนินการจัดการศึกษาและฝึกอบรมที่ตอบสนองความต้องการและเสริมสร้าง องค์ความรู้ของชุมชนให้ เข้มแข็ง เชิดชูภูมิปัญญาของท้องถิ่น สร้างสรรค์ศิลปวิทยาเพื่อความเจริญก้าวหน้าอย่างมั่นคงและยั่งยืนของปวงชน</a:t>
                      </a:r>
                    </a:p>
                    <a:p>
                      <a:pPr algn="l">
                        <a:lnSpc>
                          <a:spcPts val="1270"/>
                        </a:lnSpc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(10) จัดให้ ชุมชนมีส่วนร่วมในการจัดการ การบํารุงรักษา และการใช้ประโยชน์จากทรัพยากร ธรรมชาติและสิ่งแวดล้อมอย่างสมดุลและยั่งยืน เพื่อให้ เกิดประโยชน์สูงสุดแก่ชุมชน และให้ ชุมชนมีส่วนร่วม ในการกําหนดนโยบายและบริหารจัดการ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270"/>
                        </a:lnSpc>
                        <a:defRPr/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(3) สร้างหรือพัฒนาองค์ความรู้ อย่างต่อเนื่อง และนําความรู้ นั้นไปใช้ เพื่อประโยชน์ในการพัฒนา ประเทศและภูมิภาคใกล้ เคียง โดยเน้นการวิจัย การประยุกต์และการบูรณาการภูมิปัญญาท้องถิ่นเข้ากับ เทคโนโลยีเพื่อพัฒนาชุมชนและสังคมให้ เข้มแข็ง มีสันติสุขและยั่งยืน</a:t>
                      </a:r>
                      <a:endParaRPr lang="en-US" sz="1100"/>
                    </a:p>
                    <a:p>
                      <a:pPr algn="l">
                        <a:lnSpc>
                          <a:spcPts val="1270"/>
                        </a:lnSpc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(4) ส่งเสริมประยุกต์ และพัฒนาวิชาการและวิชาชีพชั้นสูง</a:t>
                      </a:r>
                    </a:p>
                    <a:p>
                      <a:pPr algn="l">
                        <a:lnSpc>
                          <a:spcPts val="1270"/>
                        </a:lnSpc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(7) ส่งเสริมและพัฒนาเครือข่ายความร่วมมือทางการศึกษา การวิจัย และการบริการกับสถาบัน และหน่วยงานอื่น ทั้งในประเทศและต่างประเทศ</a:t>
                      </a:r>
                    </a:p>
                    <a:p>
                      <a:pPr algn="l">
                        <a:lnSpc>
                          <a:spcPts val="1270"/>
                        </a:lnSpc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(9) ร่วมพัฒนาท้องถิ่น ดําเนินการจัดการศึกษาและฝึกอบรมที่ตอบสนองความต้องการและเสริมสร้าง องค์ความรู้ของชุมชนให้ เข้มแข็ง เชิดชูภูมิปัญญาของท้องถิ่น สร้างสรรค์ศิลปวิทยาเพื่อความเจริญก้าวหน้าอย่างมั่นคงและยั่งยืนของปวงชน</a:t>
                      </a:r>
                    </a:p>
                    <a:p>
                      <a:pPr algn="l">
                        <a:lnSpc>
                          <a:spcPts val="1270"/>
                        </a:lnSpc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(10) จัดให้ ชุมชนมีส่วนร่วมในการจัดการ การบํารุงรักษา และการใช้ประโยชน์จากทรัพยากร ธรรมชาติและสิ่งแวดล้อมอย่างสมดุลและยั่งยืน เพื่อให้ เกิดประโยชน์สูงสุดแก่ชุมชน และให้ ชุมชนมีส่วนร่วม ในการกําหนดนโยบายและบริหารจัดการ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270"/>
                        </a:lnSpc>
                        <a:defRPr/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(3) สร้างหรือพัฒนาองค์ความรู้ อย่างต่อเนื่อง และนําความรู้ นั้นไปใช้ เพื่อประโยชน์ในการพัฒนา ประเทศและภูมิภาคใกล้ เคียง โดยเน้นการวิจัย การประยุกต์และการบูรณาการภูมิปัญญาท้องถิ่นเข้ากับ เทคโนโลยีเพื่อพัฒนาชุมชนและสังคมให้ เข้มแข็ง มีสันติสุขและยั่งยืน</a:t>
                      </a:r>
                      <a:endParaRPr lang="en-US" sz="1100"/>
                    </a:p>
                    <a:p>
                      <a:pPr algn="l">
                        <a:lnSpc>
                          <a:spcPts val="1270"/>
                        </a:lnSpc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(4) ส่งเสริมประยุกต์ และพัฒนาวิชาการและวิชาชีพชั้นสูง</a:t>
                      </a:r>
                    </a:p>
                    <a:p>
                      <a:pPr algn="l">
                        <a:lnSpc>
                          <a:spcPts val="1270"/>
                        </a:lnSpc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(7) ส่งเสริมและพัฒนาเครือข่ายความร่วมมือทางการศึกษา การวิจัย และการบริการกับสถาบัน และหน่วยงานอื่น ทั้งในประเทศและต่างประเทศ</a:t>
                      </a:r>
                    </a:p>
                    <a:p>
                      <a:pPr algn="l">
                        <a:lnSpc>
                          <a:spcPts val="1270"/>
                        </a:lnSpc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(9) ร่วมพัฒนาท้องถิ่น ดําเนินการจัดการศึกษาและฝึกอบรมที่ตอบสนองความต้องการและเสริมสร้าง องค์ความรู้ของชุมชนให้ เข้มแข็ง เชิดชูภูมิปัญญาของท้องถิ่น สร้างสรรค์ศิลปวิทยาเพื่อความเจริญก้าวหน้าอย่างมั่นคงและยั่งยืนของปวงชน</a:t>
                      </a:r>
                    </a:p>
                    <a:p>
                      <a:pPr algn="l">
                        <a:lnSpc>
                          <a:spcPts val="1270"/>
                        </a:lnSpc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(10) จัดให้ ชุมชนมีส่วนร่วมในการจัดการ การบํารุงรักษา และการใช้ประโยชน์จากทรัพยากร ธรรมชาติและสิ่งแวดล้อมอย่างสมดุลและยั่งยืน เพื่อให้ เกิดประโยชน์สูงสุดแก่ชุมชน และให้ ชุมชนมีส่วนร่วม ในการกําหนดนโยบายและบริหารจัดการ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270"/>
                        </a:lnSpc>
                        <a:defRPr/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(3) สร้างหรือพัฒนาองค์ความรู้ อย่างต่อเนื่อง และนําความรู้ นั้นไปใช้ เพื่อประโยชน์ในการพัฒนา ประเทศและภูมิภาคใกล้ เคียง โดยเน้นการวิจัย การประยุกต์และการบูรณาการภูมิปัญญาท้องถิ่นเข้ากับ เทคโนโลยีเพื่อพัฒนาชุมชนและสังคมให้ เข้มแข็ง มีสันติสุขและยั่งยืน</a:t>
                      </a:r>
                      <a:endParaRPr lang="en-US" sz="1100"/>
                    </a:p>
                    <a:p>
                      <a:pPr algn="l">
                        <a:lnSpc>
                          <a:spcPts val="1270"/>
                        </a:lnSpc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(4) ส่งเสริมประยุกต์ และพัฒนาวิชาการและวิชาชีพชั้นสูง</a:t>
                      </a:r>
                    </a:p>
                    <a:p>
                      <a:pPr algn="l">
                        <a:lnSpc>
                          <a:spcPts val="1270"/>
                        </a:lnSpc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(7) ส่งเสริมและพัฒนาเครือข่ายความร่วมมือทางการศึกษา การวิจัย และการบริการกับสถาบัน และหน่วยงานอื่น ทั้งในประเทศและต่างประเทศ</a:t>
                      </a:r>
                    </a:p>
                    <a:p>
                      <a:pPr algn="l">
                        <a:lnSpc>
                          <a:spcPts val="1270"/>
                        </a:lnSpc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(9) ร่วมพัฒนาท้องถิ่น ดําเนินการจัดการศึกษาและฝึกอบรมที่ตอบสนองความต้องการและเสริมสร้าง องค์ความรู้ของชุมชนให้ เข้มแข็ง เชิดชูภูมิปัญญาของท้องถิ่น สร้างสรรค์ศิลปวิทยาเพื่อความเจริญก้าวหน้าอย่างมั่นคงและยั่งยืนของปวงชน</a:t>
                      </a:r>
                    </a:p>
                    <a:p>
                      <a:pPr algn="l">
                        <a:lnSpc>
                          <a:spcPts val="1270"/>
                        </a:lnSpc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(10) จัดให้ ชุมชนมีส่วนร่วมในการจัดการ การบํารุงรักษา และการใช้ประโยชน์จากทรัพยากร ธรรมชาติและสิ่งแวดล้อมอย่างสมดุลและยั่งยืน เพื่อให้ เกิดประโยชน์สูงสุดแก่ชุมชน และให้ ชุมชนมีส่วนร่วม ในการกําหนดนโยบายและบริหารจัดการ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</a:tr>
              <a:tr h="99411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130"/>
                        </a:lnSpc>
                        <a:defRPr/>
                      </a:pPr>
                      <a:r>
                        <a:rPr lang="en-US" sz="8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แผนอุดมศึกษา</a:t>
                      </a:r>
                      <a:endParaRPr lang="en-US" sz="1100"/>
                    </a:p>
                    <a:p>
                      <a:pPr algn="ctr">
                        <a:lnSpc>
                          <a:spcPts val="1130"/>
                        </a:lnSpc>
                      </a:pPr>
                      <a:r>
                        <a:rPr lang="en-US" sz="8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ระยะยาว 20 ปี</a:t>
                      </a:r>
                    </a:p>
                    <a:p>
                      <a:pPr algn="ctr">
                        <a:lnSpc>
                          <a:spcPts val="1130"/>
                        </a:lnSpc>
                      </a:pPr>
                      <a:r>
                        <a:rPr lang="en-US" sz="8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พ.ศ.2561-2580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8401D"/>
                    </a:solidFill>
                  </a:tcPr>
                </a:tc>
                <a:tc gridSpan="6">
                  <a:txBody>
                    <a:bodyPr anchor="t" rtlCol="false"/>
                    <a:lstStyle/>
                    <a:p>
                      <a:pPr algn="l">
                        <a:lnSpc>
                          <a:spcPts val="1270"/>
                        </a:lnSpc>
                        <a:defRPr/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2 การพัฒนาศักยภาพและคุณภาพนักศึกษา เสริมสร้างความรู้และทักษะทางอาชีพให้พร้อมรองรับการเปลี่ยนแปลงที่จะเกิดขึ้นในอนาคต</a:t>
                      </a:r>
                      <a:endParaRPr lang="en-US" sz="1100"/>
                    </a:p>
                    <a:p>
                      <a:pPr algn="l">
                        <a:lnSpc>
                          <a:spcPts val="1270"/>
                        </a:lnSpc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3 เสริมสร้างสมรรถนะหลักของอุดมศึกษาไทยให้เป็นแหล่งพัฒนาต่อยอดความสามารถในการใช้ความรู้ สร้างผลงานวิจัยค้นหาคำตอบที่จะนำไปใช้ประโยชน์ในการแก้ปัญหาและพัฒนาเศรษฐกิจทั้งระดับท้องถิ่นและระดับประเทศ</a:t>
                      </a:r>
                    </a:p>
                    <a:p>
                      <a:pPr algn="l">
                        <a:lnSpc>
                          <a:spcPts val="1270"/>
                        </a:lnSpc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4 อุดมศึกษาเป็นแหล่งสนับสนุนการสร้างงานและนำความรู้ไปแก้ปัญหาผ่านความร่วมมือกับภาคเอกชนและท้องถิ่น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270"/>
                        </a:lnSpc>
                        <a:defRPr/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2 การพัฒนาศักยภาพและคุณภาพนักศึกษา เสริมสร้างความรู้และทักษะทางอาชีพให้พร้อมรองรับการเปลี่ยนแปลงที่จะเกิดขึ้นในอนาคต</a:t>
                      </a:r>
                      <a:endParaRPr lang="en-US" sz="1100"/>
                    </a:p>
                    <a:p>
                      <a:pPr algn="l">
                        <a:lnSpc>
                          <a:spcPts val="1270"/>
                        </a:lnSpc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3 เสริมสร้างสมรรถนะหลักของอุดมศึกษาไทยให้เป็นแหล่งพัฒนาต่อยอดความสามารถในการใช้ความรู้ สร้างผลงานวิจัยค้นหาคำตอบที่จะนำไปใช้ประโยชน์ในการแก้ปัญหาและพัฒนาเศรษฐกิจทั้งระดับท้องถิ่นและระดับประเทศ</a:t>
                      </a:r>
                    </a:p>
                    <a:p>
                      <a:pPr algn="l">
                        <a:lnSpc>
                          <a:spcPts val="1270"/>
                        </a:lnSpc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4 อุดมศึกษาเป็นแหล่งสนับสนุนการสร้างงานและนำความรู้ไปแก้ปัญหาผ่านความร่วมมือกับภาคเอกชนและท้องถิ่น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270"/>
                        </a:lnSpc>
                        <a:defRPr/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2 การพัฒนาศักยภาพและคุณภาพนักศึกษา เสริมสร้างความรู้และทักษะทางอาชีพให้พร้อมรองรับการเปลี่ยนแปลงที่จะเกิดขึ้นในอนาคต</a:t>
                      </a:r>
                      <a:endParaRPr lang="en-US" sz="1100"/>
                    </a:p>
                    <a:p>
                      <a:pPr algn="l">
                        <a:lnSpc>
                          <a:spcPts val="1270"/>
                        </a:lnSpc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3 เสริมสร้างสมรรถนะหลักของอุดมศึกษาไทยให้เป็นแหล่งพัฒนาต่อยอดความสามารถในการใช้ความรู้ สร้างผลงานวิจัยค้นหาคำตอบที่จะนำไปใช้ประโยชน์ในการแก้ปัญหาและพัฒนาเศรษฐกิจทั้งระดับท้องถิ่นและระดับประเทศ</a:t>
                      </a:r>
                    </a:p>
                    <a:p>
                      <a:pPr algn="l">
                        <a:lnSpc>
                          <a:spcPts val="1270"/>
                        </a:lnSpc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4 อุดมศึกษาเป็นแหล่งสนับสนุนการสร้างงานและนำความรู้ไปแก้ปัญหาผ่านความร่วมมือกับภาคเอกชนและท้องถิ่น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270"/>
                        </a:lnSpc>
                        <a:defRPr/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2 การพัฒนาศักยภาพและคุณภาพนักศึกษา เสริมสร้างความรู้และทักษะทางอาชีพให้พร้อมรองรับการเปลี่ยนแปลงที่จะเกิดขึ้นในอนาคต</a:t>
                      </a:r>
                      <a:endParaRPr lang="en-US" sz="1100"/>
                    </a:p>
                    <a:p>
                      <a:pPr algn="l">
                        <a:lnSpc>
                          <a:spcPts val="1270"/>
                        </a:lnSpc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3 เสริมสร้างสมรรถนะหลักของอุดมศึกษาไทยให้เป็นแหล่งพัฒนาต่อยอดความสามารถในการใช้ความรู้ สร้างผลงานวิจัยค้นหาคำตอบที่จะนำไปใช้ประโยชน์ในการแก้ปัญหาและพัฒนาเศรษฐกิจทั้งระดับท้องถิ่นและระดับประเทศ</a:t>
                      </a:r>
                    </a:p>
                    <a:p>
                      <a:pPr algn="l">
                        <a:lnSpc>
                          <a:spcPts val="1270"/>
                        </a:lnSpc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4 อุดมศึกษาเป็นแหล่งสนับสนุนการสร้างงานและนำความรู้ไปแก้ปัญหาผ่านความร่วมมือกับภาคเอกชนและท้องถิ่น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270"/>
                        </a:lnSpc>
                        <a:defRPr/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2 การพัฒนาศักยภาพและคุณภาพนักศึกษา เสริมสร้างความรู้และทักษะทางอาชีพให้พร้อมรองรับการเปลี่ยนแปลงที่จะเกิดขึ้นในอนาคต</a:t>
                      </a:r>
                      <a:endParaRPr lang="en-US" sz="1100"/>
                    </a:p>
                    <a:p>
                      <a:pPr algn="l">
                        <a:lnSpc>
                          <a:spcPts val="1270"/>
                        </a:lnSpc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3 เสริมสร้างสมรรถนะหลักของอุดมศึกษาไทยให้เป็นแหล่งพัฒนาต่อยอดความสามารถในการใช้ความรู้ สร้างผลงานวิจัยค้นหาคำตอบที่จะนำไปใช้ประโยชน์ในการแก้ปัญหาและพัฒนาเศรษฐกิจทั้งระดับท้องถิ่นและระดับประเทศ</a:t>
                      </a:r>
                    </a:p>
                    <a:p>
                      <a:pPr algn="l">
                        <a:lnSpc>
                          <a:spcPts val="1270"/>
                        </a:lnSpc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4 อุดมศึกษาเป็นแหล่งสนับสนุนการสร้างงานและนำความรู้ไปแก้ปัญหาผ่านความร่วมมือกับภาคเอกชนและท้องถิ่น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270"/>
                        </a:lnSpc>
                        <a:defRPr/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2 การพัฒนาศักยภาพและคุณภาพนักศึกษา เสริมสร้างความรู้และทักษะทางอาชีพให้พร้อมรองรับการเปลี่ยนแปลงที่จะเกิดขึ้นในอนาคต</a:t>
                      </a:r>
                      <a:endParaRPr lang="en-US" sz="1100"/>
                    </a:p>
                    <a:p>
                      <a:pPr algn="l">
                        <a:lnSpc>
                          <a:spcPts val="1270"/>
                        </a:lnSpc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3 เสริมสร้างสมรรถนะหลักของอุดมศึกษาไทยให้เป็นแหล่งพัฒนาต่อยอดความสามารถในการใช้ความรู้ สร้างผลงานวิจัยค้นหาคำตอบที่จะนำไปใช้ประโยชน์ในการแก้ปัญหาและพัฒนาเศรษฐกิจทั้งระดับท้องถิ่นและระดับประเทศ</a:t>
                      </a:r>
                    </a:p>
                    <a:p>
                      <a:pPr algn="l">
                        <a:lnSpc>
                          <a:spcPts val="1270"/>
                        </a:lnSpc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4 อุดมศึกษาเป็นแหล่งสนับสนุนการสร้างงานและนำความรู้ไปแก้ปัญหาผ่านความร่วมมือกับภาคเอกชนและท้องถิ่น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</a:tr>
              <a:tr h="675610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990"/>
                        </a:lnSpc>
                        <a:defRPr/>
                      </a:pPr>
                      <a:r>
                        <a:rPr lang="en-US" sz="7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แผนพัฒนาการอาชีวศึกษา</a:t>
                      </a:r>
                      <a:endParaRPr lang="en-US" sz="1100"/>
                    </a:p>
                    <a:p>
                      <a:pPr algn="ctr">
                        <a:lnSpc>
                          <a:spcPts val="990"/>
                        </a:lnSpc>
                      </a:pPr>
                      <a:r>
                        <a:rPr lang="en-US" sz="7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พ.ศ. 2560-2579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8401D"/>
                    </a:solidFill>
                  </a:tcPr>
                </a:tc>
                <a:tc gridSpan="6">
                  <a:txBody>
                    <a:bodyPr anchor="t" rtlCol="false"/>
                    <a:lstStyle/>
                    <a:p>
                      <a:pPr algn="l">
                        <a:lnSpc>
                          <a:spcPts val="1270"/>
                        </a:lnSpc>
                        <a:defRPr/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 การผลิตและพัฒนากําลังคนด้านการอาชีวศึกษาเพื่อสร้างขีดความสามารถในการ</a:t>
                      </a: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แข่งขันของประเทศ</a:t>
                      </a:r>
                      <a:endParaRPr lang="en-US" sz="1100"/>
                    </a:p>
                    <a:p>
                      <a:pPr algn="l">
                        <a:lnSpc>
                          <a:spcPts val="1270"/>
                        </a:lnSpc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 การพัฒนาศักยภาพกําลังคนด้านการอาชีวศึกษาให้มีสมรรถนะ สอดคล้องกับความต้องการในการพัฒนาประเทศ</a:t>
                      </a:r>
                    </a:p>
                    <a:p>
                      <a:pPr algn="l">
                        <a:lnSpc>
                          <a:spcPts val="1270"/>
                        </a:lnSpc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 การสร้างโอกาส ความเสมอภาค และความเท่าเทียมในด้านการอาชีวศึกษา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270"/>
                        </a:lnSpc>
                        <a:defRPr/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 การผลิตและพัฒนากําลังคนด้านการอาชีวศึกษาเพื่อสร้างขีดความสามารถในการ</a:t>
                      </a: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แข่งขันของประเทศ</a:t>
                      </a:r>
                      <a:endParaRPr lang="en-US" sz="1100"/>
                    </a:p>
                    <a:p>
                      <a:pPr algn="l">
                        <a:lnSpc>
                          <a:spcPts val="1270"/>
                        </a:lnSpc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 การพัฒนาศักยภาพกําลังคนด้านการอาชีวศึกษาให้มีสมรรถนะ สอดคล้องกับความต้องการในการพัฒนาประเทศ</a:t>
                      </a:r>
                    </a:p>
                    <a:p>
                      <a:pPr algn="l">
                        <a:lnSpc>
                          <a:spcPts val="1270"/>
                        </a:lnSpc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 การสร้างโอกาส ความเสมอภาค และความเท่าเทียมในด้านการอาชีวศึกษา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270"/>
                        </a:lnSpc>
                        <a:defRPr/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 การผลิตและพัฒนากําลังคนด้านการอาชีวศึกษาเพื่อสร้างขีดความสามารถในการ</a:t>
                      </a: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แข่งขันของประเทศ</a:t>
                      </a:r>
                      <a:endParaRPr lang="en-US" sz="1100"/>
                    </a:p>
                    <a:p>
                      <a:pPr algn="l">
                        <a:lnSpc>
                          <a:spcPts val="1270"/>
                        </a:lnSpc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 การพัฒนาศักยภาพกําลังคนด้านการอาชีวศึกษาให้มีสมรรถนะ สอดคล้องกับความต้องการในการพัฒนาประเทศ</a:t>
                      </a:r>
                    </a:p>
                    <a:p>
                      <a:pPr algn="l">
                        <a:lnSpc>
                          <a:spcPts val="1270"/>
                        </a:lnSpc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 การสร้างโอกาส ความเสมอภาค และความเท่าเทียมในด้านการอาชีวศึกษา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270"/>
                        </a:lnSpc>
                        <a:defRPr/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 การผลิตและพัฒนากําลังคนด้านการอาชีวศึกษาเพื่อสร้างขีดความสามารถในการ</a:t>
                      </a: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แข่งขันของประเทศ</a:t>
                      </a:r>
                      <a:endParaRPr lang="en-US" sz="1100"/>
                    </a:p>
                    <a:p>
                      <a:pPr algn="l">
                        <a:lnSpc>
                          <a:spcPts val="1270"/>
                        </a:lnSpc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 การพัฒนาศักยภาพกําลังคนด้านการอาชีวศึกษาให้มีสมรรถนะ สอดคล้องกับความต้องการในการพัฒนาประเทศ</a:t>
                      </a:r>
                    </a:p>
                    <a:p>
                      <a:pPr algn="l">
                        <a:lnSpc>
                          <a:spcPts val="1270"/>
                        </a:lnSpc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 การสร้างโอกาส ความเสมอภาค และความเท่าเทียมในด้านการอาชีวศึกษา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270"/>
                        </a:lnSpc>
                        <a:defRPr/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 การผลิตและพัฒนากําลังคนด้านการอาชีวศึกษาเพื่อสร้างขีดความสามารถในการ</a:t>
                      </a: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แข่งขันของประเทศ</a:t>
                      </a:r>
                      <a:endParaRPr lang="en-US" sz="1100"/>
                    </a:p>
                    <a:p>
                      <a:pPr algn="l">
                        <a:lnSpc>
                          <a:spcPts val="1270"/>
                        </a:lnSpc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 การพัฒนาศักยภาพกําลังคนด้านการอาชีวศึกษาให้มีสมรรถนะ สอดคล้องกับความต้องการในการพัฒนาประเทศ</a:t>
                      </a:r>
                    </a:p>
                    <a:p>
                      <a:pPr algn="l">
                        <a:lnSpc>
                          <a:spcPts val="1270"/>
                        </a:lnSpc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 การสร้างโอกาส ความเสมอภาค และความเท่าเทียมในด้านการอาชีวศึกษา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270"/>
                        </a:lnSpc>
                        <a:defRPr/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 การผลิตและพัฒนากําลังคนด้านการอาชีวศึกษาเพื่อสร้างขีดความสามารถในการ</a:t>
                      </a: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แข่งขันของประเทศ</a:t>
                      </a:r>
                      <a:endParaRPr lang="en-US" sz="1100"/>
                    </a:p>
                    <a:p>
                      <a:pPr algn="l">
                        <a:lnSpc>
                          <a:spcPts val="1270"/>
                        </a:lnSpc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 การพัฒนาศักยภาพกําลังคนด้านการอาชีวศึกษาให้มีสมรรถนะ สอดคล้องกับความต้องการในการพัฒนาประเทศ</a:t>
                      </a:r>
                    </a:p>
                    <a:p>
                      <a:pPr algn="l">
                        <a:lnSpc>
                          <a:spcPts val="1270"/>
                        </a:lnSpc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 การสร้างโอกาส ความเสมอภาค และความเท่าเทียมในด้านการอาชีวศึกษา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</a:tr>
              <a:tr h="83968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130"/>
                        </a:lnSpc>
                        <a:defRPr/>
                      </a:pPr>
                      <a:r>
                        <a:rPr lang="en-US" sz="8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แผนพัฒนา</a:t>
                      </a:r>
                      <a:endParaRPr lang="en-US" sz="1100"/>
                    </a:p>
                    <a:p>
                      <a:pPr algn="ctr">
                        <a:lnSpc>
                          <a:spcPts val="1130"/>
                        </a:lnSpc>
                      </a:pPr>
                      <a:r>
                        <a:rPr lang="en-US" b="true" sz="807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  <a:hlinkClick r:id="rId3" tooltip="http://www.onec.go.th/index.php/book/BookView/1540"/>
                        </a:rPr>
                        <a:t>การศึกษาแห่ง ชาติ พ.ศ. 2560-2579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8401D"/>
                    </a:solidFill>
                  </a:tcPr>
                </a:tc>
                <a:tc gridSpan="6">
                  <a:txBody>
                    <a:bodyPr anchor="t" rtlCol="false"/>
                    <a:lstStyle/>
                    <a:p>
                      <a:pPr algn="l">
                        <a:lnSpc>
                          <a:spcPts val="1270"/>
                        </a:lnSpc>
                        <a:defRPr/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2.  การผลิตและพัฒนา กำลังคน การวิจัย และนวัตกรรม เพื่อสร้างขีดความสามารถในการแข่งขันของประเทศ</a:t>
                      </a:r>
                      <a:endParaRPr lang="en-US" sz="1100"/>
                    </a:p>
                    <a:p>
                      <a:pPr algn="l">
                        <a:lnSpc>
                          <a:spcPts val="1270"/>
                        </a:lnSpc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3. การพัฒนาศักยภาพคนทุกช่วงวัยและการสร้างสังคม แห่งการเรียนรู้</a:t>
                      </a:r>
                    </a:p>
                    <a:p>
                      <a:pPr algn="l">
                        <a:lnSpc>
                          <a:spcPts val="1270"/>
                        </a:lnSpc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4. การสร้างโอกาส ความเสมอภาค และความเท่าเทียม ทางการศึกษา</a:t>
                      </a:r>
                    </a:p>
                    <a:p>
                      <a:pPr algn="l">
                        <a:lnSpc>
                          <a:spcPts val="1270"/>
                        </a:lnSpc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5. การจัดการศึกษา เพื่อสร้างเสริม คุณภาพชีวิตที่เป็น มิตรกับสิ่งแวดล้อม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270"/>
                        </a:lnSpc>
                        <a:defRPr/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2.  การผลิตและพัฒนา กำลังคน การวิจัย และนวัตกรรม เพื่อสร้างขีดความสามารถในการแข่งขันของประเทศ</a:t>
                      </a:r>
                      <a:endParaRPr lang="en-US" sz="1100"/>
                    </a:p>
                    <a:p>
                      <a:pPr algn="l">
                        <a:lnSpc>
                          <a:spcPts val="1270"/>
                        </a:lnSpc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3. การพัฒนาศักยภาพคนทุกช่วงวัยและการสร้างสังคม แห่งการเรียนรู้</a:t>
                      </a:r>
                    </a:p>
                    <a:p>
                      <a:pPr algn="l">
                        <a:lnSpc>
                          <a:spcPts val="1270"/>
                        </a:lnSpc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4. การสร้างโอกาส ความเสมอภาค และความเท่าเทียม ทางการศึกษา</a:t>
                      </a:r>
                    </a:p>
                    <a:p>
                      <a:pPr algn="l">
                        <a:lnSpc>
                          <a:spcPts val="1270"/>
                        </a:lnSpc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5. การจัดการศึกษา เพื่อสร้างเสริม คุณภาพชีวิตที่เป็น มิตรกับสิ่งแวดล้อม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270"/>
                        </a:lnSpc>
                        <a:defRPr/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2.  การผลิตและพัฒนา กำลังคน การวิจัย และนวัตกรรม เพื่อสร้างขีดความสามารถในการแข่งขันของประเทศ</a:t>
                      </a:r>
                      <a:endParaRPr lang="en-US" sz="1100"/>
                    </a:p>
                    <a:p>
                      <a:pPr algn="l">
                        <a:lnSpc>
                          <a:spcPts val="1270"/>
                        </a:lnSpc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3. การพัฒนาศักยภาพคนทุกช่วงวัยและการสร้างสังคม แห่งการเรียนรู้</a:t>
                      </a:r>
                    </a:p>
                    <a:p>
                      <a:pPr algn="l">
                        <a:lnSpc>
                          <a:spcPts val="1270"/>
                        </a:lnSpc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4. การสร้างโอกาส ความเสมอภาค และความเท่าเทียม ทางการศึกษา</a:t>
                      </a:r>
                    </a:p>
                    <a:p>
                      <a:pPr algn="l">
                        <a:lnSpc>
                          <a:spcPts val="1270"/>
                        </a:lnSpc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5. การจัดการศึกษา เพื่อสร้างเสริม คุณภาพชีวิตที่เป็น มิตรกับสิ่งแวดล้อม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270"/>
                        </a:lnSpc>
                        <a:defRPr/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2.  การผลิตและพัฒนา กำลังคน การวิจัย และนวัตกรรม เพื่อสร้างขีดความสามารถในการแข่งขันของประเทศ</a:t>
                      </a:r>
                      <a:endParaRPr lang="en-US" sz="1100"/>
                    </a:p>
                    <a:p>
                      <a:pPr algn="l">
                        <a:lnSpc>
                          <a:spcPts val="1270"/>
                        </a:lnSpc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3. การพัฒนาศักยภาพคนทุกช่วงวัยและการสร้างสังคม แห่งการเรียนรู้</a:t>
                      </a:r>
                    </a:p>
                    <a:p>
                      <a:pPr algn="l">
                        <a:lnSpc>
                          <a:spcPts val="1270"/>
                        </a:lnSpc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4. การสร้างโอกาส ความเสมอภาค และความเท่าเทียม ทางการศึกษา</a:t>
                      </a:r>
                    </a:p>
                    <a:p>
                      <a:pPr algn="l">
                        <a:lnSpc>
                          <a:spcPts val="1270"/>
                        </a:lnSpc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5. การจัดการศึกษา เพื่อสร้างเสริม คุณภาพชีวิตที่เป็น มิตรกับสิ่งแวดล้อม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270"/>
                        </a:lnSpc>
                        <a:defRPr/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2.  การผลิตและพัฒนา กำลังคน การวิจัย และนวัตกรรม เพื่อสร้างขีดความสามารถในการแข่งขันของประเทศ</a:t>
                      </a:r>
                      <a:endParaRPr lang="en-US" sz="1100"/>
                    </a:p>
                    <a:p>
                      <a:pPr algn="l">
                        <a:lnSpc>
                          <a:spcPts val="1270"/>
                        </a:lnSpc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3. การพัฒนาศักยภาพคนทุกช่วงวัยและการสร้างสังคม แห่งการเรียนรู้</a:t>
                      </a:r>
                    </a:p>
                    <a:p>
                      <a:pPr algn="l">
                        <a:lnSpc>
                          <a:spcPts val="1270"/>
                        </a:lnSpc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4. การสร้างโอกาส ความเสมอภาค และความเท่าเทียม ทางการศึกษา</a:t>
                      </a:r>
                    </a:p>
                    <a:p>
                      <a:pPr algn="l">
                        <a:lnSpc>
                          <a:spcPts val="1270"/>
                        </a:lnSpc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5. การจัดการศึกษา เพื่อสร้างเสริม คุณภาพชีวิตที่เป็น มิตรกับสิ่งแวดล้อม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270"/>
                        </a:lnSpc>
                        <a:defRPr/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2.  การผลิตและพัฒนา กำลังคน การวิจัย และนวัตกรรม เพื่อสร้างขีดความสามารถในการแข่งขันของประเทศ</a:t>
                      </a:r>
                      <a:endParaRPr lang="en-US" sz="1100"/>
                    </a:p>
                    <a:p>
                      <a:pPr algn="l">
                        <a:lnSpc>
                          <a:spcPts val="1270"/>
                        </a:lnSpc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3. การพัฒนาศักยภาพคนทุกช่วงวัยและการสร้างสังคม แห่งการเรียนรู้</a:t>
                      </a:r>
                    </a:p>
                    <a:p>
                      <a:pPr algn="l">
                        <a:lnSpc>
                          <a:spcPts val="1270"/>
                        </a:lnSpc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4. การสร้างโอกาส ความเสมอภาค และความเท่าเทียม ทางการศึกษา</a:t>
                      </a:r>
                    </a:p>
                    <a:p>
                      <a:pPr algn="l">
                        <a:lnSpc>
                          <a:spcPts val="1270"/>
                        </a:lnSpc>
                      </a:pPr>
                      <a:r>
                        <a:rPr lang="en-US" sz="9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5. การจัดการศึกษา เพื่อสร้างเสริม คุณภาพชีวิตที่เป็น มิตรกับสิ่งแวดล้อม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</a:tr>
              <a:tr h="3069202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270"/>
                        </a:lnSpc>
                        <a:defRPr/>
                      </a:pPr>
                      <a:r>
                        <a:rPr lang="en-US" sz="9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ร่างกรอบแผนพัฒนาเศรษฐกิจและสังคมแห่งชาติ ฉบับที่ 13 (พ.ศ. 2566–2570)</a:t>
                      </a:r>
                      <a:endParaRPr lang="en-US" sz="1100"/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8401D"/>
                    </a:solidFill>
                  </a:tcPr>
                </a:tc>
                <a:tc gridSpan="6">
                  <a:txBody>
                    <a:bodyPr anchor="t" rtlCol="false"/>
                    <a:lstStyle/>
                    <a:p>
                      <a:pPr algn="l">
                        <a:lnSpc>
                          <a:spcPts val="1259"/>
                        </a:lnSpc>
                        <a:defRPr/>
                      </a:pPr>
                      <a:r>
                        <a:rPr lang="en-US" sz="899" b="true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ประเด็นการพัฒนาที่ 4</a:t>
                      </a: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การเปลี่ยนผ่านจากกำลังคนทักษะต่ำและภาครัฐที่ล้าสมัย ไปสู่กำลังคนและภาครัฐที่มีสมรรถนะสูง </a:t>
                      </a:r>
                      <a:endParaRPr lang="en-US" sz="1100"/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12 ไทยมีกำลังคนสมรรถนะสูง มุ่งเรียนรู้อย่างต่อเนื่อง ตอบโจทย์การพัฒนาแห่งอนาคต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1 การเกษตรและเกษตรแปรรูปมูลค่าสูง 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2 การท่องเที่ยวเน้นคุณภาพ และเพิ่มมูลค่า 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3 ฐานผลิตยานยนต์ไฟฟ้าของอาเซียน 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4 การแพทย์และสุขภาพแบบครบวงจร 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5 ประตูการค้าการลงทุนและโลจิสติกส์ของภูมิภาค และ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6 อิเล็กทรอนิกส์อัจฉริยะและดิจิทัล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 b="true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ประเด็นการพัฒนาที่ 2</a:t>
                      </a: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การเปลี่ยนผ่านจากสังคมที่มีเพียงบางกลุ่มที่เข้าถึงโอกาสไปสู่สังคมที่มีโอกาสสำหรับทุกคนและทุกพื้นที่ หรือการสร้างสังคมแห่งโอกาสและความเสมอภาค 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7 มุ่งลดความเหลื่อมล้ำระหว่างธุรกิจขนาดใหญ่และ SMEs 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8 มุ่งลดความเหลื่อมล้ำระหว่างพื้นที่ และ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9 มุ่งเพิ่มพลวัตการเลื่อนชั้นทางสังคมและลดความเหลื่อมล้ำเชิงรายได้และความมั่งคั่ง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 b="true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ประเด็นการพัฒนาที่ 3 </a:t>
                      </a: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การเปลี่ยนผ่านจากการผลิตและการบริโภคที่ทำลายสิ่งแวดล้อม ไปสู่วิถีชีวิตที่เป็นมิตรต่อสิ่งแวดล้อมและมีความปลอดภัยหรือการเสริมสร้างวิถีชีวิตที่ยั่งยืน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11 ไทยสามารถปรับตัวและลดความเสี่ยงจากภัยธรรมชาติ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 b="true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ประเด็นการพัฒนาที่ 4</a:t>
                      </a: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การเปลี่ยนผ่านจากกำลังคนทักษะต่ำและภาครัฐที่ล้าสมัย ไปสู่กำลังคนและภาครัฐที่มีสมรรถนะสูง 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12 ไทยมีกำลังคนสมรรถนะสูง มุ่งเรียนรู้อย่างต่อเนื่อง ตอบโจทย์การพัฒนาแห่งอนาคต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259"/>
                        </a:lnSpc>
                        <a:defRPr/>
                      </a:pPr>
                      <a:r>
                        <a:rPr lang="en-US" sz="899" b="true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ประเด็นการพัฒนาที่ 4</a:t>
                      </a: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การเปลี่ยนผ่านจากกำลังคนทักษะต่ำและภาครัฐที่ล้าสมัย ไปสู่กำลังคนและภาครัฐที่มีสมรรถนะสูง </a:t>
                      </a:r>
                      <a:endParaRPr lang="en-US" sz="1100"/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12 ไทยมีกำลังคนสมรรถนะสูง มุ่งเรียนรู้อย่างต่อเนื่อง ตอบโจทย์การพัฒนาแห่งอนาคต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1 การเกษตรและเกษตรแปรรูปมูลค่าสูง 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2 การท่องเที่ยวเน้นคุณภาพ และเพิ่มมูลค่า 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3 ฐานผลิตยานยนต์ไฟฟ้าของอาเซียน 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4 การแพทย์และสุขภาพแบบครบวงจร 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5 ประตูการค้าการลงทุนและโลจิสติกส์ของภูมิภาค และ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6 อิเล็กทรอนิกส์อัจฉริยะและดิจิทัล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 b="true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ประเด็นการพัฒนาที่ 2</a:t>
                      </a: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การเปลี่ยนผ่านจากสังคมที่มีเพียงบางกลุ่มที่เข้าถึงโอกาสไปสู่สังคมที่มีโอกาสสำหรับทุกคนและทุกพื้นที่ หรือการสร้างสังคมแห่งโอกาสและความเสมอภาค 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7 มุ่งลดความเหลื่อมล้ำระหว่างธุรกิจขนาดใหญ่และ SMEs 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8 มุ่งลดความเหลื่อมล้ำระหว่างพื้นที่ และ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9 มุ่งเพิ่มพลวัตการเลื่อนชั้นทางสังคมและลดความเหลื่อมล้ำเชิงรายได้และความมั่งคั่ง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 b="true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ประเด็นการพัฒนาที่ 3 </a:t>
                      </a: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การเปลี่ยนผ่านจากการผลิตและการบริโภคที่ทำลายสิ่งแวดล้อม ไปสู่วิถีชีวิตที่เป็นมิตรต่อสิ่งแวดล้อมและมีความปลอดภัยหรือการเสริมสร้างวิถีชีวิตที่ยั่งยืน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11 ไทยสามารถปรับตัวและลดความเสี่ยงจากภัยธรรมชาติ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 b="true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ประเด็นการพัฒนาที่ 4</a:t>
                      </a: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การเปลี่ยนผ่านจากกำลังคนทักษะต่ำและภาครัฐที่ล้าสมัย ไปสู่กำลังคนและภาครัฐที่มีสมรรถนะสูง 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12 ไทยมีกำลังคนสมรรถนะสูง มุ่งเรียนรู้อย่างต่อเนื่อง ตอบโจทย์การพัฒนาแห่งอนาคต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259"/>
                        </a:lnSpc>
                        <a:defRPr/>
                      </a:pPr>
                      <a:r>
                        <a:rPr lang="en-US" sz="899" b="true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ประเด็นการพัฒนาที่ 4</a:t>
                      </a: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การเปลี่ยนผ่านจากกำลังคนทักษะต่ำและภาครัฐที่ล้าสมัย ไปสู่กำลังคนและภาครัฐที่มีสมรรถนะสูง </a:t>
                      </a:r>
                      <a:endParaRPr lang="en-US" sz="1100"/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12 ไทยมีกำลังคนสมรรถนะสูง มุ่งเรียนรู้อย่างต่อเนื่อง ตอบโจทย์การพัฒนาแห่งอนาคต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1 การเกษตรและเกษตรแปรรูปมูลค่าสูง 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2 การท่องเที่ยวเน้นคุณภาพ และเพิ่มมูลค่า 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3 ฐานผลิตยานยนต์ไฟฟ้าของอาเซียน 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4 การแพทย์และสุขภาพแบบครบวงจร 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5 ประตูการค้าการลงทุนและโลจิสติกส์ของภูมิภาค และ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6 อิเล็กทรอนิกส์อัจฉริยะและดิจิทัล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 b="true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ประเด็นการพัฒนาที่ 2</a:t>
                      </a: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การเปลี่ยนผ่านจากสังคมที่มีเพียงบางกลุ่มที่เข้าถึงโอกาสไปสู่สังคมที่มีโอกาสสำหรับทุกคนและทุกพื้นที่ หรือการสร้างสังคมแห่งโอกาสและความเสมอภาค 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7 มุ่งลดความเหลื่อมล้ำระหว่างธุรกิจขนาดใหญ่และ SMEs 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8 มุ่งลดความเหลื่อมล้ำระหว่างพื้นที่ และ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9 มุ่งเพิ่มพลวัตการเลื่อนชั้นทางสังคมและลดความเหลื่อมล้ำเชิงรายได้และความมั่งคั่ง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 b="true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ประเด็นการพัฒนาที่ 3 </a:t>
                      </a: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การเปลี่ยนผ่านจากการผลิตและการบริโภคที่ทำลายสิ่งแวดล้อม ไปสู่วิถีชีวิตที่เป็นมิตรต่อสิ่งแวดล้อมและมีความปลอดภัยหรือการเสริมสร้างวิถีชีวิตที่ยั่งยืน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11 ไทยสามารถปรับตัวและลดความเสี่ยงจากภัยธรรมชาติ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 b="true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ประเด็นการพัฒนาที่ 4</a:t>
                      </a: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การเปลี่ยนผ่านจากกำลังคนทักษะต่ำและภาครัฐที่ล้าสมัย ไปสู่กำลังคนและภาครัฐที่มีสมรรถนะสูง 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12 ไทยมีกำลังคนสมรรถนะสูง มุ่งเรียนรู้อย่างต่อเนื่อง ตอบโจทย์การพัฒนาแห่งอนาคต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259"/>
                        </a:lnSpc>
                        <a:defRPr/>
                      </a:pPr>
                      <a:r>
                        <a:rPr lang="en-US" sz="899" b="true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ประเด็นการพัฒนาที่ 4</a:t>
                      </a: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การเปลี่ยนผ่านจากกำลังคนทักษะต่ำและภาครัฐที่ล้าสมัย ไปสู่กำลังคนและภาครัฐที่มีสมรรถนะสูง </a:t>
                      </a:r>
                      <a:endParaRPr lang="en-US" sz="1100"/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12 ไทยมีกำลังคนสมรรถนะสูง มุ่งเรียนรู้อย่างต่อเนื่อง ตอบโจทย์การพัฒนาแห่งอนาคต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1 การเกษตรและเกษตรแปรรูปมูลค่าสูง 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2 การท่องเที่ยวเน้นคุณภาพ และเพิ่มมูลค่า 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3 ฐานผลิตยานยนต์ไฟฟ้าของอาเซียน 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4 การแพทย์และสุขภาพแบบครบวงจร 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5 ประตูการค้าการลงทุนและโลจิสติกส์ของภูมิภาค และ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6 อิเล็กทรอนิกส์อัจฉริยะและดิจิทัล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 b="true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ประเด็นการพัฒนาที่ 2</a:t>
                      </a: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การเปลี่ยนผ่านจากสังคมที่มีเพียงบางกลุ่มที่เข้าถึงโอกาสไปสู่สังคมที่มีโอกาสสำหรับทุกคนและทุกพื้นที่ หรือการสร้างสังคมแห่งโอกาสและความเสมอภาค 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7 มุ่งลดความเหลื่อมล้ำระหว่างธุรกิจขนาดใหญ่และ SMEs 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8 มุ่งลดความเหลื่อมล้ำระหว่างพื้นที่ และ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9 มุ่งเพิ่มพลวัตการเลื่อนชั้นทางสังคมและลดความเหลื่อมล้ำเชิงรายได้และความมั่งคั่ง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 b="true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ประเด็นการพัฒนาที่ 3 </a:t>
                      </a: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การเปลี่ยนผ่านจากการผลิตและการบริโภคที่ทำลายสิ่งแวดล้อม ไปสู่วิถีชีวิตที่เป็นมิตรต่อสิ่งแวดล้อมและมีความปลอดภัยหรือการเสริมสร้างวิถีชีวิตที่ยั่งยืน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11 ไทยสามารถปรับตัวและลดความเสี่ยงจากภัยธรรมชาติ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 b="true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ประเด็นการพัฒนาที่ 4</a:t>
                      </a: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การเปลี่ยนผ่านจากกำลังคนทักษะต่ำและภาครัฐที่ล้าสมัย ไปสู่กำลังคนและภาครัฐที่มีสมรรถนะสูง 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12 ไทยมีกำลังคนสมรรถนะสูง มุ่งเรียนรู้อย่างต่อเนื่อง ตอบโจทย์การพัฒนาแห่งอนาคต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259"/>
                        </a:lnSpc>
                        <a:defRPr/>
                      </a:pPr>
                      <a:r>
                        <a:rPr lang="en-US" sz="899" b="true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ประเด็นการพัฒนาที่ 4</a:t>
                      </a: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การเปลี่ยนผ่านจากกำลังคนทักษะต่ำและภาครัฐที่ล้าสมัย ไปสู่กำลังคนและภาครัฐที่มีสมรรถนะสูง </a:t>
                      </a:r>
                      <a:endParaRPr lang="en-US" sz="1100"/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12 ไทยมีกำลังคนสมรรถนะสูง มุ่งเรียนรู้อย่างต่อเนื่อง ตอบโจทย์การพัฒนาแห่งอนาคต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1 การเกษตรและเกษตรแปรรูปมูลค่าสูง 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2 การท่องเที่ยวเน้นคุณภาพ และเพิ่มมูลค่า 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3 ฐานผลิตยานยนต์ไฟฟ้าของอาเซียน 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4 การแพทย์และสุขภาพแบบครบวงจร 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5 ประตูการค้าการลงทุนและโลจิสติกส์ของภูมิภาค และ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6 อิเล็กทรอนิกส์อัจฉริยะและดิจิทัล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 b="true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ประเด็นการพัฒนาที่ 2</a:t>
                      </a: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การเปลี่ยนผ่านจากสังคมที่มีเพียงบางกลุ่มที่เข้าถึงโอกาสไปสู่สังคมที่มีโอกาสสำหรับทุกคนและทุกพื้นที่ หรือการสร้างสังคมแห่งโอกาสและความเสมอภาค 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7 มุ่งลดความเหลื่อมล้ำระหว่างธุรกิจขนาดใหญ่และ SMEs 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8 มุ่งลดความเหลื่อมล้ำระหว่างพื้นที่ และ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9 มุ่งเพิ่มพลวัตการเลื่อนชั้นทางสังคมและลดความเหลื่อมล้ำเชิงรายได้และความมั่งคั่ง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 b="true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ประเด็นการพัฒนาที่ 3 </a:t>
                      </a: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การเปลี่ยนผ่านจากการผลิตและการบริโภคที่ทำลายสิ่งแวดล้อม ไปสู่วิถีชีวิตที่เป็นมิตรต่อสิ่งแวดล้อมและมีความปลอดภัยหรือการเสริมสร้างวิถีชีวิตที่ยั่งยืน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11 ไทยสามารถปรับตัวและลดความเสี่ยงจากภัยธรรมชาติ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 b="true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ประเด็นการพัฒนาที่ 4</a:t>
                      </a: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การเปลี่ยนผ่านจากกำลังคนทักษะต่ำและภาครัฐที่ล้าสมัย ไปสู่กำลังคนและภาครัฐที่มีสมรรถนะสูง 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12 ไทยมีกำลังคนสมรรถนะสูง มุ่งเรียนรู้อย่างต่อเนื่อง ตอบโจทย์การพัฒนาแห่งอนาคต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259"/>
                        </a:lnSpc>
                        <a:defRPr/>
                      </a:pPr>
                      <a:r>
                        <a:rPr lang="en-US" sz="899" b="true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ประเด็นการพัฒนาที่ 4</a:t>
                      </a: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การเปลี่ยนผ่านจากกำลังคนทักษะต่ำและภาครัฐที่ล้าสมัย ไปสู่กำลังคนและภาครัฐที่มีสมรรถนะสูง </a:t>
                      </a:r>
                      <a:endParaRPr lang="en-US" sz="1100"/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12 ไทยมีกำลังคนสมรรถนะสูง มุ่งเรียนรู้อย่างต่อเนื่อง ตอบโจทย์การพัฒนาแห่งอนาคต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1 การเกษตรและเกษตรแปรรูปมูลค่าสูง 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2 การท่องเที่ยวเน้นคุณภาพ และเพิ่มมูลค่า 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3 ฐานผลิตยานยนต์ไฟฟ้าของอาเซียน 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4 การแพทย์และสุขภาพแบบครบวงจร 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5 ประตูการค้าการลงทุนและโลจิสติกส์ของภูมิภาค และ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6 อิเล็กทรอนิกส์อัจฉริยะและดิจิทัล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 b="true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ประเด็นการพัฒนาที่ 2</a:t>
                      </a: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การเปลี่ยนผ่านจากสังคมที่มีเพียงบางกลุ่มที่เข้าถึงโอกาสไปสู่สังคมที่มีโอกาสสำหรับทุกคนและทุกพื้นที่ หรือการสร้างสังคมแห่งโอกาสและความเสมอภาค 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7 มุ่งลดความเหลื่อมล้ำระหว่างธุรกิจขนาดใหญ่และ SMEs 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8 มุ่งลดความเหลื่อมล้ำระหว่างพื้นที่ และ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9 มุ่งเพิ่มพลวัตการเลื่อนชั้นทางสังคมและลดความเหลื่อมล้ำเชิงรายได้และความมั่งคั่ง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 b="true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ประเด็นการพัฒนาที่ 3 </a:t>
                      </a: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การเปลี่ยนผ่านจากการผลิตและการบริโภคที่ทำลายสิ่งแวดล้อม ไปสู่วิถีชีวิตที่เป็นมิตรต่อสิ่งแวดล้อมและมีความปลอดภัยหรือการเสริมสร้างวิถีชีวิตที่ยั่งยืน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11 ไทยสามารถปรับตัวและลดความเสี่ยงจากภัยธรรมชาติ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 b="true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ประเด็นการพัฒนาที่ 4</a:t>
                      </a: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การเปลี่ยนผ่านจากกำลังคนทักษะต่ำและภาครัฐที่ล้าสมัย ไปสู่กำลังคนและภาครัฐที่มีสมรรถนะสูง </a:t>
                      </a:r>
                    </a:p>
                    <a:p>
                      <a:pPr algn="l">
                        <a:lnSpc>
                          <a:spcPts val="1259"/>
                        </a:lnSpc>
                      </a:pPr>
                      <a:r>
                        <a:rPr lang="en-US" sz="89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12 ไทยมีกำลังคนสมรรถนะสูง มุ่งเรียนรู้อย่างต่อเนื่อง ตอบโจทย์การพัฒนาแห่งอนาคต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</a:tr>
              <a:tr h="62735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130"/>
                        </a:lnSpc>
                        <a:defRPr/>
                      </a:pPr>
                      <a:r>
                        <a:rPr lang="en-US" sz="8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ยุทธศาสตร์ชาติ</a:t>
                      </a:r>
                      <a:r>
                        <a:rPr lang="en-US" sz="8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ระยะ 20 ปี</a:t>
                      </a:r>
                      <a:endParaRPr lang="en-US" sz="1100"/>
                    </a:p>
                    <a:p>
                      <a:pPr algn="ctr">
                        <a:lnSpc>
                          <a:spcPts val="1130"/>
                        </a:lnSpc>
                      </a:pPr>
                      <a:r>
                        <a:rPr lang="en-US" sz="8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(พ.ศ. 2561–2580)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8401D"/>
                    </a:solidFill>
                  </a:tcPr>
                </a:tc>
                <a:tc gridSpan="6">
                  <a:txBody>
                    <a:bodyPr anchor="t" rtlCol="false"/>
                    <a:lstStyle/>
                    <a:p>
                      <a:pPr algn="l">
                        <a:lnSpc>
                          <a:spcPts val="1410"/>
                        </a:lnSpc>
                        <a:defRPr/>
                      </a:pPr>
                      <a:r>
                        <a:rPr lang="en-US" sz="10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ยุทธศาสตร์ชาติด้านการสร้างความสามารถในการแข่งขัน</a:t>
                      </a:r>
                      <a:endParaRPr lang="en-US" sz="1100"/>
                    </a:p>
                    <a:p>
                      <a:pPr algn="l">
                        <a:lnSpc>
                          <a:spcPts val="1410"/>
                        </a:lnSpc>
                      </a:pP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410"/>
                        </a:lnSpc>
                        <a:defRPr/>
                      </a:pPr>
                      <a:r>
                        <a:rPr lang="en-US" sz="10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ยุทธศาสตร์ชาติด้านการสร้างความสามารถในการแข่งขัน</a:t>
                      </a:r>
                      <a:endParaRPr lang="en-US" sz="1100"/>
                    </a:p>
                    <a:p>
                      <a:pPr algn="l">
                        <a:lnSpc>
                          <a:spcPts val="1410"/>
                        </a:lnSpc>
                      </a:pP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410"/>
                        </a:lnSpc>
                        <a:defRPr/>
                      </a:pPr>
                      <a:r>
                        <a:rPr lang="en-US" sz="10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ยุทธศาสตร์ชาติด้านการสร้างความสามารถในการแข่งขัน</a:t>
                      </a:r>
                      <a:endParaRPr lang="en-US" sz="1100"/>
                    </a:p>
                    <a:p>
                      <a:pPr algn="l">
                        <a:lnSpc>
                          <a:spcPts val="1410"/>
                        </a:lnSpc>
                      </a:pP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410"/>
                        </a:lnSpc>
                        <a:defRPr/>
                      </a:pPr>
                      <a:r>
                        <a:rPr lang="en-US" sz="10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ยุทธศาสตร์ชาติด้านการสร้างความสามารถในการแข่งขัน</a:t>
                      </a:r>
                      <a:endParaRPr lang="en-US" sz="1100"/>
                    </a:p>
                    <a:p>
                      <a:pPr algn="l">
                        <a:lnSpc>
                          <a:spcPts val="1410"/>
                        </a:lnSpc>
                      </a:pP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410"/>
                        </a:lnSpc>
                        <a:defRPr/>
                      </a:pPr>
                      <a:r>
                        <a:rPr lang="en-US" sz="10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ยุทธศาสตร์ชาติด้านการสร้างความสามารถในการแข่งขัน</a:t>
                      </a:r>
                      <a:endParaRPr lang="en-US" sz="1100"/>
                    </a:p>
                    <a:p>
                      <a:pPr algn="l">
                        <a:lnSpc>
                          <a:spcPts val="1410"/>
                        </a:lnSpc>
                      </a:pP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410"/>
                        </a:lnSpc>
                        <a:defRPr/>
                      </a:pPr>
                      <a:r>
                        <a:rPr lang="en-US" sz="10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ยุทธศาสตร์ชาติด้านการสร้างความสามารถในการแข่งขัน</a:t>
                      </a:r>
                      <a:endParaRPr lang="en-US" sz="1100"/>
                    </a:p>
                    <a:p>
                      <a:pPr algn="l">
                        <a:lnSpc>
                          <a:spcPts val="1410"/>
                        </a:lnSpc>
                      </a:pP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</a:tr>
            </a:tbl>
          </a:graphicData>
        </a:graphic>
      </p:graphicFrame>
      <p:sp>
        <p:nvSpPr>
          <p:cNvPr name="Freeform 9" id="9"/>
          <p:cNvSpPr/>
          <p:nvPr/>
        </p:nvSpPr>
        <p:spPr>
          <a:xfrm flipH="false" flipV="false" rot="0">
            <a:off x="6713439" y="10148070"/>
            <a:ext cx="850161" cy="554730"/>
          </a:xfrm>
          <a:custGeom>
            <a:avLst/>
            <a:gdLst/>
            <a:ahLst/>
            <a:cxnLst/>
            <a:rect r="r" b="b" t="t" l="l"/>
            <a:pathLst>
              <a:path h="554730" w="850161">
                <a:moveTo>
                  <a:pt x="0" y="0"/>
                </a:moveTo>
                <a:lnTo>
                  <a:pt x="850161" y="0"/>
                </a:lnTo>
                <a:lnTo>
                  <a:pt x="850161" y="554730"/>
                </a:lnTo>
                <a:lnTo>
                  <a:pt x="0" y="55473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5854847" y="9564361"/>
            <a:ext cx="1744753" cy="1138375"/>
            <a:chOff x="0" y="0"/>
            <a:chExt cx="2326337" cy="151783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326337" cy="1517833"/>
            </a:xfrm>
            <a:custGeom>
              <a:avLst/>
              <a:gdLst/>
              <a:ahLst/>
              <a:cxnLst/>
              <a:rect r="r" b="b" t="t" l="l"/>
              <a:pathLst>
                <a:path h="1517833" w="2326337">
                  <a:moveTo>
                    <a:pt x="0" y="0"/>
                  </a:moveTo>
                  <a:lnTo>
                    <a:pt x="2326337" y="0"/>
                  </a:lnTo>
                  <a:lnTo>
                    <a:pt x="2326337" y="1517833"/>
                  </a:lnTo>
                  <a:lnTo>
                    <a:pt x="0" y="15178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3" r="0" b="-3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 rot="0">
              <a:off x="1253906" y="681254"/>
              <a:ext cx="615319" cy="65582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172"/>
                </a:lnSpc>
              </a:pPr>
              <a:r>
                <a:rPr lang="en-US" sz="2980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58</a:t>
              </a: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-224073" y="-2388780"/>
            <a:ext cx="10500940" cy="4029480"/>
          </a:xfrm>
          <a:custGeom>
            <a:avLst/>
            <a:gdLst/>
            <a:ahLst/>
            <a:cxnLst/>
            <a:rect r="r" b="b" t="t" l="l"/>
            <a:pathLst>
              <a:path h="4029480" w="10500940">
                <a:moveTo>
                  <a:pt x="0" y="0"/>
                </a:moveTo>
                <a:lnTo>
                  <a:pt x="10500940" y="0"/>
                </a:lnTo>
                <a:lnTo>
                  <a:pt x="10500940" y="4029480"/>
                </a:lnTo>
                <a:lnTo>
                  <a:pt x="0" y="402948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36813" r="0" b="-36813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571870" y="222328"/>
            <a:ext cx="6683687" cy="692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b="true" sz="1999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</a:rPr>
              <a:t>3.4 การวิเคราะห์ความเชื่อมโยงของยุทธศาสตร์มหาวิทยาลัยนครพนม กับ พระราชบัญญัติมหาวิทยาลัยนครพนม พ.ศ. 2548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571870" y="992068"/>
            <a:ext cx="6581706" cy="562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40"/>
              </a:lnSpc>
            </a:pPr>
            <a:r>
              <a:rPr lang="en-US" sz="1100" b="true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</a:rPr>
              <a:t>(มาตรา 7) แผนอุดมศึกษาระยะยาว 20 ปี พ.ศ. 2561-2580 แผนพัฒนาการอาชีวศึกษา พ.ศ. 2560-2579 แผนพัฒนา</a:t>
            </a:r>
            <a:r>
              <a:rPr lang="en-US" b="true" sz="1100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  <a:hlinkClick r:id="rId6" tooltip="http://www.onec.go.th/index.php/book/BookView/1540"/>
              </a:rPr>
              <a:t>การศึกษาแห่งชาติ พ.ศ. 2560-2579</a:t>
            </a:r>
            <a:r>
              <a:rPr lang="en-US" b="true" sz="1100" u="sng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  <a:hlinkClick r:id="rId7" tooltip="http://www.onec.go.th/index.php/book/BookView/1540"/>
              </a:rPr>
              <a:t> </a:t>
            </a:r>
            <a:r>
              <a:rPr lang="en-US" sz="1100" b="true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</a:rPr>
              <a:t> ร่างกรอบแผนพัฒนาเศรษฐกิจและสังคมแห่งชาติ ฉบับที่ 13 </a:t>
            </a:r>
          </a:p>
          <a:p>
            <a:pPr algn="l">
              <a:lnSpc>
                <a:spcPts val="1540"/>
              </a:lnSpc>
            </a:pPr>
            <a:r>
              <a:rPr lang="en-US" b="true" sz="1100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</a:rPr>
              <a:t>(พ.ศ. 2566–2570) และยุทธศาสตร์ชาติระยะ 20 ปี (พ.ศ. 2561–2580)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6654005" y="1148909"/>
            <a:ext cx="601552" cy="4057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37"/>
              </a:lnSpc>
            </a:pPr>
            <a:r>
              <a:rPr lang="en-US" sz="2384" b="true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</a:rPr>
              <a:t>(ต่อ)</a:t>
            </a:r>
          </a:p>
        </p:txBody>
      </p:sp>
    </p:spTree>
  </p:cSld>
  <p:clrMapOvr>
    <a:masterClrMapping/>
  </p:clrMapOvr>
</p:sld>
</file>

<file path=ppt/slides/slide6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7861890" y="756000"/>
            <a:ext cx="16048030" cy="10692000"/>
          </a:xfrm>
          <a:custGeom>
            <a:avLst/>
            <a:gdLst/>
            <a:ahLst/>
            <a:cxnLst/>
            <a:rect r="r" b="b" t="t" l="l"/>
            <a:pathLst>
              <a:path h="10692000" w="16048030">
                <a:moveTo>
                  <a:pt x="0" y="0"/>
                </a:moveTo>
                <a:lnTo>
                  <a:pt x="16048030" y="0"/>
                </a:lnTo>
                <a:lnTo>
                  <a:pt x="16048030" y="10692000"/>
                </a:lnTo>
                <a:lnTo>
                  <a:pt x="0" y="10692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7000"/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5400000">
            <a:off x="2635670" y="-3406103"/>
            <a:ext cx="1543312" cy="8550295"/>
            <a:chOff x="0" y="0"/>
            <a:chExt cx="2354580" cy="1304490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353310" cy="13044901"/>
            </a:xfrm>
            <a:custGeom>
              <a:avLst/>
              <a:gdLst/>
              <a:ahLst/>
              <a:cxnLst/>
              <a:rect r="r" b="b" t="t" l="l"/>
              <a:pathLst>
                <a:path h="13044901" w="2353310">
                  <a:moveTo>
                    <a:pt x="784860" y="12977592"/>
                  </a:moveTo>
                  <a:cubicBezTo>
                    <a:pt x="905510" y="13018232"/>
                    <a:pt x="1042670" y="13044901"/>
                    <a:pt x="1177290" y="13044901"/>
                  </a:cubicBezTo>
                  <a:cubicBezTo>
                    <a:pt x="1311910" y="13044901"/>
                    <a:pt x="1441450" y="13022042"/>
                    <a:pt x="1560830" y="12981402"/>
                  </a:cubicBezTo>
                  <a:cubicBezTo>
                    <a:pt x="1563370" y="12980132"/>
                    <a:pt x="1565910" y="12980132"/>
                    <a:pt x="1568450" y="12978862"/>
                  </a:cubicBezTo>
                  <a:cubicBezTo>
                    <a:pt x="2016760" y="12816302"/>
                    <a:pt x="2346960" y="12387042"/>
                    <a:pt x="2353310" y="11854082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11844983"/>
                  </a:lnTo>
                  <a:cubicBezTo>
                    <a:pt x="6350" y="12389582"/>
                    <a:pt x="331470" y="12818842"/>
                    <a:pt x="784860" y="12977592"/>
                  </a:cubicBezTo>
                  <a:close/>
                </a:path>
              </a:pathLst>
            </a:custGeom>
            <a:solidFill>
              <a:srgbClr val="032A5D"/>
            </a:solidFill>
          </p:spPr>
        </p:sp>
      </p:grpSp>
      <p:sp>
        <p:nvSpPr>
          <p:cNvPr name="Freeform 5" id="5"/>
          <p:cNvSpPr/>
          <p:nvPr/>
        </p:nvSpPr>
        <p:spPr>
          <a:xfrm flipH="false" flipV="false" rot="0">
            <a:off x="0" y="-2388780"/>
            <a:ext cx="9685231" cy="4029480"/>
          </a:xfrm>
          <a:custGeom>
            <a:avLst/>
            <a:gdLst/>
            <a:ahLst/>
            <a:cxnLst/>
            <a:rect r="r" b="b" t="t" l="l"/>
            <a:pathLst>
              <a:path h="4029480" w="9685231">
                <a:moveTo>
                  <a:pt x="0" y="0"/>
                </a:moveTo>
                <a:lnTo>
                  <a:pt x="9685231" y="0"/>
                </a:lnTo>
                <a:lnTo>
                  <a:pt x="9685231" y="4029480"/>
                </a:lnTo>
                <a:lnTo>
                  <a:pt x="0" y="40294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30069" r="0" b="-30069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571870" y="222328"/>
            <a:ext cx="6683687" cy="692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b="true" sz="1999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</a:rPr>
              <a:t>3.4 การวิเคราะห์ความเชื่อมโยงของยุทธศาสตร์มหาวิทยาลัยนครพนม กับ พระราชบัญญัติมหาวิทยาลัยนครพนม พ.ศ. 2548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71870" y="992068"/>
            <a:ext cx="6581706" cy="562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40"/>
              </a:lnSpc>
            </a:pPr>
            <a:r>
              <a:rPr lang="en-US" sz="1100" b="true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</a:rPr>
              <a:t>(มาตรา 7) แผนอุดมศึกษาระยะยาว 20 ปี พ.ศ. 2561-2580 แผนพัฒนาการอาชีวศึกษา พ.ศ. 2560-2579 แผนพัฒนา</a:t>
            </a:r>
            <a:r>
              <a:rPr lang="en-US" b="true" sz="1100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  <a:hlinkClick r:id="rId4" tooltip="http://www.onec.go.th/index.php/book/BookView/1540"/>
              </a:rPr>
              <a:t>การศึกษาแห่งชาติ พ.ศ. 2560-2579</a:t>
            </a:r>
            <a:r>
              <a:rPr lang="en-US" b="true" sz="1100" u="sng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  <a:hlinkClick r:id="rId5" tooltip="http://www.onec.go.th/index.php/book/BookView/1540"/>
              </a:rPr>
              <a:t> </a:t>
            </a:r>
            <a:r>
              <a:rPr lang="en-US" sz="1100" b="true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</a:rPr>
              <a:t> ร่างกรอบแผนพัฒนาเศรษฐกิจและสังคมแห่งชาติ ฉบับที่ 13 </a:t>
            </a:r>
          </a:p>
          <a:p>
            <a:pPr algn="l">
              <a:lnSpc>
                <a:spcPts val="1540"/>
              </a:lnSpc>
            </a:pPr>
            <a:r>
              <a:rPr lang="en-US" b="true" sz="1100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</a:rPr>
              <a:t>(พ.ศ. 2566–2570) และยุทธศาสตร์ชาติระยะ 20 ปี (พ.ศ. 2561–2580)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654005" y="1148909"/>
            <a:ext cx="601552" cy="4057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37"/>
              </a:lnSpc>
            </a:pPr>
            <a:r>
              <a:rPr lang="en-US" sz="2384" b="true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</a:rPr>
              <a:t>(ต่อ)</a:t>
            </a:r>
          </a:p>
        </p:txBody>
      </p:sp>
      <p:graphicFrame>
        <p:nvGraphicFramePr>
          <p:cNvPr name="Table 9" id="9"/>
          <p:cNvGraphicFramePr>
            <a:graphicFrameLocks noGrp="true"/>
          </p:cNvGraphicFramePr>
          <p:nvPr/>
        </p:nvGraphicFramePr>
        <p:xfrm>
          <a:off x="426874" y="1689150"/>
          <a:ext cx="6915428" cy="8763209"/>
        </p:xfrm>
        <a:graphic>
          <a:graphicData uri="http://schemas.openxmlformats.org/drawingml/2006/table">
            <a:tbl>
              <a:tblPr/>
              <a:tblGrid>
                <a:gridCol w="934602"/>
                <a:gridCol w="917498"/>
                <a:gridCol w="1251849"/>
                <a:gridCol w="1107506"/>
                <a:gridCol w="809209"/>
                <a:gridCol w="918519"/>
                <a:gridCol w="976246"/>
              </a:tblGrid>
              <a:tr h="714165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130"/>
                        </a:lnSpc>
                        <a:defRPr/>
                      </a:pPr>
                      <a:r>
                        <a:rPr lang="en-US" sz="8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ยุทธศาสตร์</a:t>
                      </a:r>
                      <a:endParaRPr lang="en-US" sz="1100"/>
                    </a:p>
                    <a:p>
                      <a:pPr algn="ctr">
                        <a:lnSpc>
                          <a:spcPts val="1130"/>
                        </a:lnSpc>
                      </a:pPr>
                      <a:r>
                        <a:rPr lang="en-US" sz="8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มหาวิทยาลัยนครพนม</a:t>
                      </a:r>
                    </a:p>
                  </a:txBody>
                  <a:tcPr marL="85725" marR="85725" marT="85725" marB="85725" anchor="ctr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8401D"/>
                    </a:solidFill>
                  </a:tcPr>
                </a:tc>
                <a:tc gridSpan="6">
                  <a:txBody>
                    <a:bodyPr anchor="t" rtlCol="false"/>
                    <a:lstStyle/>
                    <a:p>
                      <a:pPr algn="l">
                        <a:lnSpc>
                          <a:spcPts val="1970"/>
                        </a:lnSpc>
                        <a:defRPr/>
                      </a:pPr>
                      <a:r>
                        <a:rPr lang="en-US" sz="14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ยุทธศาสตร์ที่ 4 ขับเคลื่อนการบริการวิชาการสู่ความเป็นเลิศ สร้างคุณค่าแก่ชุมชนและสังคม </a:t>
                      </a:r>
                      <a:endParaRPr lang="en-US" sz="1100"/>
                    </a:p>
                  </a:txBody>
                  <a:tcPr marL="85725" marR="85725" marT="85725" marB="85725" anchor="ctr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351C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970"/>
                        </a:lnSpc>
                        <a:defRPr/>
                      </a:pPr>
                      <a:r>
                        <a:rPr lang="en-US" sz="14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ยุทธศาสตร์ที่ 4 ขับเคลื่อนการบริการวิชาการสู่ความเป็นเลิศ สร้างคุณค่าแก่ชุมชนและสังคม </a:t>
                      </a:r>
                      <a:endParaRPr lang="en-US" sz="1100"/>
                    </a:p>
                  </a:txBody>
                  <a:tcPr marL="85725" marR="85725" marT="85725" marB="85725" anchor="ctr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351C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970"/>
                        </a:lnSpc>
                        <a:defRPr/>
                      </a:pPr>
                      <a:r>
                        <a:rPr lang="en-US" sz="14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ยุทธศาสตร์ที่ 4 ขับเคลื่อนการบริการวิชาการสู่ความเป็นเลิศ สร้างคุณค่าแก่ชุมชนและสังคม </a:t>
                      </a:r>
                      <a:endParaRPr lang="en-US" sz="1100"/>
                    </a:p>
                  </a:txBody>
                  <a:tcPr marL="85725" marR="85725" marT="85725" marB="85725" anchor="ctr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351C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970"/>
                        </a:lnSpc>
                        <a:defRPr/>
                      </a:pPr>
                      <a:r>
                        <a:rPr lang="en-US" sz="14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ยุทธศาสตร์ที่ 4 ขับเคลื่อนการบริการวิชาการสู่ความเป็นเลิศ สร้างคุณค่าแก่ชุมชนและสังคม </a:t>
                      </a:r>
                      <a:endParaRPr lang="en-US" sz="1100"/>
                    </a:p>
                  </a:txBody>
                  <a:tcPr marL="85725" marR="85725" marT="85725" marB="85725" anchor="ctr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351C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970"/>
                        </a:lnSpc>
                        <a:defRPr/>
                      </a:pPr>
                      <a:r>
                        <a:rPr lang="en-US" sz="14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ยุทธศาสตร์ที่ 4 ขับเคลื่อนการบริการวิชาการสู่ความเป็นเลิศ สร้างคุณค่าแก่ชุมชนและสังคม </a:t>
                      </a:r>
                      <a:endParaRPr lang="en-US" sz="1100"/>
                    </a:p>
                  </a:txBody>
                  <a:tcPr marL="85725" marR="85725" marT="85725" marB="85725" anchor="ctr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351C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970"/>
                        </a:lnSpc>
                        <a:defRPr/>
                      </a:pPr>
                      <a:r>
                        <a:rPr lang="en-US" sz="14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ยุทธศาสตร์ที่ 4 ขับเคลื่อนการบริการวิชาการสู่ความเป็นเลิศ สร้างคุณค่าแก่ชุมชนและสังคม </a:t>
                      </a:r>
                      <a:endParaRPr lang="en-US" sz="1100"/>
                    </a:p>
                  </a:txBody>
                  <a:tcPr marL="85725" marR="85725" marT="85725" marB="85725" anchor="ctr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D351C"/>
                    </a:solidFill>
                  </a:tcPr>
                </a:tc>
              </a:tr>
              <a:tr h="186283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270"/>
                        </a:lnSpc>
                        <a:defRPr/>
                      </a:pPr>
                      <a:r>
                        <a:rPr lang="en-US" sz="9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พระราชบัญญัติ</a:t>
                      </a:r>
                      <a:r>
                        <a:rPr lang="en-US" sz="9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 มหาวิทยาลัยนครพนม </a:t>
                      </a:r>
                      <a:endParaRPr lang="en-US" sz="1100"/>
                    </a:p>
                    <a:p>
                      <a:pPr algn="ctr">
                        <a:lnSpc>
                          <a:spcPts val="1270"/>
                        </a:lnSpc>
                      </a:pPr>
                      <a:r>
                        <a:rPr lang="en-US" sz="9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พ.ศ. 2548</a:t>
                      </a:r>
                    </a:p>
                    <a:p>
                      <a:pPr algn="ctr">
                        <a:lnSpc>
                          <a:spcPts val="1270"/>
                        </a:lnSpc>
                      </a:pPr>
                      <a:r>
                        <a:rPr lang="en-US" sz="9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(มาตรา 7) </a:t>
                      </a:r>
                    </a:p>
                    <a:p>
                      <a:pPr algn="ctr">
                        <a:lnSpc>
                          <a:spcPts val="1270"/>
                        </a:lnSpc>
                      </a:pP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8401D"/>
                    </a:solidFill>
                  </a:tcPr>
                </a:tc>
                <a:tc gridSpan="6">
                  <a:txBody>
                    <a:bodyPr anchor="t" rtlCol="false"/>
                    <a:lstStyle/>
                    <a:p>
                      <a:pPr algn="l">
                        <a:lnSpc>
                          <a:spcPts val="1189"/>
                        </a:lnSpc>
                        <a:defRPr/>
                      </a:pPr>
                      <a:r>
                        <a:rPr lang="en-US" sz="84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(3) สร้างหรือพัฒนาองค์ความรู้ อย่างต่อเนื่อง และนําความรู้ นั้นไปใช้ เพื่อประโยชน์ในการพัฒนา ประเทศและภูมิภาคใกล้ เคียง โดยเน้นการวิจัย การประยุกต์และการบูรณาการภูมิปัญญาท้องถิ่นเข้ากับ เทคโนโลยีเพื่อพัฒนาชุมชนและสังคมให้ เข้มแข็ง มีสันติสุขและยั่งยืน</a:t>
                      </a:r>
                      <a:endParaRPr lang="en-US" sz="1100"/>
                    </a:p>
                    <a:p>
                      <a:pPr algn="l">
                        <a:lnSpc>
                          <a:spcPts val="1189"/>
                        </a:lnSpc>
                      </a:pPr>
                      <a:r>
                        <a:rPr lang="en-US" sz="84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(4) ส่งเสริม ประยุกต์ และพัฒนาวิชาการและวิชาชีพชั้นสูง</a:t>
                      </a:r>
                    </a:p>
                    <a:p>
                      <a:pPr algn="l">
                        <a:lnSpc>
                          <a:spcPts val="1189"/>
                        </a:lnSpc>
                      </a:pPr>
                      <a:r>
                        <a:rPr lang="en-US" sz="84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(5) ให้ บริการทางวิชาการและวิชาชีพ ถ่ายทอดความรู้และเทคโนโลยีที่เป็นประโยชน์ เพื่อพัฒนา ศักยภาพในการผลิตและบริการชุมชน สังคม และประเทศ ตลอดจนการชี้นําทางเลือกที่ดีแก่ชุมชนและ สังคม</a:t>
                      </a:r>
                    </a:p>
                    <a:p>
                      <a:pPr algn="l">
                        <a:lnSpc>
                          <a:spcPts val="1189"/>
                        </a:lnSpc>
                      </a:pPr>
                      <a:r>
                        <a:rPr lang="en-US" sz="84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(7) ส่งเสริมและพัฒนาเครือข่ายความร่วมมือทางการศึกษา การวิจัย และการบริการกับสถาบัน และหน่วยงานอื่น ทั้งในประเทศและต่างประเทศ</a:t>
                      </a:r>
                    </a:p>
                    <a:p>
                      <a:pPr algn="l">
                        <a:lnSpc>
                          <a:spcPts val="1189"/>
                        </a:lnSpc>
                      </a:pPr>
                      <a:r>
                        <a:rPr lang="en-US" sz="84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(8) จัดการศึกษา โดยเน้นประชาชนในภูมิภาคที่ตั้งของมหาวิทยาลัยและประเทศใกล้เคียง เป็นสําคัญ</a:t>
                      </a:r>
                    </a:p>
                    <a:p>
                      <a:pPr algn="l">
                        <a:lnSpc>
                          <a:spcPts val="1189"/>
                        </a:lnSpc>
                      </a:pPr>
                      <a:r>
                        <a:rPr lang="en-US" sz="84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(9) ร่วมพัฒนาท้องถิ่น ดําเนินการจัดการศึกษาและฝึกอบรมที่ตอบสนองความต้องการและเสริมสร้าง องค์ความรู้ของชุมชนให้ เข้มแข็ง เชิดชูภูมิปัญญาของท้องถิ่น สร้างสรรค์ศิลปวิทยาเพื่อความเจริญก้าวหน้าอย่างมั่นคงและยั่งยืนของปวงชน</a:t>
                      </a:r>
                    </a:p>
                    <a:p>
                      <a:pPr algn="l">
                        <a:lnSpc>
                          <a:spcPts val="1189"/>
                        </a:lnSpc>
                      </a:pPr>
                      <a:r>
                        <a:rPr lang="en-US" sz="84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(10) จัดให้ ชุมชนมีส่วนร่วมในการจัดการ การบํารุงรักษา และการใช้ประโยชน์จากทรัพยากร ธรรมชาติและสิ่งแวดล้อมอย่างสมดุลและยั่งยืน เพื่อให้ เกิดประโยชน์สูงสุดแก่ชุมชน และให้ ชุมชนมีส่วนร่วม ในการกําหนดนโยบายและบริหารจัดการ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189"/>
                        </a:lnSpc>
                        <a:defRPr/>
                      </a:pPr>
                      <a:r>
                        <a:rPr lang="en-US" sz="84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(3) สร้างหรือพัฒนาองค์ความรู้ อย่างต่อเนื่อง และนําความรู้ นั้นไปใช้ เพื่อประโยชน์ในการพัฒนา ประเทศและภูมิภาคใกล้ เคียง โดยเน้นการวิจัย การประยุกต์และการบูรณาการภูมิปัญญาท้องถิ่นเข้ากับ เทคโนโลยีเพื่อพัฒนาชุมชนและสังคมให้ เข้มแข็ง มีสันติสุขและยั่งยืน</a:t>
                      </a:r>
                      <a:endParaRPr lang="en-US" sz="1100"/>
                    </a:p>
                    <a:p>
                      <a:pPr algn="l">
                        <a:lnSpc>
                          <a:spcPts val="1189"/>
                        </a:lnSpc>
                      </a:pPr>
                      <a:r>
                        <a:rPr lang="en-US" sz="84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(4) ส่งเสริม ประยุกต์ และพัฒนาวิชาการและวิชาชีพชั้นสูง</a:t>
                      </a:r>
                    </a:p>
                    <a:p>
                      <a:pPr algn="l">
                        <a:lnSpc>
                          <a:spcPts val="1189"/>
                        </a:lnSpc>
                      </a:pPr>
                      <a:r>
                        <a:rPr lang="en-US" sz="84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(5) ให้ บริการทางวิชาการและวิชาชีพ ถ่ายทอดความรู้และเทคโนโลยีที่เป็นประโยชน์ เพื่อพัฒนา ศักยภาพในการผลิตและบริการชุมชน สังคม และประเทศ ตลอดจนการชี้นําทางเลือกที่ดีแก่ชุมชนและ สังคม</a:t>
                      </a:r>
                    </a:p>
                    <a:p>
                      <a:pPr algn="l">
                        <a:lnSpc>
                          <a:spcPts val="1189"/>
                        </a:lnSpc>
                      </a:pPr>
                      <a:r>
                        <a:rPr lang="en-US" sz="84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(7) ส่งเสริมและพัฒนาเครือข่ายความร่วมมือทางการศึกษา การวิจัย และการบริการกับสถาบัน และหน่วยงานอื่น ทั้งในประเทศและต่างประเทศ</a:t>
                      </a:r>
                    </a:p>
                    <a:p>
                      <a:pPr algn="l">
                        <a:lnSpc>
                          <a:spcPts val="1189"/>
                        </a:lnSpc>
                      </a:pPr>
                      <a:r>
                        <a:rPr lang="en-US" sz="84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(8) จัดการศึกษา โดยเน้นประชาชนในภูมิภาคที่ตั้งของมหาวิทยาลัยและประเทศใกล้เคียง เป็นสําคัญ</a:t>
                      </a:r>
                    </a:p>
                    <a:p>
                      <a:pPr algn="l">
                        <a:lnSpc>
                          <a:spcPts val="1189"/>
                        </a:lnSpc>
                      </a:pPr>
                      <a:r>
                        <a:rPr lang="en-US" sz="84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(9) ร่วมพัฒนาท้องถิ่น ดําเนินการจัดการศึกษาและฝึกอบรมที่ตอบสนองความต้องการและเสริมสร้าง องค์ความรู้ของชุมชนให้ เข้มแข็ง เชิดชูภูมิปัญญาของท้องถิ่น สร้างสรรค์ศิลปวิทยาเพื่อความเจริญก้าวหน้าอย่างมั่นคงและยั่งยืนของปวงชน</a:t>
                      </a:r>
                    </a:p>
                    <a:p>
                      <a:pPr algn="l">
                        <a:lnSpc>
                          <a:spcPts val="1189"/>
                        </a:lnSpc>
                      </a:pPr>
                      <a:r>
                        <a:rPr lang="en-US" sz="84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(10) จัดให้ ชุมชนมีส่วนร่วมในการจัดการ การบํารุงรักษา และการใช้ประโยชน์จากทรัพยากร ธรรมชาติและสิ่งแวดล้อมอย่างสมดุลและยั่งยืน เพื่อให้ เกิดประโยชน์สูงสุดแก่ชุมชน และให้ ชุมชนมีส่วนร่วม ในการกําหนดนโยบายและบริหารจัดการ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189"/>
                        </a:lnSpc>
                        <a:defRPr/>
                      </a:pPr>
                      <a:r>
                        <a:rPr lang="en-US" sz="84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(3) สร้างหรือพัฒนาองค์ความรู้ อย่างต่อเนื่อง และนําความรู้ นั้นไปใช้ เพื่อประโยชน์ในการพัฒนา ประเทศและภูมิภาคใกล้ เคียง โดยเน้นการวิจัย การประยุกต์และการบูรณาการภูมิปัญญาท้องถิ่นเข้ากับ เทคโนโลยีเพื่อพัฒนาชุมชนและสังคมให้ เข้มแข็ง มีสันติสุขและยั่งยืน</a:t>
                      </a:r>
                      <a:endParaRPr lang="en-US" sz="1100"/>
                    </a:p>
                    <a:p>
                      <a:pPr algn="l">
                        <a:lnSpc>
                          <a:spcPts val="1189"/>
                        </a:lnSpc>
                      </a:pPr>
                      <a:r>
                        <a:rPr lang="en-US" sz="84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(4) ส่งเสริม ประยุกต์ และพัฒนาวิชาการและวิชาชีพชั้นสูง</a:t>
                      </a:r>
                    </a:p>
                    <a:p>
                      <a:pPr algn="l">
                        <a:lnSpc>
                          <a:spcPts val="1189"/>
                        </a:lnSpc>
                      </a:pPr>
                      <a:r>
                        <a:rPr lang="en-US" sz="84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(5) ให้ บริการทางวิชาการและวิชาชีพ ถ่ายทอดความรู้และเทคโนโลยีที่เป็นประโยชน์ เพื่อพัฒนา ศักยภาพในการผลิตและบริการชุมชน สังคม และประเทศ ตลอดจนการชี้นําทางเลือกที่ดีแก่ชุมชนและ สังคม</a:t>
                      </a:r>
                    </a:p>
                    <a:p>
                      <a:pPr algn="l">
                        <a:lnSpc>
                          <a:spcPts val="1189"/>
                        </a:lnSpc>
                      </a:pPr>
                      <a:r>
                        <a:rPr lang="en-US" sz="84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(7) ส่งเสริมและพัฒนาเครือข่ายความร่วมมือทางการศึกษา การวิจัย และการบริการกับสถาบัน และหน่วยงานอื่น ทั้งในประเทศและต่างประเทศ</a:t>
                      </a:r>
                    </a:p>
                    <a:p>
                      <a:pPr algn="l">
                        <a:lnSpc>
                          <a:spcPts val="1189"/>
                        </a:lnSpc>
                      </a:pPr>
                      <a:r>
                        <a:rPr lang="en-US" sz="84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(8) จัดการศึกษา โดยเน้นประชาชนในภูมิภาคที่ตั้งของมหาวิทยาลัยและประเทศใกล้เคียง เป็นสําคัญ</a:t>
                      </a:r>
                    </a:p>
                    <a:p>
                      <a:pPr algn="l">
                        <a:lnSpc>
                          <a:spcPts val="1189"/>
                        </a:lnSpc>
                      </a:pPr>
                      <a:r>
                        <a:rPr lang="en-US" sz="84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(9) ร่วมพัฒนาท้องถิ่น ดําเนินการจัดการศึกษาและฝึกอบรมที่ตอบสนองความต้องการและเสริมสร้าง องค์ความรู้ของชุมชนให้ เข้มแข็ง เชิดชูภูมิปัญญาของท้องถิ่น สร้างสรรค์ศิลปวิทยาเพื่อความเจริญก้าวหน้าอย่างมั่นคงและยั่งยืนของปวงชน</a:t>
                      </a:r>
                    </a:p>
                    <a:p>
                      <a:pPr algn="l">
                        <a:lnSpc>
                          <a:spcPts val="1189"/>
                        </a:lnSpc>
                      </a:pPr>
                      <a:r>
                        <a:rPr lang="en-US" sz="84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(10) จัดให้ ชุมชนมีส่วนร่วมในการจัดการ การบํารุงรักษา และการใช้ประโยชน์จากทรัพยากร ธรรมชาติและสิ่งแวดล้อมอย่างสมดุลและยั่งยืน เพื่อให้ เกิดประโยชน์สูงสุดแก่ชุมชน และให้ ชุมชนมีส่วนร่วม ในการกําหนดนโยบายและบริหารจัดการ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189"/>
                        </a:lnSpc>
                        <a:defRPr/>
                      </a:pPr>
                      <a:r>
                        <a:rPr lang="en-US" sz="84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(3) สร้างหรือพัฒนาองค์ความรู้ อย่างต่อเนื่อง และนําความรู้ นั้นไปใช้ เพื่อประโยชน์ในการพัฒนา ประเทศและภูมิภาคใกล้ เคียง โดยเน้นการวิจัย การประยุกต์และการบูรณาการภูมิปัญญาท้องถิ่นเข้ากับ เทคโนโลยีเพื่อพัฒนาชุมชนและสังคมให้ เข้มแข็ง มีสันติสุขและยั่งยืน</a:t>
                      </a:r>
                      <a:endParaRPr lang="en-US" sz="1100"/>
                    </a:p>
                    <a:p>
                      <a:pPr algn="l">
                        <a:lnSpc>
                          <a:spcPts val="1189"/>
                        </a:lnSpc>
                      </a:pPr>
                      <a:r>
                        <a:rPr lang="en-US" sz="84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(4) ส่งเสริม ประยุกต์ และพัฒนาวิชาการและวิชาชีพชั้นสูง</a:t>
                      </a:r>
                    </a:p>
                    <a:p>
                      <a:pPr algn="l">
                        <a:lnSpc>
                          <a:spcPts val="1189"/>
                        </a:lnSpc>
                      </a:pPr>
                      <a:r>
                        <a:rPr lang="en-US" sz="84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(5) ให้ บริการทางวิชาการและวิชาชีพ ถ่ายทอดความรู้และเทคโนโลยีที่เป็นประโยชน์ เพื่อพัฒนา ศักยภาพในการผลิตและบริการชุมชน สังคม และประเทศ ตลอดจนการชี้นําทางเลือกที่ดีแก่ชุมชนและ สังคม</a:t>
                      </a:r>
                    </a:p>
                    <a:p>
                      <a:pPr algn="l">
                        <a:lnSpc>
                          <a:spcPts val="1189"/>
                        </a:lnSpc>
                      </a:pPr>
                      <a:r>
                        <a:rPr lang="en-US" sz="84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(7) ส่งเสริมและพัฒนาเครือข่ายความร่วมมือทางการศึกษา การวิจัย และการบริการกับสถาบัน และหน่วยงานอื่น ทั้งในประเทศและต่างประเทศ</a:t>
                      </a:r>
                    </a:p>
                    <a:p>
                      <a:pPr algn="l">
                        <a:lnSpc>
                          <a:spcPts val="1189"/>
                        </a:lnSpc>
                      </a:pPr>
                      <a:r>
                        <a:rPr lang="en-US" sz="84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(8) จัดการศึกษา โดยเน้นประชาชนในภูมิภาคที่ตั้งของมหาวิทยาลัยและประเทศใกล้เคียง เป็นสําคัญ</a:t>
                      </a:r>
                    </a:p>
                    <a:p>
                      <a:pPr algn="l">
                        <a:lnSpc>
                          <a:spcPts val="1189"/>
                        </a:lnSpc>
                      </a:pPr>
                      <a:r>
                        <a:rPr lang="en-US" sz="84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(9) ร่วมพัฒนาท้องถิ่น ดําเนินการจัดการศึกษาและฝึกอบรมที่ตอบสนองความต้องการและเสริมสร้าง องค์ความรู้ของชุมชนให้ เข้มแข็ง เชิดชูภูมิปัญญาของท้องถิ่น สร้างสรรค์ศิลปวิทยาเพื่อความเจริญก้าวหน้าอย่างมั่นคงและยั่งยืนของปวงชน</a:t>
                      </a:r>
                    </a:p>
                    <a:p>
                      <a:pPr algn="l">
                        <a:lnSpc>
                          <a:spcPts val="1189"/>
                        </a:lnSpc>
                      </a:pPr>
                      <a:r>
                        <a:rPr lang="en-US" sz="84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(10) จัดให้ ชุมชนมีส่วนร่วมในการจัดการ การบํารุงรักษา และการใช้ประโยชน์จากทรัพยากร ธรรมชาติและสิ่งแวดล้อมอย่างสมดุลและยั่งยืน เพื่อให้ เกิดประโยชน์สูงสุดแก่ชุมชน และให้ ชุมชนมีส่วนร่วม ในการกําหนดนโยบายและบริหารจัดการ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189"/>
                        </a:lnSpc>
                        <a:defRPr/>
                      </a:pPr>
                      <a:r>
                        <a:rPr lang="en-US" sz="84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(3) สร้างหรือพัฒนาองค์ความรู้ อย่างต่อเนื่อง และนําความรู้ นั้นไปใช้ เพื่อประโยชน์ในการพัฒนา ประเทศและภูมิภาคใกล้ เคียง โดยเน้นการวิจัย การประยุกต์และการบูรณาการภูมิปัญญาท้องถิ่นเข้ากับ เทคโนโลยีเพื่อพัฒนาชุมชนและสังคมให้ เข้มแข็ง มีสันติสุขและยั่งยืน</a:t>
                      </a:r>
                      <a:endParaRPr lang="en-US" sz="1100"/>
                    </a:p>
                    <a:p>
                      <a:pPr algn="l">
                        <a:lnSpc>
                          <a:spcPts val="1189"/>
                        </a:lnSpc>
                      </a:pPr>
                      <a:r>
                        <a:rPr lang="en-US" sz="84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(4) ส่งเสริม ประยุกต์ และพัฒนาวิชาการและวิชาชีพชั้นสูง</a:t>
                      </a:r>
                    </a:p>
                    <a:p>
                      <a:pPr algn="l">
                        <a:lnSpc>
                          <a:spcPts val="1189"/>
                        </a:lnSpc>
                      </a:pPr>
                      <a:r>
                        <a:rPr lang="en-US" sz="84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(5) ให้ บริการทางวิชาการและวิชาชีพ ถ่ายทอดความรู้และเทคโนโลยีที่เป็นประโยชน์ เพื่อพัฒนา ศักยภาพในการผลิตและบริการชุมชน สังคม และประเทศ ตลอดจนการชี้นําทางเลือกที่ดีแก่ชุมชนและ สังคม</a:t>
                      </a:r>
                    </a:p>
                    <a:p>
                      <a:pPr algn="l">
                        <a:lnSpc>
                          <a:spcPts val="1189"/>
                        </a:lnSpc>
                      </a:pPr>
                      <a:r>
                        <a:rPr lang="en-US" sz="84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(7) ส่งเสริมและพัฒนาเครือข่ายความร่วมมือทางการศึกษา การวิจัย และการบริการกับสถาบัน และหน่วยงานอื่น ทั้งในประเทศและต่างประเทศ</a:t>
                      </a:r>
                    </a:p>
                    <a:p>
                      <a:pPr algn="l">
                        <a:lnSpc>
                          <a:spcPts val="1189"/>
                        </a:lnSpc>
                      </a:pPr>
                      <a:r>
                        <a:rPr lang="en-US" sz="84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(8) จัดการศึกษา โดยเน้นประชาชนในภูมิภาคที่ตั้งของมหาวิทยาลัยและประเทศใกล้เคียง เป็นสําคัญ</a:t>
                      </a:r>
                    </a:p>
                    <a:p>
                      <a:pPr algn="l">
                        <a:lnSpc>
                          <a:spcPts val="1189"/>
                        </a:lnSpc>
                      </a:pPr>
                      <a:r>
                        <a:rPr lang="en-US" sz="84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(9) ร่วมพัฒนาท้องถิ่น ดําเนินการจัดการศึกษาและฝึกอบรมที่ตอบสนองความต้องการและเสริมสร้าง องค์ความรู้ของชุมชนให้ เข้มแข็ง เชิดชูภูมิปัญญาของท้องถิ่น สร้างสรรค์ศิลปวิทยาเพื่อความเจริญก้าวหน้าอย่างมั่นคงและยั่งยืนของปวงชน</a:t>
                      </a:r>
                    </a:p>
                    <a:p>
                      <a:pPr algn="l">
                        <a:lnSpc>
                          <a:spcPts val="1189"/>
                        </a:lnSpc>
                      </a:pPr>
                      <a:r>
                        <a:rPr lang="en-US" sz="84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(10) จัดให้ ชุมชนมีส่วนร่วมในการจัดการ การบํารุงรักษา และการใช้ประโยชน์จากทรัพยากร ธรรมชาติและสิ่งแวดล้อมอย่างสมดุลและยั่งยืน เพื่อให้ เกิดประโยชน์สูงสุดแก่ชุมชน และให้ ชุมชนมีส่วนร่วม ในการกําหนดนโยบายและบริหารจัดการ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189"/>
                        </a:lnSpc>
                        <a:defRPr/>
                      </a:pPr>
                      <a:r>
                        <a:rPr lang="en-US" sz="84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(3) สร้างหรือพัฒนาองค์ความรู้ อย่างต่อเนื่อง และนําความรู้ นั้นไปใช้ เพื่อประโยชน์ในการพัฒนา ประเทศและภูมิภาคใกล้ เคียง โดยเน้นการวิจัย การประยุกต์และการบูรณาการภูมิปัญญาท้องถิ่นเข้ากับ เทคโนโลยีเพื่อพัฒนาชุมชนและสังคมให้ เข้มแข็ง มีสันติสุขและยั่งยืน</a:t>
                      </a:r>
                      <a:endParaRPr lang="en-US" sz="1100"/>
                    </a:p>
                    <a:p>
                      <a:pPr algn="l">
                        <a:lnSpc>
                          <a:spcPts val="1189"/>
                        </a:lnSpc>
                      </a:pPr>
                      <a:r>
                        <a:rPr lang="en-US" sz="84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(4) ส่งเสริม ประยุกต์ และพัฒนาวิชาการและวิชาชีพชั้นสูง</a:t>
                      </a:r>
                    </a:p>
                    <a:p>
                      <a:pPr algn="l">
                        <a:lnSpc>
                          <a:spcPts val="1189"/>
                        </a:lnSpc>
                      </a:pPr>
                      <a:r>
                        <a:rPr lang="en-US" sz="84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(5) ให้ บริการทางวิชาการและวิชาชีพ ถ่ายทอดความรู้และเทคโนโลยีที่เป็นประโยชน์ เพื่อพัฒนา ศักยภาพในการผลิตและบริการชุมชน สังคม และประเทศ ตลอดจนการชี้นําทางเลือกที่ดีแก่ชุมชนและ สังคม</a:t>
                      </a:r>
                    </a:p>
                    <a:p>
                      <a:pPr algn="l">
                        <a:lnSpc>
                          <a:spcPts val="1189"/>
                        </a:lnSpc>
                      </a:pPr>
                      <a:r>
                        <a:rPr lang="en-US" sz="84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(7) ส่งเสริมและพัฒนาเครือข่ายความร่วมมือทางการศึกษา การวิจัย และการบริการกับสถาบัน และหน่วยงานอื่น ทั้งในประเทศและต่างประเทศ</a:t>
                      </a:r>
                    </a:p>
                    <a:p>
                      <a:pPr algn="l">
                        <a:lnSpc>
                          <a:spcPts val="1189"/>
                        </a:lnSpc>
                      </a:pPr>
                      <a:r>
                        <a:rPr lang="en-US" sz="84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(8) จัดการศึกษา โดยเน้นประชาชนในภูมิภาคที่ตั้งของมหาวิทยาลัยและประเทศใกล้เคียง เป็นสําคัญ</a:t>
                      </a:r>
                    </a:p>
                    <a:p>
                      <a:pPr algn="l">
                        <a:lnSpc>
                          <a:spcPts val="1189"/>
                        </a:lnSpc>
                      </a:pPr>
                      <a:r>
                        <a:rPr lang="en-US" sz="84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(9) ร่วมพัฒนาท้องถิ่น ดําเนินการจัดการศึกษาและฝึกอบรมที่ตอบสนองความต้องการและเสริมสร้าง องค์ความรู้ของชุมชนให้ เข้มแข็ง เชิดชูภูมิปัญญาของท้องถิ่น สร้างสรรค์ศิลปวิทยาเพื่อความเจริญก้าวหน้าอย่างมั่นคงและยั่งยืนของปวงชน</a:t>
                      </a:r>
                    </a:p>
                    <a:p>
                      <a:pPr algn="l">
                        <a:lnSpc>
                          <a:spcPts val="1189"/>
                        </a:lnSpc>
                      </a:pPr>
                      <a:r>
                        <a:rPr lang="en-US" sz="849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(10) จัดให้ ชุมชนมีส่วนร่วมในการจัดการ การบํารุงรักษา และการใช้ประโยชน์จากทรัพยากร ธรรมชาติและสิ่งแวดล้อมอย่างสมดุลและยั่งยืน เพื่อให้ เกิดประโยชน์สูงสุดแก่ชุมชน และให้ ชุมชนมีส่วนร่วม ในการกําหนดนโยบายและบริหารจัดการ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</a:tr>
              <a:tr h="103264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130"/>
                        </a:lnSpc>
                        <a:defRPr/>
                      </a:pPr>
                      <a:r>
                        <a:rPr lang="en-US" sz="8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แผนอุดมศึกษา</a:t>
                      </a:r>
                      <a:endParaRPr lang="en-US" sz="1100"/>
                    </a:p>
                    <a:p>
                      <a:pPr algn="ctr">
                        <a:lnSpc>
                          <a:spcPts val="1130"/>
                        </a:lnSpc>
                      </a:pPr>
                      <a:r>
                        <a:rPr lang="en-US" sz="8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ระยะยาว 20 ปี</a:t>
                      </a:r>
                    </a:p>
                    <a:p>
                      <a:pPr algn="ctr">
                        <a:lnSpc>
                          <a:spcPts val="1130"/>
                        </a:lnSpc>
                      </a:pPr>
                      <a:r>
                        <a:rPr lang="en-US" sz="8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พ.ศ.2561-2580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8401D"/>
                    </a:solidFill>
                  </a:tcPr>
                </a:tc>
                <a:tc gridSpan="6">
                  <a:txBody>
                    <a:bodyPr anchor="t" rtlCol="false"/>
                    <a:lstStyle/>
                    <a:p>
                      <a:pPr algn="l">
                        <a:lnSpc>
                          <a:spcPts val="1130"/>
                        </a:lnSpc>
                        <a:defRPr/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1 อุดมศึกษาเป็นแหล่งพัฒนากำลังคนและสร้างเสริมศักยภาพทั้งทักษะความคิดและการรู้คิด เพื่อสนับสนุน การพัฒนาประเทศตามยุทธศาสตร์ชาติ</a:t>
                      </a:r>
                      <a:endParaRPr lang="en-US" sz="1100"/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2 การพัฒนาศักยภาพและคุณภาพนักศึกษา เสริมสร้างความรู้และทักษะทางอาชีพให้พร้อมรองรับการเปลี่ยนแปลงที่จะเกิดขึ้นในอนาคต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3 เสริมสร้างสมรรถนะหลักของอุดมศึกษาไทยให้เป็นแหล่งพัฒนาต่อยอดความสามารถในการใช้ความรู้ สร้างผลงานวิจัยค้นหาคำตอบที่จะนำไปใช้ประโยชน์ในการแก้ปัญหาและพัฒนาเศรษฐกิจทั้งระดับท้องถิ่นและระดับประเทศ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4 อุดมศึกษาเป็นแหล่งสนับสนุนการสร้างงานและนำความรู้ไปแก้ปัญหาผ่านความร่วมมือกับภาคเอกชนและท้องถิ่น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130"/>
                        </a:lnSpc>
                        <a:defRPr/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1 อุดมศึกษาเป็นแหล่งพัฒนากำลังคนและสร้างเสริมศักยภาพทั้งทักษะความคิดและการรู้คิด เพื่อสนับสนุน การพัฒนาประเทศตามยุทธศาสตร์ชาติ</a:t>
                      </a:r>
                      <a:endParaRPr lang="en-US" sz="1100"/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2 การพัฒนาศักยภาพและคุณภาพนักศึกษา เสริมสร้างความรู้และทักษะทางอาชีพให้พร้อมรองรับการเปลี่ยนแปลงที่จะเกิดขึ้นในอนาคต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3 เสริมสร้างสมรรถนะหลักของอุดมศึกษาไทยให้เป็นแหล่งพัฒนาต่อยอดความสามารถในการใช้ความรู้ สร้างผลงานวิจัยค้นหาคำตอบที่จะนำไปใช้ประโยชน์ในการแก้ปัญหาและพัฒนาเศรษฐกิจทั้งระดับท้องถิ่นและระดับประเทศ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4 อุดมศึกษาเป็นแหล่งสนับสนุนการสร้างงานและนำความรู้ไปแก้ปัญหาผ่านความร่วมมือกับภาคเอกชนและท้องถิ่น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130"/>
                        </a:lnSpc>
                        <a:defRPr/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1 อุดมศึกษาเป็นแหล่งพัฒนากำลังคนและสร้างเสริมศักยภาพทั้งทักษะความคิดและการรู้คิด เพื่อสนับสนุน การพัฒนาประเทศตามยุทธศาสตร์ชาติ</a:t>
                      </a:r>
                      <a:endParaRPr lang="en-US" sz="1100"/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2 การพัฒนาศักยภาพและคุณภาพนักศึกษา เสริมสร้างความรู้และทักษะทางอาชีพให้พร้อมรองรับการเปลี่ยนแปลงที่จะเกิดขึ้นในอนาคต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3 เสริมสร้างสมรรถนะหลักของอุดมศึกษาไทยให้เป็นแหล่งพัฒนาต่อยอดความสามารถในการใช้ความรู้ สร้างผลงานวิจัยค้นหาคำตอบที่จะนำไปใช้ประโยชน์ในการแก้ปัญหาและพัฒนาเศรษฐกิจทั้งระดับท้องถิ่นและระดับประเทศ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4 อุดมศึกษาเป็นแหล่งสนับสนุนการสร้างงานและนำความรู้ไปแก้ปัญหาผ่านความร่วมมือกับภาคเอกชนและท้องถิ่น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130"/>
                        </a:lnSpc>
                        <a:defRPr/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1 อุดมศึกษาเป็นแหล่งพัฒนากำลังคนและสร้างเสริมศักยภาพทั้งทักษะความคิดและการรู้คิด เพื่อสนับสนุน การพัฒนาประเทศตามยุทธศาสตร์ชาติ</a:t>
                      </a:r>
                      <a:endParaRPr lang="en-US" sz="1100"/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2 การพัฒนาศักยภาพและคุณภาพนักศึกษา เสริมสร้างความรู้และทักษะทางอาชีพให้พร้อมรองรับการเปลี่ยนแปลงที่จะเกิดขึ้นในอนาคต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3 เสริมสร้างสมรรถนะหลักของอุดมศึกษาไทยให้เป็นแหล่งพัฒนาต่อยอดความสามารถในการใช้ความรู้ สร้างผลงานวิจัยค้นหาคำตอบที่จะนำไปใช้ประโยชน์ในการแก้ปัญหาและพัฒนาเศรษฐกิจทั้งระดับท้องถิ่นและระดับประเทศ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4 อุดมศึกษาเป็นแหล่งสนับสนุนการสร้างงานและนำความรู้ไปแก้ปัญหาผ่านความร่วมมือกับภาคเอกชนและท้องถิ่น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130"/>
                        </a:lnSpc>
                        <a:defRPr/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1 อุดมศึกษาเป็นแหล่งพัฒนากำลังคนและสร้างเสริมศักยภาพทั้งทักษะความคิดและการรู้คิด เพื่อสนับสนุน การพัฒนาประเทศตามยุทธศาสตร์ชาติ</a:t>
                      </a:r>
                      <a:endParaRPr lang="en-US" sz="1100"/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2 การพัฒนาศักยภาพและคุณภาพนักศึกษา เสริมสร้างความรู้และทักษะทางอาชีพให้พร้อมรองรับการเปลี่ยนแปลงที่จะเกิดขึ้นในอนาคต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3 เสริมสร้างสมรรถนะหลักของอุดมศึกษาไทยให้เป็นแหล่งพัฒนาต่อยอดความสามารถในการใช้ความรู้ สร้างผลงานวิจัยค้นหาคำตอบที่จะนำไปใช้ประโยชน์ในการแก้ปัญหาและพัฒนาเศรษฐกิจทั้งระดับท้องถิ่นและระดับประเทศ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4 อุดมศึกษาเป็นแหล่งสนับสนุนการสร้างงานและนำความรู้ไปแก้ปัญหาผ่านความร่วมมือกับภาคเอกชนและท้องถิ่น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130"/>
                        </a:lnSpc>
                        <a:defRPr/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1 อุดมศึกษาเป็นแหล่งพัฒนากำลังคนและสร้างเสริมศักยภาพทั้งทักษะความคิดและการรู้คิด เพื่อสนับสนุน การพัฒนาประเทศตามยุทธศาสตร์ชาติ</a:t>
                      </a:r>
                      <a:endParaRPr lang="en-US" sz="1100"/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2 การพัฒนาศักยภาพและคุณภาพนักศึกษา เสริมสร้างความรู้และทักษะทางอาชีพให้พร้อมรองรับการเปลี่ยนแปลงที่จะเกิดขึ้นในอนาคต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3 เสริมสร้างสมรรถนะหลักของอุดมศึกษาไทยให้เป็นแหล่งพัฒนาต่อยอดความสามารถในการใช้ความรู้ สร้างผลงานวิจัยค้นหาคำตอบที่จะนำไปใช้ประโยชน์ในการแก้ปัญหาและพัฒนาเศรษฐกิจทั้งระดับท้องถิ่นและระดับประเทศ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4 อุดมศึกษาเป็นแหล่งสนับสนุนการสร้างงานและนำความรู้ไปแก้ปัญหาผ่านความร่วมมือกับภาคเอกชนและท้องถิ่น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</a:tr>
              <a:tr h="75276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130"/>
                        </a:lnSpc>
                        <a:defRPr/>
                      </a:pPr>
                      <a:r>
                        <a:rPr lang="en-US" sz="8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แผนพัฒนาการอาชีวศึกษา</a:t>
                      </a:r>
                      <a:endParaRPr lang="en-US" sz="1100"/>
                    </a:p>
                    <a:p>
                      <a:pPr algn="ctr">
                        <a:lnSpc>
                          <a:spcPts val="1130"/>
                        </a:lnSpc>
                      </a:pPr>
                      <a:r>
                        <a:rPr lang="en-US" sz="8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พ.ศ. 2560-2579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8401D"/>
                    </a:solidFill>
                  </a:tcPr>
                </a:tc>
                <a:tc gridSpan="6">
                  <a:txBody>
                    <a:bodyPr anchor="t" rtlCol="false"/>
                    <a:lstStyle/>
                    <a:p>
                      <a:pPr algn="l">
                        <a:lnSpc>
                          <a:spcPts val="1130"/>
                        </a:lnSpc>
                        <a:defRPr/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การจัดการอาชีวศึกษาเพื่อความมั่นคงของสังคมและประเทศชาติ</a:t>
                      </a:r>
                      <a:endParaRPr lang="en-US" sz="1100"/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 การผลิตและพัฒนากําลังคนด้านการอาชีวศึกษาเพื่อสร้างขีดความสามารถในการแข่งขันของประเทศ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 การพัฒนาศักยภาพกําลังคนด้านการอาชีวศึกษาให้มีสมรรถนะ สอดคล้องกับความต้องการในการพัฒนาประเทศ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 การสร้างโอกาส ความเสมอภาค และความเท่าเทียมในด้านการอาชีวศึกษา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130"/>
                        </a:lnSpc>
                        <a:defRPr/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การจัดการอาชีวศึกษาเพื่อความมั่นคงของสังคมและประเทศชาติ</a:t>
                      </a:r>
                      <a:endParaRPr lang="en-US" sz="1100"/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 การผลิตและพัฒนากําลังคนด้านการอาชีวศึกษาเพื่อสร้างขีดความสามารถในการแข่งขันของประเทศ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 การพัฒนาศักยภาพกําลังคนด้านการอาชีวศึกษาให้มีสมรรถนะ สอดคล้องกับความต้องการในการพัฒนาประเทศ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 การสร้างโอกาส ความเสมอภาค และความเท่าเทียมในด้านการอาชีวศึกษา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130"/>
                        </a:lnSpc>
                        <a:defRPr/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การจัดการอาชีวศึกษาเพื่อความมั่นคงของสังคมและประเทศชาติ</a:t>
                      </a:r>
                      <a:endParaRPr lang="en-US" sz="1100"/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 การผลิตและพัฒนากําลังคนด้านการอาชีวศึกษาเพื่อสร้างขีดความสามารถในการแข่งขันของประเทศ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 การพัฒนาศักยภาพกําลังคนด้านการอาชีวศึกษาให้มีสมรรถนะ สอดคล้องกับความต้องการในการพัฒนาประเทศ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 การสร้างโอกาส ความเสมอภาค และความเท่าเทียมในด้านการอาชีวศึกษา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130"/>
                        </a:lnSpc>
                        <a:defRPr/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การจัดการอาชีวศึกษาเพื่อความมั่นคงของสังคมและประเทศชาติ</a:t>
                      </a:r>
                      <a:endParaRPr lang="en-US" sz="1100"/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 การผลิตและพัฒนากําลังคนด้านการอาชีวศึกษาเพื่อสร้างขีดความสามารถในการแข่งขันของประเทศ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 การพัฒนาศักยภาพกําลังคนด้านการอาชีวศึกษาให้มีสมรรถนะ สอดคล้องกับความต้องการในการพัฒนาประเทศ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 การสร้างโอกาส ความเสมอภาค และความเท่าเทียมในด้านการอาชีวศึกษา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130"/>
                        </a:lnSpc>
                        <a:defRPr/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การจัดการอาชีวศึกษาเพื่อความมั่นคงของสังคมและประเทศชาติ</a:t>
                      </a:r>
                      <a:endParaRPr lang="en-US" sz="1100"/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 การผลิตและพัฒนากําลังคนด้านการอาชีวศึกษาเพื่อสร้างขีดความสามารถในการแข่งขันของประเทศ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 การพัฒนาศักยภาพกําลังคนด้านการอาชีวศึกษาให้มีสมรรถนะ สอดคล้องกับความต้องการในการพัฒนาประเทศ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 การสร้างโอกาส ความเสมอภาค และความเท่าเทียมในด้านการอาชีวศึกษา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130"/>
                        </a:lnSpc>
                        <a:defRPr/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 การจัดการอาชีวศึกษาเพื่อความมั่นคงของสังคมและประเทศชาติ</a:t>
                      </a:r>
                      <a:endParaRPr lang="en-US" sz="1100"/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 การผลิตและพัฒนากําลังคนด้านการอาชีวศึกษาเพื่อสร้างขีดความสามารถในการแข่งขันของประเทศ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 การพัฒนาศักยภาพกําลังคนด้านการอาชีวศึกษาให้มีสมรรถนะ สอดคล้องกับความต้องการในการพัฒนาประเทศ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 การสร้างโอกาส ความเสมอภาค และความเท่าเทียมในด้านการอาชีวศึกษา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</a:tr>
              <a:tr h="75276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130"/>
                        </a:lnSpc>
                        <a:defRPr/>
                      </a:pPr>
                      <a:r>
                        <a:rPr lang="en-US" sz="8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แผนพัฒนา</a:t>
                      </a:r>
                      <a:endParaRPr lang="en-US" sz="1100"/>
                    </a:p>
                    <a:p>
                      <a:pPr algn="ctr">
                        <a:lnSpc>
                          <a:spcPts val="1130"/>
                        </a:lnSpc>
                      </a:pPr>
                      <a:r>
                        <a:rPr lang="en-US" b="true" sz="807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  <a:hlinkClick r:id="rId6" tooltip="http://www.onec.go.th/index.php/book/BookView/1540"/>
                        </a:rPr>
                        <a:t>การศึกษาแห่ง ชาติ พ.ศ. 2560-2579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8401D"/>
                    </a:solidFill>
                  </a:tcPr>
                </a:tc>
                <a:tc gridSpan="6">
                  <a:txBody>
                    <a:bodyPr anchor="t" rtlCol="false"/>
                    <a:lstStyle/>
                    <a:p>
                      <a:pPr algn="l">
                        <a:lnSpc>
                          <a:spcPts val="1130"/>
                        </a:lnSpc>
                        <a:defRPr/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2.  การผลิตและพัฒนากำลังคน การวิจัย และนวัตกรรม เพื่อสร้างขีด ความสามารถในการแข่งขันของประเทศ</a:t>
                      </a:r>
                      <a:endParaRPr lang="en-US" sz="1100"/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3. การพัฒนาศักยภาพ คนทุกช่วงวัยและการสร้างสังคมแห่งการเรียนรู้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4. การสร้างโอกาส ความเสมอภาค และความเท่าเทียม ทางการศึกษา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5. การจัดการศึกษา เพื่อสร้างเสริม คุณภาพชีวิตที่เป็น มิตรกับสิ่งแวดล้อม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130"/>
                        </a:lnSpc>
                        <a:defRPr/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2.  การผลิตและพัฒนากำลังคน การวิจัย และนวัตกรรม เพื่อสร้างขีด ความสามารถในการแข่งขันของประเทศ</a:t>
                      </a:r>
                      <a:endParaRPr lang="en-US" sz="1100"/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3. การพัฒนาศักยภาพ คนทุกช่วงวัยและการสร้างสังคมแห่งการเรียนรู้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4. การสร้างโอกาส ความเสมอภาค และความเท่าเทียม ทางการศึกษา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5. การจัดการศึกษา เพื่อสร้างเสริม คุณภาพชีวิตที่เป็น มิตรกับสิ่งแวดล้อม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130"/>
                        </a:lnSpc>
                        <a:defRPr/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2.  การผลิตและพัฒนากำลังคน การวิจัย และนวัตกรรม เพื่อสร้างขีด ความสามารถในการแข่งขันของประเทศ</a:t>
                      </a:r>
                      <a:endParaRPr lang="en-US" sz="1100"/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3. การพัฒนาศักยภาพ คนทุกช่วงวัยและการสร้างสังคมแห่งการเรียนรู้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4. การสร้างโอกาส ความเสมอภาค และความเท่าเทียม ทางการศึกษา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5. การจัดการศึกษา เพื่อสร้างเสริม คุณภาพชีวิตที่เป็น มิตรกับสิ่งแวดล้อม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130"/>
                        </a:lnSpc>
                        <a:defRPr/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2.  การผลิตและพัฒนากำลังคน การวิจัย และนวัตกรรม เพื่อสร้างขีด ความสามารถในการแข่งขันของประเทศ</a:t>
                      </a:r>
                      <a:endParaRPr lang="en-US" sz="1100"/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3. การพัฒนาศักยภาพ คนทุกช่วงวัยและการสร้างสังคมแห่งการเรียนรู้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4. การสร้างโอกาส ความเสมอภาค และความเท่าเทียม ทางการศึกษา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5. การจัดการศึกษา เพื่อสร้างเสริม คุณภาพชีวิตที่เป็น มิตรกับสิ่งแวดล้อม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130"/>
                        </a:lnSpc>
                        <a:defRPr/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2.  การผลิตและพัฒนากำลังคน การวิจัย และนวัตกรรม เพื่อสร้างขีด ความสามารถในการแข่งขันของประเทศ</a:t>
                      </a:r>
                      <a:endParaRPr lang="en-US" sz="1100"/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3. การพัฒนาศักยภาพ คนทุกช่วงวัยและการสร้างสังคมแห่งการเรียนรู้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4. การสร้างโอกาส ความเสมอภาค และความเท่าเทียม ทางการศึกษา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5. การจัดการศึกษา เพื่อสร้างเสริม คุณภาพชีวิตที่เป็น มิตรกับสิ่งแวดล้อม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130"/>
                        </a:lnSpc>
                        <a:defRPr/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2.  การผลิตและพัฒนากำลังคน การวิจัย และนวัตกรรม เพื่อสร้างขีด ความสามารถในการแข่งขันของประเทศ</a:t>
                      </a:r>
                      <a:endParaRPr lang="en-US" sz="1100"/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3. การพัฒนาศักยภาพ คนทุกช่วงวัยและการสร้างสังคมแห่งการเรียนรู้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4. การสร้างโอกาส ความเสมอภาค และความเท่าเทียม ทางการศึกษา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5. การจัดการศึกษา เพื่อสร้างเสริม คุณภาพชีวิตที่เป็น มิตรกับสิ่งแวดล้อม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</a:tr>
              <a:tr h="282770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270"/>
                        </a:lnSpc>
                        <a:defRPr/>
                      </a:pPr>
                      <a:r>
                        <a:rPr lang="en-US" sz="9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ร่างกรอบแผนพัฒนาเศรษฐกิจและสังคมแห่งชาติ ฉบับที่ 13 (พ.ศ. 2566–2570)</a:t>
                      </a:r>
                      <a:endParaRPr lang="en-US" sz="1100"/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8401D"/>
                    </a:solidFill>
                  </a:tcPr>
                </a:tc>
                <a:tc gridSpan="6">
                  <a:txBody>
                    <a:bodyPr anchor="t" rtlCol="false"/>
                    <a:lstStyle/>
                    <a:p>
                      <a:pPr algn="l">
                        <a:lnSpc>
                          <a:spcPts val="1130"/>
                        </a:lnSpc>
                        <a:defRPr/>
                      </a:pPr>
                      <a:r>
                        <a:rPr lang="en-US" sz="807" b="true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ประเด็นการพัฒนาที่ 1 </a:t>
                      </a: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การเปลี่ยนผ่านจากเศรษฐกิจฐานทรัพยากร ไปสู่เศรษฐกิจฐานนวัตกรรมและองค์ความรู้หรือการมุ่งสู่เศรษฐกิจมูลค่าสูงที่เป็นมิตรต่อสิ่งแวดล้อม</a:t>
                      </a:r>
                      <a:endParaRPr lang="en-US" sz="1100"/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1 การเกษตรและเกษตรแปรรูปมูลค่าสูง 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2 การท่องเที่ยวเน้นคุณภาพ และเพิ่มมูลค่า 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3 ฐานผลิตยานยนต์ไฟฟ้าของอาเซียน 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4 การแพทย์และสุขภาพแบบครบวงจร 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5 ประตูการค้าการลงทุนและโลจิสติกส์ของภูมิภาค และ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6 อิเล็กทรอนิกส์อัจฉริยะและดิจิทัล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 b="true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ประเด็นการพัฒนาที่ 2</a:t>
                      </a: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การเปลี่ยนผ่านจากสังคมที่มีเพียงบางกลุ่มที่เข้าถึงโอกาสไปสู่สังคมที่มีโอกาสสำหรับทุกคนและทุกพื้นที่ หรือการสร้างสังคมแห่งโอกาสและความเสมอภาค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7 มุ่งลดความเหลื่อมล้ำระหว่างธุรกิจขนาดใหญ่และ SMEs 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8 มุ่งลดความเหลื่อมล้ำระหว่างพื้นที่ และ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9 มุ่งเพิ่มพลวัตการเลื่อนชั้นทางสังคมและลดความเหลื่อมล้ำเชิงรายได้และความมั่งคั่ง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 b="true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ประเด็นการพัฒนาที่ 3</a:t>
                      </a: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การเปลี่ยนผ่านจากการผลิตและการบริโภคที่ทำลายสิ่งแวดล้อม ไปสู่วิถีชีวิตที่เป็นมิตรต่อสิ่งแวดล้อมและมีความปลอดภัยหรือการเสริมสร้างวิถีชีวิตที่ยั่งยืน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11 ไทยสามารถปรับตัวและลดความเสี่ยงจากภัยธรรมชาติ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 b="true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ประเด็นการพัฒนาที่ 4</a:t>
                      </a: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การเปลี่ยนผ่านจากกำลังคนทักษะต่ำและภาครัฐที่ล้าสมัย ไปสู่กำลังคนและภาครัฐที่มีสมรรถนะสูง 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12 ไทยมีกำลังคนสมรรถนะสูง มุ่งเรียนรู้อย่างต่อเนื่อง ตอบโจทย์การพัฒนาแห่งอนาคต และ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13 ไทยมีภาครัฐที่มีสมรรถนะสูง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130"/>
                        </a:lnSpc>
                        <a:defRPr/>
                      </a:pPr>
                      <a:r>
                        <a:rPr lang="en-US" sz="807" b="true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ประเด็นการพัฒนาที่ 1 </a:t>
                      </a: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การเปลี่ยนผ่านจากเศรษฐกิจฐานทรัพยากร ไปสู่เศรษฐกิจฐานนวัตกรรมและองค์ความรู้หรือการมุ่งสู่เศรษฐกิจมูลค่าสูงที่เป็นมิตรต่อสิ่งแวดล้อม</a:t>
                      </a:r>
                      <a:endParaRPr lang="en-US" sz="1100"/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1 การเกษตรและเกษตรแปรรูปมูลค่าสูง 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2 การท่องเที่ยวเน้นคุณภาพ และเพิ่มมูลค่า 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3 ฐานผลิตยานยนต์ไฟฟ้าของอาเซียน 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4 การแพทย์และสุขภาพแบบครบวงจร 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5 ประตูการค้าการลงทุนและโลจิสติกส์ของภูมิภาค และ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6 อิเล็กทรอนิกส์อัจฉริยะและดิจิทัล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 b="true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ประเด็นการพัฒนาที่ 2</a:t>
                      </a: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การเปลี่ยนผ่านจากสังคมที่มีเพียงบางกลุ่มที่เข้าถึงโอกาสไปสู่สังคมที่มีโอกาสสำหรับทุกคนและทุกพื้นที่ หรือการสร้างสังคมแห่งโอกาสและความเสมอภาค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7 มุ่งลดความเหลื่อมล้ำระหว่างธุรกิจขนาดใหญ่และ SMEs 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8 มุ่งลดความเหลื่อมล้ำระหว่างพื้นที่ และ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9 มุ่งเพิ่มพลวัตการเลื่อนชั้นทางสังคมและลดความเหลื่อมล้ำเชิงรายได้และความมั่งคั่ง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 b="true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ประเด็นการพัฒนาที่ 3</a:t>
                      </a: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การเปลี่ยนผ่านจากการผลิตและการบริโภคที่ทำลายสิ่งแวดล้อม ไปสู่วิถีชีวิตที่เป็นมิตรต่อสิ่งแวดล้อมและมีความปลอดภัยหรือการเสริมสร้างวิถีชีวิตที่ยั่งยืน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11 ไทยสามารถปรับตัวและลดความเสี่ยงจากภัยธรรมชาติ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 b="true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ประเด็นการพัฒนาที่ 4</a:t>
                      </a: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การเปลี่ยนผ่านจากกำลังคนทักษะต่ำและภาครัฐที่ล้าสมัย ไปสู่กำลังคนและภาครัฐที่มีสมรรถนะสูง 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12 ไทยมีกำลังคนสมรรถนะสูง มุ่งเรียนรู้อย่างต่อเนื่อง ตอบโจทย์การพัฒนาแห่งอนาคต และ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13 ไทยมีภาครัฐที่มีสมรรถนะสูง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130"/>
                        </a:lnSpc>
                        <a:defRPr/>
                      </a:pPr>
                      <a:r>
                        <a:rPr lang="en-US" sz="807" b="true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ประเด็นการพัฒนาที่ 1 </a:t>
                      </a: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การเปลี่ยนผ่านจากเศรษฐกิจฐานทรัพยากร ไปสู่เศรษฐกิจฐานนวัตกรรมและองค์ความรู้หรือการมุ่งสู่เศรษฐกิจมูลค่าสูงที่เป็นมิตรต่อสิ่งแวดล้อม</a:t>
                      </a:r>
                      <a:endParaRPr lang="en-US" sz="1100"/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1 การเกษตรและเกษตรแปรรูปมูลค่าสูง 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2 การท่องเที่ยวเน้นคุณภาพ และเพิ่มมูลค่า 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3 ฐานผลิตยานยนต์ไฟฟ้าของอาเซียน 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4 การแพทย์และสุขภาพแบบครบวงจร 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5 ประตูการค้าการลงทุนและโลจิสติกส์ของภูมิภาค และ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6 อิเล็กทรอนิกส์อัจฉริยะและดิจิทัล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 b="true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ประเด็นการพัฒนาที่ 2</a:t>
                      </a: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การเปลี่ยนผ่านจากสังคมที่มีเพียงบางกลุ่มที่เข้าถึงโอกาสไปสู่สังคมที่มีโอกาสสำหรับทุกคนและทุกพื้นที่ หรือการสร้างสังคมแห่งโอกาสและความเสมอภาค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7 มุ่งลดความเหลื่อมล้ำระหว่างธุรกิจขนาดใหญ่และ SMEs 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8 มุ่งลดความเหลื่อมล้ำระหว่างพื้นที่ และ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9 มุ่งเพิ่มพลวัตการเลื่อนชั้นทางสังคมและลดความเหลื่อมล้ำเชิงรายได้และความมั่งคั่ง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 b="true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ประเด็นการพัฒนาที่ 3</a:t>
                      </a: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การเปลี่ยนผ่านจากการผลิตและการบริโภคที่ทำลายสิ่งแวดล้อม ไปสู่วิถีชีวิตที่เป็นมิตรต่อสิ่งแวดล้อมและมีความปลอดภัยหรือการเสริมสร้างวิถีชีวิตที่ยั่งยืน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11 ไทยสามารถปรับตัวและลดความเสี่ยงจากภัยธรรมชาติ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 b="true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ประเด็นการพัฒนาที่ 4</a:t>
                      </a: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การเปลี่ยนผ่านจากกำลังคนทักษะต่ำและภาครัฐที่ล้าสมัย ไปสู่กำลังคนและภาครัฐที่มีสมรรถนะสูง 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12 ไทยมีกำลังคนสมรรถนะสูง มุ่งเรียนรู้อย่างต่อเนื่อง ตอบโจทย์การพัฒนาแห่งอนาคต และ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13 ไทยมีภาครัฐที่มีสมรรถนะสูง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130"/>
                        </a:lnSpc>
                        <a:defRPr/>
                      </a:pPr>
                      <a:r>
                        <a:rPr lang="en-US" sz="807" b="true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ประเด็นการพัฒนาที่ 1 </a:t>
                      </a: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การเปลี่ยนผ่านจากเศรษฐกิจฐานทรัพยากร ไปสู่เศรษฐกิจฐานนวัตกรรมและองค์ความรู้หรือการมุ่งสู่เศรษฐกิจมูลค่าสูงที่เป็นมิตรต่อสิ่งแวดล้อม</a:t>
                      </a:r>
                      <a:endParaRPr lang="en-US" sz="1100"/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1 การเกษตรและเกษตรแปรรูปมูลค่าสูง 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2 การท่องเที่ยวเน้นคุณภาพ และเพิ่มมูลค่า 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3 ฐานผลิตยานยนต์ไฟฟ้าของอาเซียน 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4 การแพทย์และสุขภาพแบบครบวงจร 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5 ประตูการค้าการลงทุนและโลจิสติกส์ของภูมิภาค และ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6 อิเล็กทรอนิกส์อัจฉริยะและดิจิทัล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 b="true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ประเด็นการพัฒนาที่ 2</a:t>
                      </a: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การเปลี่ยนผ่านจากสังคมที่มีเพียงบางกลุ่มที่เข้าถึงโอกาสไปสู่สังคมที่มีโอกาสสำหรับทุกคนและทุกพื้นที่ หรือการสร้างสังคมแห่งโอกาสและความเสมอภาค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7 มุ่งลดความเหลื่อมล้ำระหว่างธุรกิจขนาดใหญ่และ SMEs 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8 มุ่งลดความเหลื่อมล้ำระหว่างพื้นที่ และ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9 มุ่งเพิ่มพลวัตการเลื่อนชั้นทางสังคมและลดความเหลื่อมล้ำเชิงรายได้และความมั่งคั่ง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 b="true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ประเด็นการพัฒนาที่ 3</a:t>
                      </a: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การเปลี่ยนผ่านจากการผลิตและการบริโภคที่ทำลายสิ่งแวดล้อม ไปสู่วิถีชีวิตที่เป็นมิตรต่อสิ่งแวดล้อมและมีความปลอดภัยหรือการเสริมสร้างวิถีชีวิตที่ยั่งยืน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11 ไทยสามารถปรับตัวและลดความเสี่ยงจากภัยธรรมชาติ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 b="true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ประเด็นการพัฒนาที่ 4</a:t>
                      </a: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การเปลี่ยนผ่านจากกำลังคนทักษะต่ำและภาครัฐที่ล้าสมัย ไปสู่กำลังคนและภาครัฐที่มีสมรรถนะสูง 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12 ไทยมีกำลังคนสมรรถนะสูง มุ่งเรียนรู้อย่างต่อเนื่อง ตอบโจทย์การพัฒนาแห่งอนาคต และ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13 ไทยมีภาครัฐที่มีสมรรถนะสูง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130"/>
                        </a:lnSpc>
                        <a:defRPr/>
                      </a:pPr>
                      <a:r>
                        <a:rPr lang="en-US" sz="807" b="true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ประเด็นการพัฒนาที่ 1 </a:t>
                      </a: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การเปลี่ยนผ่านจากเศรษฐกิจฐานทรัพยากร ไปสู่เศรษฐกิจฐานนวัตกรรมและองค์ความรู้หรือการมุ่งสู่เศรษฐกิจมูลค่าสูงที่เป็นมิตรต่อสิ่งแวดล้อม</a:t>
                      </a:r>
                      <a:endParaRPr lang="en-US" sz="1100"/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1 การเกษตรและเกษตรแปรรูปมูลค่าสูง 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2 การท่องเที่ยวเน้นคุณภาพ และเพิ่มมูลค่า 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3 ฐานผลิตยานยนต์ไฟฟ้าของอาเซียน 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4 การแพทย์และสุขภาพแบบครบวงจร 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5 ประตูการค้าการลงทุนและโลจิสติกส์ของภูมิภาค และ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6 อิเล็กทรอนิกส์อัจฉริยะและดิจิทัล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 b="true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ประเด็นการพัฒนาที่ 2</a:t>
                      </a: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การเปลี่ยนผ่านจากสังคมที่มีเพียงบางกลุ่มที่เข้าถึงโอกาสไปสู่สังคมที่มีโอกาสสำหรับทุกคนและทุกพื้นที่ หรือการสร้างสังคมแห่งโอกาสและความเสมอภาค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7 มุ่งลดความเหลื่อมล้ำระหว่างธุรกิจขนาดใหญ่และ SMEs 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8 มุ่งลดความเหลื่อมล้ำระหว่างพื้นที่ และ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9 มุ่งเพิ่มพลวัตการเลื่อนชั้นทางสังคมและลดความเหลื่อมล้ำเชิงรายได้และความมั่งคั่ง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 b="true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ประเด็นการพัฒนาที่ 3</a:t>
                      </a: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การเปลี่ยนผ่านจากการผลิตและการบริโภคที่ทำลายสิ่งแวดล้อม ไปสู่วิถีชีวิตที่เป็นมิตรต่อสิ่งแวดล้อมและมีความปลอดภัยหรือการเสริมสร้างวิถีชีวิตที่ยั่งยืน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11 ไทยสามารถปรับตัวและลดความเสี่ยงจากภัยธรรมชาติ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 b="true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ประเด็นการพัฒนาที่ 4</a:t>
                      </a: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การเปลี่ยนผ่านจากกำลังคนทักษะต่ำและภาครัฐที่ล้าสมัย ไปสู่กำลังคนและภาครัฐที่มีสมรรถนะสูง 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12 ไทยมีกำลังคนสมรรถนะสูง มุ่งเรียนรู้อย่างต่อเนื่อง ตอบโจทย์การพัฒนาแห่งอนาคต และ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13 ไทยมีภาครัฐที่มีสมรรถนะสูง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130"/>
                        </a:lnSpc>
                        <a:defRPr/>
                      </a:pPr>
                      <a:r>
                        <a:rPr lang="en-US" sz="807" b="true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ประเด็นการพัฒนาที่ 1 </a:t>
                      </a: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การเปลี่ยนผ่านจากเศรษฐกิจฐานทรัพยากร ไปสู่เศรษฐกิจฐานนวัตกรรมและองค์ความรู้หรือการมุ่งสู่เศรษฐกิจมูลค่าสูงที่เป็นมิตรต่อสิ่งแวดล้อม</a:t>
                      </a:r>
                      <a:endParaRPr lang="en-US" sz="1100"/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1 การเกษตรและเกษตรแปรรูปมูลค่าสูง 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2 การท่องเที่ยวเน้นคุณภาพ และเพิ่มมูลค่า 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3 ฐานผลิตยานยนต์ไฟฟ้าของอาเซียน 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4 การแพทย์และสุขภาพแบบครบวงจร 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5 ประตูการค้าการลงทุนและโลจิสติกส์ของภูมิภาค และ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6 อิเล็กทรอนิกส์อัจฉริยะและดิจิทัล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 b="true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ประเด็นการพัฒนาที่ 2</a:t>
                      </a: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การเปลี่ยนผ่านจากสังคมที่มีเพียงบางกลุ่มที่เข้าถึงโอกาสไปสู่สังคมที่มีโอกาสสำหรับทุกคนและทุกพื้นที่ หรือการสร้างสังคมแห่งโอกาสและความเสมอภาค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7 มุ่งลดความเหลื่อมล้ำระหว่างธุรกิจขนาดใหญ่และ SMEs 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8 มุ่งลดความเหลื่อมล้ำระหว่างพื้นที่ และ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9 มุ่งเพิ่มพลวัตการเลื่อนชั้นทางสังคมและลดความเหลื่อมล้ำเชิงรายได้และความมั่งคั่ง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 b="true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ประเด็นการพัฒนาที่ 3</a:t>
                      </a: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การเปลี่ยนผ่านจากการผลิตและการบริโภคที่ทำลายสิ่งแวดล้อม ไปสู่วิถีชีวิตที่เป็นมิตรต่อสิ่งแวดล้อมและมีความปลอดภัยหรือการเสริมสร้างวิถีชีวิตที่ยั่งยืน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11 ไทยสามารถปรับตัวและลดความเสี่ยงจากภัยธรรมชาติ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 b="true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ประเด็นการพัฒนาที่ 4</a:t>
                      </a: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การเปลี่ยนผ่านจากกำลังคนทักษะต่ำและภาครัฐที่ล้าสมัย ไปสู่กำลังคนและภาครัฐที่มีสมรรถนะสูง 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12 ไทยมีกำลังคนสมรรถนะสูง มุ่งเรียนรู้อย่างต่อเนื่อง ตอบโจทย์การพัฒนาแห่งอนาคต และ</a:t>
                      </a:r>
                    </a:p>
                    <a:p>
                      <a:pPr algn="l">
                        <a:lnSpc>
                          <a:spcPts val="1130"/>
                        </a:lnSpc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13 ไทยมีภาครัฐที่มีสมรรถนะสูง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</a:tr>
              <a:tr h="820325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273"/>
                        </a:lnSpc>
                        <a:defRPr/>
                      </a:pPr>
                      <a:r>
                        <a:rPr lang="en-US" sz="909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ยุทธศาสตร์ชาติ</a:t>
                      </a:r>
                      <a:endParaRPr lang="en-US" sz="1100"/>
                    </a:p>
                    <a:p>
                      <a:pPr algn="ctr">
                        <a:lnSpc>
                          <a:spcPts val="1273"/>
                        </a:lnSpc>
                      </a:pPr>
                      <a:r>
                        <a:rPr lang="en-US" sz="909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ระยะ 20 ปี</a:t>
                      </a:r>
                    </a:p>
                    <a:p>
                      <a:pPr algn="ctr">
                        <a:lnSpc>
                          <a:spcPts val="1273"/>
                        </a:lnSpc>
                      </a:pPr>
                      <a:r>
                        <a:rPr lang="en-US" sz="909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(พ.ศ. 2561–2580)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8401D"/>
                    </a:solidFill>
                  </a:tcPr>
                </a:tc>
                <a:tc gridSpan="6">
                  <a:txBody>
                    <a:bodyPr anchor="t" rtlCol="false"/>
                    <a:lstStyle/>
                    <a:p>
                      <a:pPr algn="l">
                        <a:lnSpc>
                          <a:spcPts val="1130"/>
                        </a:lnSpc>
                        <a:defRPr/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ยุทธศาสตร์ชาติด้านการพัฒนาและเสริมสร้างศักยภาพทรัพยากรมนุษย์</a:t>
                      </a:r>
                      <a:endParaRPr lang="en-US" sz="1100"/>
                    </a:p>
                    <a:p>
                      <a:pPr algn="l">
                        <a:lnSpc>
                          <a:spcPts val="1130"/>
                        </a:lnSpc>
                      </a:pP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130"/>
                        </a:lnSpc>
                        <a:defRPr/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ยุทธศาสตร์ชาติด้านการพัฒนาและเสริมสร้างศักยภาพทรัพยากรมนุษย์</a:t>
                      </a:r>
                      <a:endParaRPr lang="en-US" sz="1100"/>
                    </a:p>
                    <a:p>
                      <a:pPr algn="l">
                        <a:lnSpc>
                          <a:spcPts val="1130"/>
                        </a:lnSpc>
                      </a:pP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130"/>
                        </a:lnSpc>
                        <a:defRPr/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ยุทธศาสตร์ชาติด้านการพัฒนาและเสริมสร้างศักยภาพทรัพยากรมนุษย์</a:t>
                      </a:r>
                      <a:endParaRPr lang="en-US" sz="1100"/>
                    </a:p>
                    <a:p>
                      <a:pPr algn="l">
                        <a:lnSpc>
                          <a:spcPts val="1130"/>
                        </a:lnSpc>
                      </a:pP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130"/>
                        </a:lnSpc>
                        <a:defRPr/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ยุทธศาสตร์ชาติด้านการพัฒนาและเสริมสร้างศักยภาพทรัพยากรมนุษย์</a:t>
                      </a:r>
                      <a:endParaRPr lang="en-US" sz="1100"/>
                    </a:p>
                    <a:p>
                      <a:pPr algn="l">
                        <a:lnSpc>
                          <a:spcPts val="1130"/>
                        </a:lnSpc>
                      </a:pP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130"/>
                        </a:lnSpc>
                        <a:defRPr/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ยุทธศาสตร์ชาติด้านการพัฒนาและเสริมสร้างศักยภาพทรัพยากรมนุษย์</a:t>
                      </a:r>
                      <a:endParaRPr lang="en-US" sz="1100"/>
                    </a:p>
                    <a:p>
                      <a:pPr algn="l">
                        <a:lnSpc>
                          <a:spcPts val="1130"/>
                        </a:lnSpc>
                      </a:pP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130"/>
                        </a:lnSpc>
                        <a:defRPr/>
                      </a:pPr>
                      <a:r>
                        <a:rPr lang="en-US" sz="8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ยุทธศาสตร์ชาติด้านการพัฒนาและเสริมสร้างศักยภาพทรัพยากรมนุษย์</a:t>
                      </a:r>
                      <a:endParaRPr lang="en-US" sz="1100"/>
                    </a:p>
                    <a:p>
                      <a:pPr algn="l">
                        <a:lnSpc>
                          <a:spcPts val="1130"/>
                        </a:lnSpc>
                      </a:pP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</a:tr>
            </a:tbl>
          </a:graphicData>
        </a:graphic>
      </p:graphicFrame>
      <p:grpSp>
        <p:nvGrpSpPr>
          <p:cNvPr name="Group 10" id="10"/>
          <p:cNvGrpSpPr/>
          <p:nvPr/>
        </p:nvGrpSpPr>
        <p:grpSpPr>
          <a:xfrm rot="0">
            <a:off x="5820594" y="9565498"/>
            <a:ext cx="1743006" cy="1137235"/>
            <a:chOff x="0" y="0"/>
            <a:chExt cx="2324008" cy="151631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324008" cy="1516313"/>
            </a:xfrm>
            <a:custGeom>
              <a:avLst/>
              <a:gdLst/>
              <a:ahLst/>
              <a:cxnLst/>
              <a:rect r="r" b="b" t="t" l="l"/>
              <a:pathLst>
                <a:path h="1516313" w="2324008">
                  <a:moveTo>
                    <a:pt x="0" y="0"/>
                  </a:moveTo>
                  <a:lnTo>
                    <a:pt x="2324008" y="0"/>
                  </a:lnTo>
                  <a:lnTo>
                    <a:pt x="2324008" y="1516313"/>
                  </a:lnTo>
                  <a:lnTo>
                    <a:pt x="0" y="15163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-3" r="0" b="-3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 rot="0">
              <a:off x="1225868" y="670803"/>
              <a:ext cx="630069" cy="66041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272"/>
                </a:lnSpc>
              </a:pPr>
              <a:r>
                <a:rPr lang="en-US" sz="3051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59</a:t>
              </a:r>
            </a:p>
          </p:txBody>
        </p:sp>
      </p:grpSp>
    </p:spTree>
  </p:cSld>
  <p:clrMapOvr>
    <a:masterClrMapping/>
  </p:clrMapOvr>
</p:sld>
</file>

<file path=ppt/slides/slide6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10025172"/>
            <a:ext cx="8204339" cy="896935"/>
            <a:chOff x="0" y="0"/>
            <a:chExt cx="2391057" cy="26140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91057" cy="261401"/>
            </a:xfrm>
            <a:custGeom>
              <a:avLst/>
              <a:gdLst/>
              <a:ahLst/>
              <a:cxnLst/>
              <a:rect r="r" b="b" t="t" l="l"/>
              <a:pathLst>
                <a:path h="261401" w="2391057">
                  <a:moveTo>
                    <a:pt x="0" y="0"/>
                  </a:moveTo>
                  <a:lnTo>
                    <a:pt x="2391057" y="0"/>
                  </a:lnTo>
                  <a:lnTo>
                    <a:pt x="2391057" y="261401"/>
                  </a:lnTo>
                  <a:lnTo>
                    <a:pt x="0" y="261401"/>
                  </a:lnTo>
                  <a:close/>
                </a:path>
              </a:pathLst>
            </a:custGeom>
            <a:solidFill>
              <a:srgbClr val="78401D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0"/>
              <a:ext cx="2391057" cy="261401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>
                <a:lnSpc>
                  <a:spcPts val="903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-7861890" y="756000"/>
            <a:ext cx="16048030" cy="9180000"/>
          </a:xfrm>
          <a:custGeom>
            <a:avLst/>
            <a:gdLst/>
            <a:ahLst/>
            <a:cxnLst/>
            <a:rect r="r" b="b" t="t" l="l"/>
            <a:pathLst>
              <a:path h="9180000" w="16048030">
                <a:moveTo>
                  <a:pt x="0" y="0"/>
                </a:moveTo>
                <a:lnTo>
                  <a:pt x="16048030" y="0"/>
                </a:lnTo>
                <a:lnTo>
                  <a:pt x="16048030" y="9180000"/>
                </a:lnTo>
                <a:lnTo>
                  <a:pt x="0" y="918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7000"/>
            </a:blip>
            <a:stretch>
              <a:fillRect l="0" t="0" r="0" b="-16470"/>
            </a:stretch>
          </a:blipFill>
        </p:spPr>
      </p:sp>
      <p:grpSp>
        <p:nvGrpSpPr>
          <p:cNvPr name="Group 6" id="6"/>
          <p:cNvGrpSpPr/>
          <p:nvPr/>
        </p:nvGrpSpPr>
        <p:grpSpPr>
          <a:xfrm rot="5400000">
            <a:off x="2635670" y="-3406103"/>
            <a:ext cx="1543312" cy="8550295"/>
            <a:chOff x="0" y="0"/>
            <a:chExt cx="2354580" cy="1304490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353310" cy="13044901"/>
            </a:xfrm>
            <a:custGeom>
              <a:avLst/>
              <a:gdLst/>
              <a:ahLst/>
              <a:cxnLst/>
              <a:rect r="r" b="b" t="t" l="l"/>
              <a:pathLst>
                <a:path h="13044901" w="2353310">
                  <a:moveTo>
                    <a:pt x="784860" y="12977592"/>
                  </a:moveTo>
                  <a:cubicBezTo>
                    <a:pt x="905510" y="13018232"/>
                    <a:pt x="1042670" y="13044901"/>
                    <a:pt x="1177290" y="13044901"/>
                  </a:cubicBezTo>
                  <a:cubicBezTo>
                    <a:pt x="1311910" y="13044901"/>
                    <a:pt x="1441450" y="13022042"/>
                    <a:pt x="1560830" y="12981402"/>
                  </a:cubicBezTo>
                  <a:cubicBezTo>
                    <a:pt x="1563370" y="12980132"/>
                    <a:pt x="1565910" y="12980132"/>
                    <a:pt x="1568450" y="12978862"/>
                  </a:cubicBezTo>
                  <a:cubicBezTo>
                    <a:pt x="2016760" y="12816302"/>
                    <a:pt x="2346960" y="12387042"/>
                    <a:pt x="2353310" y="11854082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11844983"/>
                  </a:lnTo>
                  <a:cubicBezTo>
                    <a:pt x="6350" y="12389582"/>
                    <a:pt x="331470" y="12818842"/>
                    <a:pt x="784860" y="12977592"/>
                  </a:cubicBezTo>
                  <a:close/>
                </a:path>
              </a:pathLst>
            </a:custGeom>
            <a:solidFill>
              <a:srgbClr val="032A5D"/>
            </a:solidFill>
          </p:spPr>
        </p:sp>
      </p:grpSp>
      <p:graphicFrame>
        <p:nvGraphicFramePr>
          <p:cNvPr name="Table 8" id="8"/>
          <p:cNvGraphicFramePr>
            <a:graphicFrameLocks noGrp="true"/>
          </p:cNvGraphicFramePr>
          <p:nvPr/>
        </p:nvGraphicFramePr>
        <p:xfrm>
          <a:off x="571870" y="1926450"/>
          <a:ext cx="6494077" cy="6829163"/>
        </p:xfrm>
        <a:graphic>
          <a:graphicData uri="http://schemas.openxmlformats.org/drawingml/2006/table">
            <a:tbl>
              <a:tblPr/>
              <a:tblGrid>
                <a:gridCol w="2049447"/>
                <a:gridCol w="445636"/>
                <a:gridCol w="1057083"/>
                <a:gridCol w="912582"/>
                <a:gridCol w="613959"/>
                <a:gridCol w="723389"/>
                <a:gridCol w="691981"/>
              </a:tblGrid>
              <a:tr h="755596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50"/>
                        </a:lnSpc>
                        <a:defRPr/>
                      </a:pPr>
                      <a:r>
                        <a:rPr lang="en-US" sz="11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ยุทธศาสตร์</a:t>
                      </a:r>
                      <a:endParaRPr lang="en-US" sz="1100"/>
                    </a:p>
                    <a:p>
                      <a:pPr algn="ctr">
                        <a:lnSpc>
                          <a:spcPts val="1550"/>
                        </a:lnSpc>
                      </a:pPr>
                      <a:r>
                        <a:rPr lang="en-US" sz="11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มหาวิทยาลัยนครพนม</a:t>
                      </a:r>
                    </a:p>
                  </a:txBody>
                  <a:tcPr marL="85725" marR="85725" marT="85725" marB="85725" anchor="ctr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33A00"/>
                    </a:solidFill>
                  </a:tcPr>
                </a:tc>
                <a:tc gridSpan="6">
                  <a:txBody>
                    <a:bodyPr anchor="t" rtlCol="false"/>
                    <a:lstStyle/>
                    <a:p>
                      <a:pPr algn="l">
                        <a:lnSpc>
                          <a:spcPts val="2110"/>
                        </a:lnSpc>
                        <a:defRPr/>
                      </a:pPr>
                      <a:r>
                        <a:rPr lang="en-US" sz="15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ยุทธศาสตร์ที่ 5 สืบสานและยกระดับอัตลักษณ์ท้องถิ่น ศิลปวัฒนธรรมลุ่มน้ำโขงสู่เศรษฐกิจสร้างสรรค์ </a:t>
                      </a:r>
                      <a:endParaRPr lang="en-US" sz="1100"/>
                    </a:p>
                  </a:txBody>
                  <a:tcPr marL="85725" marR="85725" marT="85725" marB="85725" anchor="ctr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33A00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2110"/>
                        </a:lnSpc>
                        <a:defRPr/>
                      </a:pPr>
                      <a:r>
                        <a:rPr lang="en-US" sz="15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ยุทธศาสตร์ที่ 5 สืบสานและยกระดับอัตลักษณ์ท้องถิ่น ศิลปวัฒนธรรมลุ่มน้ำโขงสู่เศรษฐกิจสร้างสรรค์ </a:t>
                      </a:r>
                      <a:endParaRPr lang="en-US" sz="1100"/>
                    </a:p>
                  </a:txBody>
                  <a:tcPr marL="85725" marR="85725" marT="85725" marB="85725" anchor="ctr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33A00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2110"/>
                        </a:lnSpc>
                        <a:defRPr/>
                      </a:pPr>
                      <a:r>
                        <a:rPr lang="en-US" sz="15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ยุทธศาสตร์ที่ 5 สืบสานและยกระดับอัตลักษณ์ท้องถิ่น ศิลปวัฒนธรรมลุ่มน้ำโขงสู่เศรษฐกิจสร้างสรรค์ </a:t>
                      </a:r>
                      <a:endParaRPr lang="en-US" sz="1100"/>
                    </a:p>
                  </a:txBody>
                  <a:tcPr marL="85725" marR="85725" marT="85725" marB="85725" anchor="ctr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33A00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2110"/>
                        </a:lnSpc>
                        <a:defRPr/>
                      </a:pPr>
                      <a:r>
                        <a:rPr lang="en-US" sz="15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ยุทธศาสตร์ที่ 5 สืบสานและยกระดับอัตลักษณ์ท้องถิ่น ศิลปวัฒนธรรมลุ่มน้ำโขงสู่เศรษฐกิจสร้างสรรค์ </a:t>
                      </a:r>
                      <a:endParaRPr lang="en-US" sz="1100"/>
                    </a:p>
                  </a:txBody>
                  <a:tcPr marL="85725" marR="85725" marT="85725" marB="85725" anchor="ctr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33A00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2110"/>
                        </a:lnSpc>
                        <a:defRPr/>
                      </a:pPr>
                      <a:r>
                        <a:rPr lang="en-US" sz="15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ยุทธศาสตร์ที่ 5 สืบสานและยกระดับอัตลักษณ์ท้องถิ่น ศิลปวัฒนธรรมลุ่มน้ำโขงสู่เศรษฐกิจสร้างสรรค์ </a:t>
                      </a:r>
                      <a:endParaRPr lang="en-US" sz="1100"/>
                    </a:p>
                  </a:txBody>
                  <a:tcPr marL="85725" marR="85725" marT="85725" marB="85725" anchor="ctr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33A00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2110"/>
                        </a:lnSpc>
                        <a:defRPr/>
                      </a:pPr>
                      <a:r>
                        <a:rPr lang="en-US" sz="15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ยุทธศาสตร์ที่ 5 สืบสานและยกระดับอัตลักษณ์ท้องถิ่น ศิลปวัฒนธรรมลุ่มน้ำโขงสู่เศรษฐกิจสร้างสรรค์ </a:t>
                      </a:r>
                      <a:endParaRPr lang="en-US" sz="1100"/>
                    </a:p>
                  </a:txBody>
                  <a:tcPr marL="85725" marR="85725" marT="85725" marB="85725" anchor="ctr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33A00"/>
                    </a:solidFill>
                  </a:tcPr>
                </a:tc>
              </a:tr>
              <a:tr h="978401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50"/>
                        </a:lnSpc>
                        <a:defRPr/>
                      </a:pPr>
                      <a:r>
                        <a:rPr lang="en-US" sz="11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พระราชบัญญัติ</a:t>
                      </a:r>
                      <a:r>
                        <a:rPr lang="en-US" sz="11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 มหาวิทยาลัยนครพนม พ.ศ. 2548</a:t>
                      </a:r>
                      <a:endParaRPr lang="en-US" sz="1100"/>
                    </a:p>
                    <a:p>
                      <a:pPr algn="ctr">
                        <a:lnSpc>
                          <a:spcPts val="1550"/>
                        </a:lnSpc>
                      </a:pPr>
                      <a:r>
                        <a:rPr lang="en-US" sz="11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(มาตรา 7) </a:t>
                      </a:r>
                    </a:p>
                    <a:p>
                      <a:pPr algn="ctr">
                        <a:lnSpc>
                          <a:spcPts val="1550"/>
                        </a:lnSpc>
                      </a:pP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33A00"/>
                    </a:solidFill>
                  </a:tcPr>
                </a:tc>
                <a:tc gridSpan="6"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(6) ทะนุบํารุงศิลปะ วัฒนธรรม สงเสริมและสนับสนุนการกีฬาและนันทนาการ</a:t>
                      </a:r>
                      <a:endParaRPr lang="en-US" sz="1100"/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(6) ทะนุบํารุงศิลปะ วัฒนธรรม สงเสริมและสนับสนุนการกีฬาและนันทนาการ</a:t>
                      </a:r>
                      <a:endParaRPr lang="en-US" sz="1100"/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(6) ทะนุบํารุงศิลปะ วัฒนธรรม สงเสริมและสนับสนุนการกีฬาและนันทนาการ</a:t>
                      </a:r>
                      <a:endParaRPr lang="en-US" sz="1100"/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(6) ทะนุบํารุงศิลปะ วัฒนธรรม สงเสริมและสนับสนุนการกีฬาและนันทนาการ</a:t>
                      </a:r>
                      <a:endParaRPr lang="en-US" sz="1100"/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(6) ทะนุบํารุงศิลปะ วัฒนธรรม สงเสริมและสนับสนุนการกีฬาและนันทนาการ</a:t>
                      </a:r>
                      <a:endParaRPr lang="en-US" sz="1100"/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(6) ทะนุบํารุงศิลปะ วัฒนธรรม สงเสริมและสนับสนุนการกีฬาและนันทนาการ</a:t>
                      </a:r>
                      <a:endParaRPr lang="en-US" sz="1100"/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</a:tr>
              <a:tr h="784658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50"/>
                        </a:lnSpc>
                        <a:defRPr/>
                      </a:pPr>
                      <a:r>
                        <a:rPr lang="en-US" sz="11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แผนอุดมศึกษา</a:t>
                      </a:r>
                      <a:endParaRPr lang="en-US" sz="1100"/>
                    </a:p>
                    <a:p>
                      <a:pPr algn="ctr">
                        <a:lnSpc>
                          <a:spcPts val="1550"/>
                        </a:lnSpc>
                      </a:pPr>
                      <a:r>
                        <a:rPr lang="en-US" sz="11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ระยะยาว 20 ปี</a:t>
                      </a:r>
                    </a:p>
                    <a:p>
                      <a:pPr algn="ctr">
                        <a:lnSpc>
                          <a:spcPts val="1550"/>
                        </a:lnSpc>
                      </a:pPr>
                      <a:r>
                        <a:rPr lang="en-US" sz="11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พ.ศ.2561-2580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33A00"/>
                    </a:solidFill>
                  </a:tcPr>
                </a:tc>
                <a:tc gridSpan="6"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1 อุดมศึกษาเป็นแหล่งพัฒนากำลังคนและสร้างเสริมศักยภาพทั้งทักษะความคิดและการรู้คิด เพื่อสนับสนุน การพัฒนาประเทศตามยุทธศาสตร์ชาติ</a:t>
                      </a:r>
                      <a:endParaRPr lang="en-US" sz="1100"/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1 อุดมศึกษาเป็นแหล่งพัฒนากำลังคนและสร้างเสริมศักยภาพทั้งทักษะความคิดและการรู้คิด เพื่อสนับสนุน การพัฒนาประเทศตามยุทธศาสตร์ชาติ</a:t>
                      </a:r>
                      <a:endParaRPr lang="en-US" sz="1100"/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1 อุดมศึกษาเป็นแหล่งพัฒนากำลังคนและสร้างเสริมศักยภาพทั้งทักษะความคิดและการรู้คิด เพื่อสนับสนุน การพัฒนาประเทศตามยุทธศาสตร์ชาติ</a:t>
                      </a:r>
                      <a:endParaRPr lang="en-US" sz="1100"/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1 อุดมศึกษาเป็นแหล่งพัฒนากำลังคนและสร้างเสริมศักยภาพทั้งทักษะความคิดและการรู้คิด เพื่อสนับสนุน การพัฒนาประเทศตามยุทธศาสตร์ชาติ</a:t>
                      </a:r>
                      <a:endParaRPr lang="en-US" sz="1100"/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1 อุดมศึกษาเป็นแหล่งพัฒนากำลังคนและสร้างเสริมศักยภาพทั้งทักษะความคิดและการรู้คิด เพื่อสนับสนุน การพัฒนาประเทศตามยุทธศาสตร์ชาติ</a:t>
                      </a:r>
                      <a:endParaRPr lang="en-US" sz="1100"/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ยุทธศาสตร์ที่ 1 อุดมศึกษาเป็นแหล่งพัฒนากำลังคนและสร้างเสริมศักยภาพทั้งทักษะความคิดและการรู้คิด เพื่อสนับสนุน การพัฒนาประเทศตามยุทธศาสตร์ชาติ</a:t>
                      </a:r>
                      <a:endParaRPr lang="en-US" sz="1100"/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</a:tr>
              <a:tr h="117214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50"/>
                        </a:lnSpc>
                        <a:defRPr/>
                      </a:pPr>
                      <a:r>
                        <a:rPr lang="en-US" sz="11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แผนพัฒนาการอาชีวศึกษา</a:t>
                      </a:r>
                      <a:endParaRPr lang="en-US" sz="1100"/>
                    </a:p>
                    <a:p>
                      <a:pPr algn="ctr">
                        <a:lnSpc>
                          <a:spcPts val="1550"/>
                        </a:lnSpc>
                      </a:pPr>
                      <a:r>
                        <a:rPr lang="en-US" sz="11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พ.ศ. 2560-2579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33A00"/>
                    </a:solidFill>
                  </a:tcPr>
                </a:tc>
                <a:tc gridSpan="6"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 การผลิตและพัฒนากําลังคนด้านการอาชีวศึกษาเพื่อสร้างขีดความสามารถในการ</a:t>
                      </a: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แข่งขันของประเทศ</a:t>
                      </a:r>
                      <a:endParaRPr lang="en-US" sz="1100"/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 การพัฒนาศักยภาพกําลังคนด้านการอาชีวศึกษาให้มีสมรรถนะ สอดคล้องกับความ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ต้องการในการพัฒนาประเทศ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 การผลิตและพัฒนากําลังคนด้านการอาชีวศึกษาเพื่อสร้างขีดความสามารถในการ</a:t>
                      </a: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แข่งขันของประเทศ</a:t>
                      </a:r>
                      <a:endParaRPr lang="en-US" sz="1100"/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 การพัฒนาศักยภาพกําลังคนด้านการอาชีวศึกษาให้มีสมรรถนะ สอดคล้องกับความ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ต้องการในการพัฒนาประเทศ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 การผลิตและพัฒนากําลังคนด้านการอาชีวศึกษาเพื่อสร้างขีดความสามารถในการ</a:t>
                      </a: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แข่งขันของประเทศ</a:t>
                      </a:r>
                      <a:endParaRPr lang="en-US" sz="1100"/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 การพัฒนาศักยภาพกําลังคนด้านการอาชีวศึกษาให้มีสมรรถนะ สอดคล้องกับความ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ต้องการในการพัฒนาประเทศ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 การผลิตและพัฒนากําลังคนด้านการอาชีวศึกษาเพื่อสร้างขีดความสามารถในการ</a:t>
                      </a: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แข่งขันของประเทศ</a:t>
                      </a:r>
                      <a:endParaRPr lang="en-US" sz="1100"/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 การพัฒนาศักยภาพกําลังคนด้านการอาชีวศึกษาให้มีสมรรถนะ สอดคล้องกับความ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ต้องการในการพัฒนาประเทศ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 การผลิตและพัฒนากําลังคนด้านการอาชีวศึกษาเพื่อสร้างขีดความสามารถในการ</a:t>
                      </a: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แข่งขันของประเทศ</a:t>
                      </a:r>
                      <a:endParaRPr lang="en-US" sz="1100"/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 การพัฒนาศักยภาพกําลังคนด้านการอาชีวศึกษาให้มีสมรรถนะ สอดคล้องกับความ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ต้องการในการพัฒนาประเทศ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 การผลิตและพัฒนากําลังคนด้านการอาชีวศึกษาเพื่อสร้างขีดความสามารถในการ</a:t>
                      </a: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แข่งขันของประเทศ</a:t>
                      </a:r>
                      <a:endParaRPr lang="en-US" sz="1100"/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 การพัฒนาศักยภาพกําลังคนด้านการอาชีวศึกษาให้มีสมรรถนะ สอดคล้องกับความ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ต้องการในการพัฒนาประเทศ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</a:tr>
              <a:tr h="117214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50"/>
                        </a:lnSpc>
                        <a:defRPr/>
                      </a:pPr>
                      <a:r>
                        <a:rPr lang="en-US" sz="11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แผนพัฒนา</a:t>
                      </a:r>
                      <a:endParaRPr lang="en-US" sz="1100"/>
                    </a:p>
                    <a:p>
                      <a:pPr algn="ctr">
                        <a:lnSpc>
                          <a:spcPts val="1550"/>
                        </a:lnSpc>
                      </a:pPr>
                      <a:r>
                        <a:rPr lang="en-US" b="true" sz="1107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  <a:hlinkClick r:id="rId3" tooltip="http://www.onec.go.th/index.php/book/BookView/1540"/>
                        </a:rPr>
                        <a:t>การศึกษาแห่ง ชาติ พ.ศ. 2560-2579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33A00"/>
                    </a:solidFill>
                  </a:tcPr>
                </a:tc>
                <a:tc gridSpan="6"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1. การจัดการศึกษา เพื่อความมั่นคง ของสังคมและประเทศชาติ</a:t>
                      </a:r>
                      <a:endParaRPr lang="en-US" sz="1100"/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3. การพัฒนาศักยภาพคนทุกช่วงวัยและการสร้างสังคมแห่งการเรียนรู้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4. การสร้างโอกาส ความเสมอภาค และความเท่าเทียม ทางการศึกษา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5. การจัดการศึกษา เพื่อสร้างเสริม คุณภาพชีวิตที่เป็น มิตรกับสิ่งแวดล้อม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1. การจัดการศึกษา เพื่อความมั่นคง ของสังคมและประเทศชาติ</a:t>
                      </a:r>
                      <a:endParaRPr lang="en-US" sz="1100"/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3. การพัฒนาศักยภาพคนทุกช่วงวัยและการสร้างสังคมแห่งการเรียนรู้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4. การสร้างโอกาส ความเสมอภาค และความเท่าเทียม ทางการศึกษา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5. การจัดการศึกษา เพื่อสร้างเสริม คุณภาพชีวิตที่เป็น มิตรกับสิ่งแวดล้อม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1. การจัดการศึกษา เพื่อความมั่นคง ของสังคมและประเทศชาติ</a:t>
                      </a:r>
                      <a:endParaRPr lang="en-US" sz="1100"/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3. การพัฒนาศักยภาพคนทุกช่วงวัยและการสร้างสังคมแห่งการเรียนรู้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4. การสร้างโอกาส ความเสมอภาค และความเท่าเทียม ทางการศึกษา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5. การจัดการศึกษา เพื่อสร้างเสริม คุณภาพชีวิตที่เป็น มิตรกับสิ่งแวดล้อม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1. การจัดการศึกษา เพื่อความมั่นคง ของสังคมและประเทศชาติ</a:t>
                      </a:r>
                      <a:endParaRPr lang="en-US" sz="1100"/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3. การพัฒนาศักยภาพคนทุกช่วงวัยและการสร้างสังคมแห่งการเรียนรู้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4. การสร้างโอกาส ความเสมอภาค และความเท่าเทียม ทางการศึกษา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5. การจัดการศึกษา เพื่อสร้างเสริม คุณภาพชีวิตที่เป็น มิตรกับสิ่งแวดล้อม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1. การจัดการศึกษา เพื่อความมั่นคง ของสังคมและประเทศชาติ</a:t>
                      </a:r>
                      <a:endParaRPr lang="en-US" sz="1100"/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3. การพัฒนาศักยภาพคนทุกช่วงวัยและการสร้างสังคมแห่งการเรียนรู้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4. การสร้างโอกาส ความเสมอภาค และความเท่าเทียม ทางการศึกษา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5. การจัดการศึกษา เพื่อสร้างเสริม คุณภาพชีวิตที่เป็น มิตรกับสิ่งแวดล้อม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1. การจัดการศึกษา เพื่อความมั่นคง ของสังคมและประเทศชาติ</a:t>
                      </a:r>
                      <a:endParaRPr lang="en-US" sz="1100"/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3. การพัฒนาศักยภาพคนทุกช่วงวัยและการสร้างสังคมแห่งการเรียนรู้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4. การสร้างโอกาส ความเสมอภาค และความเท่าเทียม ทางการศึกษา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5. การจัดการศึกษา เพื่อสร้างเสริม คุณภาพชีวิตที่เป็น มิตรกับสิ่งแวดล้อม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</a:tr>
              <a:tr h="1172143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50"/>
                        </a:lnSpc>
                        <a:defRPr/>
                      </a:pPr>
                      <a:r>
                        <a:rPr lang="en-US" sz="11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ร่างกรอบแผนพัฒนาเศรษฐกิจและสังคมแห่งชาติ ฉบับที่ 13 (พ.ศ. 2566–2570)</a:t>
                      </a:r>
                      <a:endParaRPr lang="en-US" sz="1100"/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33A00"/>
                    </a:solidFill>
                  </a:tcPr>
                </a:tc>
                <a:tc gridSpan="6"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 b="true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ประเด็นการพัฒนาที่ 4 </a:t>
                      </a: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การเปลี่ยนผ่านจากกำลังคนทักษะต่ำและภาครัฐที่ล้าสมัย ไปสู่กำลังคนและภาครัฐที่มีสมรรถนะสูง </a:t>
                      </a:r>
                      <a:endParaRPr lang="en-US" sz="1100"/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12 ไทยมีกำลังคนสมรรถนะสูง มุ่งเรียนรู้อย่างต่อเนื่อง ตอบโจทย์การพัฒนาแห่งอนาคต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 b="true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ประเด็นการพัฒนาที่ 4 </a:t>
                      </a: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การเปลี่ยนผ่านจากกำลังคนทักษะต่ำและภาครัฐที่ล้าสมัย ไปสู่กำลังคนและภาครัฐที่มีสมรรถนะสูง </a:t>
                      </a:r>
                      <a:endParaRPr lang="en-US" sz="1100"/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12 ไทยมีกำลังคนสมรรถนะสูง มุ่งเรียนรู้อย่างต่อเนื่อง ตอบโจทย์การพัฒนาแห่งอนาคต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 b="true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ประเด็นการพัฒนาที่ 4 </a:t>
                      </a: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การเปลี่ยนผ่านจากกำลังคนทักษะต่ำและภาครัฐที่ล้าสมัย ไปสู่กำลังคนและภาครัฐที่มีสมรรถนะสูง </a:t>
                      </a:r>
                      <a:endParaRPr lang="en-US" sz="1100"/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12 ไทยมีกำลังคนสมรรถนะสูง มุ่งเรียนรู้อย่างต่อเนื่อง ตอบโจทย์การพัฒนาแห่งอนาคต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 b="true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ประเด็นการพัฒนาที่ 4 </a:t>
                      </a: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การเปลี่ยนผ่านจากกำลังคนทักษะต่ำและภาครัฐที่ล้าสมัย ไปสู่กำลังคนและภาครัฐที่มีสมรรถนะสูง </a:t>
                      </a:r>
                      <a:endParaRPr lang="en-US" sz="1100"/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12 ไทยมีกำลังคนสมรรถนะสูง มุ่งเรียนรู้อย่างต่อเนื่อง ตอบโจทย์การพัฒนาแห่งอนาคต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 b="true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ประเด็นการพัฒนาที่ 4 </a:t>
                      </a: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การเปลี่ยนผ่านจากกำลังคนทักษะต่ำและภาครัฐที่ล้าสมัย ไปสู่กำลังคนและภาครัฐที่มีสมรรถนะสูง </a:t>
                      </a:r>
                      <a:endParaRPr lang="en-US" sz="1100"/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12 ไทยมีกำลังคนสมรรถนะสูง มุ่งเรียนรู้อย่างต่อเนื่อง ตอบโจทย์การพัฒนาแห่งอนาคต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 b="true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ประเด็นการพัฒนาที่ 4 </a:t>
                      </a: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การเปลี่ยนผ่านจากกำลังคนทักษะต่ำและภาครัฐที่ล้าสมัย ไปสู่กำลังคนและภาครัฐที่มีสมรรถนะสูง </a:t>
                      </a:r>
                      <a:endParaRPr lang="en-US" sz="1100"/>
                    </a:p>
                    <a:p>
                      <a:pPr algn="l">
                        <a:lnSpc>
                          <a:spcPts val="1550"/>
                        </a:lnSpc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หมุดหมายที่ 12 ไทยมีกำลังคนสมรรถนะสูง มุ่งเรียนรู้อย่างต่อเนื่อง ตอบโจทย์การพัฒนาแห่งอนาคต</a:t>
                      </a:r>
                    </a:p>
                    <a:p>
                      <a:pPr algn="l">
                        <a:lnSpc>
                          <a:spcPts val="1550"/>
                        </a:lnSpc>
                      </a:pP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</a:tr>
              <a:tr h="794079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50"/>
                        </a:lnSpc>
                        <a:defRPr/>
                      </a:pPr>
                      <a:r>
                        <a:rPr lang="en-US" sz="11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ยุทธศาสตร์ชาติ</a:t>
                      </a:r>
                      <a:endParaRPr lang="en-US" sz="1100"/>
                    </a:p>
                    <a:p>
                      <a:pPr algn="ctr">
                        <a:lnSpc>
                          <a:spcPts val="1550"/>
                        </a:lnSpc>
                      </a:pPr>
                      <a:r>
                        <a:rPr lang="en-US" sz="11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ระยะ 20 ปี</a:t>
                      </a:r>
                    </a:p>
                    <a:p>
                      <a:pPr algn="ctr">
                        <a:lnSpc>
                          <a:spcPts val="1550"/>
                        </a:lnSpc>
                      </a:pPr>
                      <a:r>
                        <a:rPr lang="en-US" sz="1107" b="true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(พ.ศ. 2561–2580)</a:t>
                      </a: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33A00"/>
                    </a:solidFill>
                  </a:tcPr>
                </a:tc>
                <a:tc gridSpan="6"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ยุทธศาสตร์ชาติด้านการพัฒนาและเสริมสร้างศักยภาพทรัพยากรมนุษย์</a:t>
                      </a:r>
                      <a:endParaRPr lang="en-US" sz="1100"/>
                    </a:p>
                    <a:p>
                      <a:pPr algn="l">
                        <a:lnSpc>
                          <a:spcPts val="1550"/>
                        </a:lnSpc>
                      </a:pP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ยุทธศาสตร์ชาติด้านการพัฒนาและเสริมสร้างศักยภาพทรัพยากรมนุษย์</a:t>
                      </a:r>
                      <a:endParaRPr lang="en-US" sz="1100"/>
                    </a:p>
                    <a:p>
                      <a:pPr algn="l">
                        <a:lnSpc>
                          <a:spcPts val="1550"/>
                        </a:lnSpc>
                      </a:pP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ยุทธศาสตร์ชาติด้านการพัฒนาและเสริมสร้างศักยภาพทรัพยากรมนุษย์</a:t>
                      </a:r>
                      <a:endParaRPr lang="en-US" sz="1100"/>
                    </a:p>
                    <a:p>
                      <a:pPr algn="l">
                        <a:lnSpc>
                          <a:spcPts val="1550"/>
                        </a:lnSpc>
                      </a:pP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ยุทธศาสตร์ชาติด้านการพัฒนาและเสริมสร้างศักยภาพทรัพยากรมนุษย์</a:t>
                      </a:r>
                      <a:endParaRPr lang="en-US" sz="1100"/>
                    </a:p>
                    <a:p>
                      <a:pPr algn="l">
                        <a:lnSpc>
                          <a:spcPts val="1550"/>
                        </a:lnSpc>
                      </a:pP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ยุทธศาสตร์ชาติด้านการพัฒนาและเสริมสร้างศักยภาพทรัพยากรมนุษย์</a:t>
                      </a:r>
                      <a:endParaRPr lang="en-US" sz="1100"/>
                    </a:p>
                    <a:p>
                      <a:pPr algn="l">
                        <a:lnSpc>
                          <a:spcPts val="1550"/>
                        </a:lnSpc>
                      </a:pP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ยุทธศาสตร์ชาติด้านการพัฒนาและเสริมสร้างศักยภาพทรัพยากรมนุษย์</a:t>
                      </a:r>
                      <a:endParaRPr lang="en-US" sz="1100"/>
                    </a:p>
                    <a:p>
                      <a:pPr algn="l">
                        <a:lnSpc>
                          <a:spcPts val="1550"/>
                        </a:lnSpc>
                      </a:pPr>
                    </a:p>
                  </a:txBody>
                  <a:tcPr marL="85725" marR="85725" marT="85725" marB="85725" anchor="t">
                    <a:lnL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</a:tr>
            </a:tbl>
          </a:graphicData>
        </a:graphic>
      </p:graphicFrame>
      <p:grpSp>
        <p:nvGrpSpPr>
          <p:cNvPr name="Group 9" id="9"/>
          <p:cNvGrpSpPr/>
          <p:nvPr/>
        </p:nvGrpSpPr>
        <p:grpSpPr>
          <a:xfrm rot="0">
            <a:off x="5805852" y="9555877"/>
            <a:ext cx="1757748" cy="1146854"/>
            <a:chOff x="0" y="0"/>
            <a:chExt cx="2343665" cy="152913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343665" cy="1529139"/>
            </a:xfrm>
            <a:custGeom>
              <a:avLst/>
              <a:gdLst/>
              <a:ahLst/>
              <a:cxnLst/>
              <a:rect r="r" b="b" t="t" l="l"/>
              <a:pathLst>
                <a:path h="1529139" w="2343665">
                  <a:moveTo>
                    <a:pt x="0" y="0"/>
                  </a:moveTo>
                  <a:lnTo>
                    <a:pt x="2343665" y="0"/>
                  </a:lnTo>
                  <a:lnTo>
                    <a:pt x="2343665" y="1529139"/>
                  </a:lnTo>
                  <a:lnTo>
                    <a:pt x="0" y="15291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3" r="0" b="-3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 rot="0">
              <a:off x="1211299" y="649532"/>
              <a:ext cx="649707" cy="68874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405"/>
                </a:lnSpc>
              </a:pPr>
              <a:r>
                <a:rPr lang="en-US" sz="3146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60</a:t>
              </a: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0" y="-2388780"/>
            <a:ext cx="10186626" cy="4029480"/>
          </a:xfrm>
          <a:custGeom>
            <a:avLst/>
            <a:gdLst/>
            <a:ahLst/>
            <a:cxnLst/>
            <a:rect r="r" b="b" t="t" l="l"/>
            <a:pathLst>
              <a:path h="4029480" w="10186626">
                <a:moveTo>
                  <a:pt x="0" y="0"/>
                </a:moveTo>
                <a:lnTo>
                  <a:pt x="10186626" y="0"/>
                </a:lnTo>
                <a:lnTo>
                  <a:pt x="10186626" y="4029480"/>
                </a:lnTo>
                <a:lnTo>
                  <a:pt x="0" y="402948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34214" r="0" b="-34214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571870" y="222328"/>
            <a:ext cx="6683687" cy="692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b="true" sz="1999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</a:rPr>
              <a:t>3.4 การวิเคราะห์ความเชื่อมโยงของยุทธศาสตร์มหาวิทยาลัยนครพนม กับ พระราชบัญญัติมหาวิทยาลัยนครพนม พ.ศ. 2548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71870" y="992068"/>
            <a:ext cx="6581706" cy="562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40"/>
              </a:lnSpc>
            </a:pPr>
            <a:r>
              <a:rPr lang="en-US" sz="1100" b="true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</a:rPr>
              <a:t>(มาตรา 7) แผนอุดมศึกษาระยะยาว 20 ปี พ.ศ. 2561-2580 แผนพัฒนาการอาชีวศึกษา พ.ศ. 2560-2579 แผนพัฒนา</a:t>
            </a:r>
            <a:r>
              <a:rPr lang="en-US" b="true" sz="1100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  <a:hlinkClick r:id="rId6" tooltip="http://www.onec.go.th/index.php/book/BookView/1540"/>
              </a:rPr>
              <a:t>การศึกษาแห่งชาติ พ.ศ. 2560-2579</a:t>
            </a:r>
            <a:r>
              <a:rPr lang="en-US" b="true" sz="1100" u="sng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  <a:hlinkClick r:id="rId7" tooltip="http://www.onec.go.th/index.php/book/BookView/1540"/>
              </a:rPr>
              <a:t> </a:t>
            </a:r>
            <a:r>
              <a:rPr lang="en-US" sz="1100" b="true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</a:rPr>
              <a:t> ร่างกรอบแผนพัฒนาเศรษฐกิจและสังคมแห่งชาติ ฉบับที่ 13 </a:t>
            </a:r>
          </a:p>
          <a:p>
            <a:pPr algn="l">
              <a:lnSpc>
                <a:spcPts val="1540"/>
              </a:lnSpc>
            </a:pPr>
            <a:r>
              <a:rPr lang="en-US" b="true" sz="1100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</a:rPr>
              <a:t>(พ.ศ. 2566–2570) และยุทธศาสตร์ชาติระยะ 20 ปี (พ.ศ. 2561–2580)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6654005" y="1148909"/>
            <a:ext cx="601552" cy="4057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37"/>
              </a:lnSpc>
            </a:pPr>
            <a:r>
              <a:rPr lang="en-US" sz="2384" b="true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</a:rPr>
              <a:t>(ต่อ)</a:t>
            </a:r>
          </a:p>
        </p:txBody>
      </p:sp>
    </p:spTree>
  </p:cSld>
  <p:clrMapOvr>
    <a:masterClrMapping/>
  </p:clrMapOvr>
</p:sld>
</file>

<file path=ppt/slides/slide6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21899" y="1130378"/>
            <a:ext cx="14237533" cy="10357805"/>
          </a:xfrm>
          <a:custGeom>
            <a:avLst/>
            <a:gdLst/>
            <a:ahLst/>
            <a:cxnLst/>
            <a:rect r="r" b="b" t="t" l="l"/>
            <a:pathLst>
              <a:path h="10357805" w="14237533">
                <a:moveTo>
                  <a:pt x="0" y="0"/>
                </a:moveTo>
                <a:lnTo>
                  <a:pt x="14237533" y="0"/>
                </a:lnTo>
                <a:lnTo>
                  <a:pt x="14237533" y="10357805"/>
                </a:lnTo>
                <a:lnTo>
                  <a:pt x="0" y="1035780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0000"/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5400000">
            <a:off x="2810513" y="-3302089"/>
            <a:ext cx="1382797" cy="8116178"/>
            <a:chOff x="0" y="0"/>
            <a:chExt cx="2354580" cy="1381995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353310" cy="13819958"/>
            </a:xfrm>
            <a:custGeom>
              <a:avLst/>
              <a:gdLst/>
              <a:ahLst/>
              <a:cxnLst/>
              <a:rect r="r" b="b" t="t" l="l"/>
              <a:pathLst>
                <a:path h="13819958" w="2353310">
                  <a:moveTo>
                    <a:pt x="784860" y="13752647"/>
                  </a:moveTo>
                  <a:cubicBezTo>
                    <a:pt x="905510" y="13793288"/>
                    <a:pt x="1042670" y="13819958"/>
                    <a:pt x="1177290" y="13819958"/>
                  </a:cubicBezTo>
                  <a:cubicBezTo>
                    <a:pt x="1311910" y="13819958"/>
                    <a:pt x="1441450" y="13797097"/>
                    <a:pt x="1560830" y="13756458"/>
                  </a:cubicBezTo>
                  <a:cubicBezTo>
                    <a:pt x="1563370" y="13755188"/>
                    <a:pt x="1565910" y="13755188"/>
                    <a:pt x="1568450" y="13753919"/>
                  </a:cubicBezTo>
                  <a:cubicBezTo>
                    <a:pt x="2016760" y="13591358"/>
                    <a:pt x="2346960" y="13162097"/>
                    <a:pt x="2353310" y="12626753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12617059"/>
                  </a:lnTo>
                  <a:cubicBezTo>
                    <a:pt x="6350" y="13164638"/>
                    <a:pt x="331470" y="13593897"/>
                    <a:pt x="784860" y="13752647"/>
                  </a:cubicBezTo>
                  <a:close/>
                </a:path>
              </a:pathLst>
            </a:custGeom>
            <a:solidFill>
              <a:srgbClr val="E0A53F"/>
            </a:solidFill>
          </p:spPr>
        </p:sp>
      </p:grpSp>
      <p:graphicFrame>
        <p:nvGraphicFramePr>
          <p:cNvPr name="Table 5" id="5"/>
          <p:cNvGraphicFramePr>
            <a:graphicFrameLocks noGrp="true"/>
          </p:cNvGraphicFramePr>
          <p:nvPr/>
        </p:nvGraphicFramePr>
        <p:xfrm>
          <a:off x="688908" y="2861690"/>
          <a:ext cx="6566649" cy="7353300"/>
        </p:xfrm>
        <a:graphic>
          <a:graphicData uri="http://schemas.openxmlformats.org/drawingml/2006/table">
            <a:tbl>
              <a:tblPr/>
              <a:tblGrid>
                <a:gridCol w="1720406"/>
                <a:gridCol w="2386667"/>
                <a:gridCol w="2459576"/>
              </a:tblGrid>
              <a:tr h="1622334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10"/>
                        </a:lnSpc>
                        <a:defRPr/>
                      </a:pPr>
                      <a:r>
                        <a:rPr lang="en-US" b="true" sz="1007">
                          <a:solidFill>
                            <a:srgbClr val="EDECED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ยุทธศาสตร์</a:t>
                      </a:r>
                      <a:endParaRPr lang="en-US" sz="1100"/>
                    </a:p>
                    <a:p>
                      <a:pPr algn="ctr">
                        <a:lnSpc>
                          <a:spcPts val="1410"/>
                        </a:lnSpc>
                      </a:pPr>
                      <a:r>
                        <a:rPr lang="en-US" b="true" sz="1007">
                          <a:solidFill>
                            <a:srgbClr val="EDECED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ม.นครพนม</a:t>
                      </a:r>
                    </a:p>
                  </a:txBody>
                  <a:tcPr marL="104775" marR="104775" marT="104775" marB="104775" anchor="t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0D10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10"/>
                        </a:lnSpc>
                        <a:defRPr/>
                      </a:pPr>
                      <a:r>
                        <a:rPr lang="en-US" sz="1007" b="true">
                          <a:solidFill>
                            <a:srgbClr val="EDECED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แผนพัฒนากลุ่มจังหวัดภาคตะวันออกเฉียงเหนือตอนบน 2 พ.ศ. 2566 – 2570 ฉบับทบทวน </a:t>
                      </a:r>
                      <a:endParaRPr lang="en-US" sz="1100"/>
                    </a:p>
                    <a:p>
                      <a:pPr algn="ctr">
                        <a:lnSpc>
                          <a:spcPts val="1410"/>
                        </a:lnSpc>
                      </a:pPr>
                      <a:r>
                        <a:rPr lang="en-US" sz="1007" b="true">
                          <a:solidFill>
                            <a:srgbClr val="EDECED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ประจำปีงบประมาณ พศ. 2570 </a:t>
                      </a:r>
                    </a:p>
                    <a:p>
                      <a:pPr algn="ctr">
                        <a:lnSpc>
                          <a:spcPts val="1410"/>
                        </a:lnSpc>
                      </a:pPr>
                      <a:r>
                        <a:rPr lang="en-US" sz="1007" b="true">
                          <a:solidFill>
                            <a:srgbClr val="EDECED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   เป้าหมายการพัฒนา “ฐานการผลิตสินค้าเกษตรมูลค่าสูง เมืองน่าอยู่ น่าเที่ยว น่าลงทุน ประตูการค้าสู่อนุภูมิภาคลุ่มแม่น้ำโขง”   </a:t>
                      </a:r>
                    </a:p>
                  </a:txBody>
                  <a:tcPr marL="104775" marR="104775" marT="104775" marB="104775" anchor="t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0D10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410"/>
                        </a:lnSpc>
                        <a:defRPr/>
                      </a:pPr>
                      <a:r>
                        <a:rPr lang="en-US" sz="1007" b="true">
                          <a:solidFill>
                            <a:srgbClr val="F4F4F4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แผนพัฒนาจังหวัดนครพนม</a:t>
                      </a:r>
                      <a:endParaRPr lang="en-US" sz="1100"/>
                    </a:p>
                    <a:p>
                      <a:pPr algn="ctr">
                        <a:lnSpc>
                          <a:spcPts val="1410"/>
                        </a:lnSpc>
                      </a:pPr>
                      <a:r>
                        <a:rPr lang="en-US" sz="1007" b="true">
                          <a:solidFill>
                            <a:srgbClr val="F4F4F4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   พ.ศ. 2566 - 2570 ฉบับทบทวน  </a:t>
                      </a:r>
                    </a:p>
                    <a:p>
                      <a:pPr algn="ctr">
                        <a:lnSpc>
                          <a:spcPts val="1410"/>
                        </a:lnSpc>
                      </a:pPr>
                      <a:r>
                        <a:rPr lang="en-US" sz="1007" b="true">
                          <a:solidFill>
                            <a:srgbClr val="F4F4F4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ประจำปีงบประมาณ พศ. 2570 </a:t>
                      </a:r>
                    </a:p>
                    <a:p>
                      <a:pPr algn="ctr">
                        <a:lnSpc>
                          <a:spcPts val="1410"/>
                        </a:lnSpc>
                      </a:pPr>
                      <a:r>
                        <a:rPr lang="en-US" sz="1007" b="true">
                          <a:solidFill>
                            <a:srgbClr val="F4F4F4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   เป้าหมายการพัฒนา “เมืองน่าอยู่ ประตูเศรษฐกิจสู่อนุภูมิภาคลุ่มน้ำโขง”   </a:t>
                      </a:r>
                    </a:p>
                  </a:txBody>
                  <a:tcPr marL="104775" marR="104775" marT="104775" marB="104775" anchor="t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0D10"/>
                    </a:solidFill>
                  </a:tcPr>
                </a:tc>
              </a:tr>
              <a:tr h="1103955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410"/>
                        </a:lnSpc>
                        <a:defRPr/>
                      </a:pPr>
                      <a:r>
                        <a:rPr lang="en-US" sz="1007" b="true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ยุทธศาสตร์ที่ 1  พัฒนาระบบบริหารจัดการให้มีธรรมาภิบาลอย่างยั่งยืน</a:t>
                      </a:r>
                      <a:endParaRPr lang="en-US" sz="1100"/>
                    </a:p>
                  </a:txBody>
                  <a:tcPr marL="104775" marR="104775" marT="104775" marB="104775" anchor="t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EC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410"/>
                        </a:lnSpc>
                        <a:defRPr/>
                      </a:pPr>
                      <a:r>
                        <a:rPr lang="en-US" sz="10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ประเด็นการพัฒนาที่ </a:t>
                      </a:r>
                      <a:r>
                        <a:rPr lang="en-US" sz="1007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4. การพัฒนาสังคม ความมั่นคง และสิ่งแวดล้อม</a:t>
                      </a:r>
                      <a:endParaRPr lang="en-US" sz="1100"/>
                    </a:p>
                  </a:txBody>
                  <a:tcPr marL="104775" marR="104775" marT="104775" marB="104775" anchor="t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414"/>
                        </a:lnSpc>
                        <a:defRPr/>
                      </a:pPr>
                      <a:r>
                        <a:rPr lang="en-US" sz="101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ประเด็นการพัฒนาที่ 4 การพัฒนาสังคมและคุณภาพชีวิตเพื่อสร้างความสุขอย่างยั่งยืน</a:t>
                      </a:r>
                      <a:endParaRPr lang="en-US" sz="1100"/>
                    </a:p>
                    <a:p>
                      <a:pPr algn="l">
                        <a:lnSpc>
                          <a:spcPts val="1414"/>
                        </a:lnSpc>
                      </a:pPr>
                      <a:r>
                        <a:rPr lang="en-US" sz="1010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ประเด็นการพัฒนาที่ 6 การบริหารจัดการทรัพยากรธรรมชาติและสิ่งแวดล้อมอย่างยั่งยืน</a:t>
                      </a:r>
                    </a:p>
                  </a:txBody>
                  <a:tcPr marL="104775" marR="104775" marT="104775" marB="104775" anchor="t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</a:tr>
              <a:tr h="2313506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410"/>
                        </a:lnSpc>
                        <a:defRPr/>
                      </a:pPr>
                      <a:r>
                        <a:rPr lang="en-US" sz="1007" b="true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ยุทธศาสตร์ที่ 2 พลิกโฉมหลักสูตรเชิงรุกสู่การเรียนรู้ตลอดชีวิต ตอบโจทย์การพัฒนาประเทศ </a:t>
                      </a:r>
                      <a:endParaRPr lang="en-US" sz="1100"/>
                    </a:p>
                  </a:txBody>
                  <a:tcPr marL="104775" marR="104775" marT="104775" marB="104775" anchor="t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EC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410"/>
                        </a:lnSpc>
                        <a:defRPr/>
                      </a:pPr>
                      <a:r>
                        <a:rPr lang="en-US" sz="1007">
                          <a:solidFill>
                            <a:srgbClr val="820A06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ประเด็นการพัฒนาที่ 1  พัฒนาสินค้าเกษตรมูลค่าสูงอย่างยั่งยืน </a:t>
                      </a:r>
                      <a:endParaRPr lang="en-US" sz="1100"/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820A06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ประเด็นการพัฒนาที่ 2  การพัฒนาการท่องเที่ยว 3 ธรรม (ธรรมะ ธรรมชาติ วัฒนธรรม) เชื่อมโยงอาเซียนสู่สากล ประเด็นการพัฒนาที่ 3  การพัฒนาขีดความสามารถด้านการค้า การลงทุนและโลจิสติกส์ ให้กับภาคธุรกิจในพื้นท</a:t>
                      </a:r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820A06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ประเด็นการพัฒนาที่ 4 การพัฒนาสังคม ความมั่นคง และสิ่งแวดล้อม  </a:t>
                      </a:r>
                    </a:p>
                  </a:txBody>
                  <a:tcPr marL="104775" marR="104775" marT="104775" marB="104775" anchor="t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410"/>
                        </a:lnSpc>
                        <a:defRPr/>
                      </a:pPr>
                      <a:r>
                        <a:rPr lang="en-US" sz="1007">
                          <a:solidFill>
                            <a:srgbClr val="820A06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ประเด็นการพัฒนาที่ 1 การพัฒนาทางการท่องเที่ยวและบริการ</a:t>
                      </a:r>
                      <a:endParaRPr lang="en-US" sz="1100"/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820A06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ประเด็นการพัฒนาที่ 2 การพัฒนาการเกษตรและอุตสาหกรรมการเกษตรเป็นมิตรกับสิ่งแวดล้อม</a:t>
                      </a:r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820A06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ประเด็นการพัฒนาที่ 3 การพัฒนาการค้าและการลงทุน </a:t>
                      </a:r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820A06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ประเด็นการพัฒนาที่ 4 การพัฒนาสังคมและคุณภาพชีวิตเพื่อสร้างความสุขอย่างยั่งยืน</a:t>
                      </a:r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820A06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ประเด็นการพัฒนาที่ 6 การบริหารจัดการทรัพยากรธรรมชาติและสิ่งแวดล้อมอย่างยั่งยืน</a:t>
                      </a:r>
                    </a:p>
                  </a:txBody>
                  <a:tcPr marL="104775" marR="104775" marT="104775" marB="104775" anchor="t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</a:tr>
              <a:tr h="2313506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410"/>
                        </a:lnSpc>
                        <a:defRPr/>
                      </a:pPr>
                      <a:r>
                        <a:rPr lang="en-US" sz="1007" b="true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ยุทธศาสตร์ที่ 3 ยกระดับผลงานวิจัยและนวัตกรรมใน GMS สู่การพัฒนาชุมชนและสังคม </a:t>
                      </a:r>
                      <a:endParaRPr lang="en-US" sz="1100"/>
                    </a:p>
                  </a:txBody>
                  <a:tcPr marL="104775" marR="104775" marT="104775" marB="104775" anchor="t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EC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410"/>
                        </a:lnSpc>
                        <a:defRPr/>
                      </a:pPr>
                      <a:r>
                        <a:rPr lang="en-US" sz="1007">
                          <a:solidFill>
                            <a:srgbClr val="820A06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ประเด็นการพัฒนาที่ 1  พัฒนาสินค้าเกษตรมูลค่าสูงอย่างยั่งยืน </a:t>
                      </a:r>
                      <a:endParaRPr lang="en-US" sz="1100"/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820A06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ประเด็นการพัฒนาที่ 2  การพัฒนาการท่องเที่ยว 3 ธรรม (ธรรมะ ธรรมชาติ วัฒนธรรม) เชื่อมโยงอาเซียนสู่สากล ประเด็นการพัฒนาที่ 3  การพัฒนาขีดความสามารถด้านการค้า การลงทุนและโลจิสติกส์ ให้กับภาคธุรกิจในพื้นท</a:t>
                      </a:r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820A06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ประเด็นการพัฒนาที่ 4 การพัฒนาสังคม ความมั่นคง และสิ่งแวดล้อม  </a:t>
                      </a:r>
                    </a:p>
                  </a:txBody>
                  <a:tcPr marL="104775" marR="104775" marT="104775" marB="104775" anchor="t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410"/>
                        </a:lnSpc>
                        <a:defRPr/>
                      </a:pPr>
                      <a:r>
                        <a:rPr lang="en-US" sz="1007">
                          <a:solidFill>
                            <a:srgbClr val="820A06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ประเด็นการพัฒนาที่ 1 การพัฒนาทาง   การท่องเที่ยวและบริการ</a:t>
                      </a:r>
                      <a:endParaRPr lang="en-US" sz="1100"/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820A06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ประเด็นการพัฒนาที่ 2 การพัฒนาการเกษตรและอุตสาหกรรมการเกษตรเป็นมิตรกับสิ่งแวดล้อม</a:t>
                      </a:r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820A06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ประเด็นการพัฒนาที่ 3 การพัฒนาการค้าและการลงทุน </a:t>
                      </a:r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820A06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ประเด็นการพัฒนาที่ 4 การพัฒนาสังคมและคุณภาพชีวิตเพื่อสร้างความสุขอย่างยั่งยืน</a:t>
                      </a:r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820A06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ประเด็นการพัฒนาที่ 6 การบริหารจัดการทรัพยากรธรรมชาติและสิ่งแวดล้อมอย่างยั่งยืน</a:t>
                      </a:r>
                    </a:p>
                  </a:txBody>
                  <a:tcPr marL="104775" marR="104775" marT="104775" marB="104775" anchor="t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</a:tr>
            </a:tbl>
          </a:graphicData>
        </a:graphic>
      </p:graphicFrame>
      <p:grpSp>
        <p:nvGrpSpPr>
          <p:cNvPr name="Group 6" id="6"/>
          <p:cNvGrpSpPr/>
          <p:nvPr/>
        </p:nvGrpSpPr>
        <p:grpSpPr>
          <a:xfrm rot="0">
            <a:off x="6174644" y="9796504"/>
            <a:ext cx="1388956" cy="906233"/>
            <a:chOff x="0" y="0"/>
            <a:chExt cx="1851942" cy="120831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51942" cy="1208311"/>
            </a:xfrm>
            <a:custGeom>
              <a:avLst/>
              <a:gdLst/>
              <a:ahLst/>
              <a:cxnLst/>
              <a:rect r="r" b="b" t="t" l="l"/>
              <a:pathLst>
                <a:path h="1208311" w="1851942">
                  <a:moveTo>
                    <a:pt x="0" y="0"/>
                  </a:moveTo>
                  <a:lnTo>
                    <a:pt x="1851942" y="0"/>
                  </a:lnTo>
                  <a:lnTo>
                    <a:pt x="1851942" y="1208311"/>
                  </a:lnTo>
                  <a:lnTo>
                    <a:pt x="0" y="12083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3" r="0" b="-3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 rot="0">
              <a:off x="865795" y="495217"/>
              <a:ext cx="593352" cy="634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023"/>
                </a:lnSpc>
              </a:pPr>
              <a:r>
                <a:rPr lang="en-US" sz="2873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61</a:t>
              </a: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0" y="64602"/>
            <a:ext cx="7563600" cy="1382797"/>
          </a:xfrm>
          <a:custGeom>
            <a:avLst/>
            <a:gdLst/>
            <a:ahLst/>
            <a:cxnLst/>
            <a:rect r="r" b="b" t="t" l="l"/>
            <a:pathLst>
              <a:path h="1382797" w="7563600">
                <a:moveTo>
                  <a:pt x="0" y="0"/>
                </a:moveTo>
                <a:lnTo>
                  <a:pt x="7563600" y="0"/>
                </a:lnTo>
                <a:lnTo>
                  <a:pt x="7563600" y="1382796"/>
                </a:lnTo>
                <a:lnTo>
                  <a:pt x="0" y="13827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358728" r="-71792" b="-167327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571870" y="269953"/>
            <a:ext cx="6683687" cy="860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99"/>
              </a:lnSpc>
            </a:pPr>
            <a:r>
              <a:rPr lang="en-US" b="true" sz="1999">
                <a:solidFill>
                  <a:srgbClr val="FFF9F3"/>
                </a:solidFill>
                <a:latin typeface="TT Norms Bold"/>
                <a:ea typeface="TT Norms Bold"/>
                <a:cs typeface="TT Norms Bold"/>
                <a:sym typeface="TT Norms Bold"/>
              </a:rPr>
              <a:t>3.5 การวิเคราะห์ความเชื่อมโยงของยุทธศาสตร์มหาวิทยาลัยนครพนม กับ แผนพัฒนากลุ่มจังหวัดภาคตะวันออกเฉียงเหนือตอนบน 2 (พ.ศ.2566 - 2570)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71870" y="1170490"/>
            <a:ext cx="6988130" cy="372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40"/>
              </a:lnSpc>
            </a:pPr>
            <a:r>
              <a:rPr lang="en-US" sz="1100" b="true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</a:rPr>
              <a:t>แผนพัฒนาจังหวัดนครพนม พ.ศ. 2566 – 2570 (ฉบับทบทวน รอบปี 2570)</a:t>
            </a:r>
          </a:p>
          <a:p>
            <a:pPr algn="l">
              <a:lnSpc>
                <a:spcPts val="1540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571870" y="1822264"/>
            <a:ext cx="6683687" cy="10394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94"/>
              </a:lnSpc>
            </a:pPr>
            <a:r>
              <a:rPr lang="en-US" sz="1107">
                <a:solidFill>
                  <a:srgbClr val="000001"/>
                </a:solidFill>
                <a:latin typeface="Montserrat"/>
                <a:ea typeface="Montserrat"/>
                <a:cs typeface="Montserrat"/>
                <a:sym typeface="Montserrat"/>
              </a:rPr>
              <a:t>ปรัชญา : พัฒนาตนตื่นรู้ ผู้รับใช้สังคม </a:t>
            </a:r>
          </a:p>
          <a:p>
            <a:pPr algn="l">
              <a:lnSpc>
                <a:spcPts val="1694"/>
              </a:lnSpc>
            </a:pPr>
            <a:r>
              <a:rPr lang="en-US" sz="1107">
                <a:solidFill>
                  <a:srgbClr val="000001"/>
                </a:solidFill>
                <a:latin typeface="Montserrat"/>
                <a:ea typeface="Montserrat"/>
                <a:cs typeface="Montserrat"/>
                <a:sym typeface="Montserrat"/>
              </a:rPr>
              <a:t>          </a:t>
            </a:r>
            <a:r>
              <a:rPr lang="en-US" sz="1107">
                <a:solidFill>
                  <a:srgbClr val="000001"/>
                </a:solidFill>
                <a:latin typeface="Montserrat"/>
                <a:ea typeface="Montserrat"/>
                <a:cs typeface="Montserrat"/>
                <a:sym typeface="Montserrat"/>
              </a:rPr>
              <a:t>การจัดกลุ่มสถาบันอุดมศึกษาที่เน้นภารกิจหลัก : มหาวิทยาลัยนครพนมเป็นมหาวิทยาลัยมหาวิทยาลัยกลุ่ม ข  ที่เน้นการผลิตบัณฑิตระดับปริญญาตรี แนวทางการจัดกลุ่มสถาบันอุดมศึกษาเชิงยุทธศาสตร์ : มหาวิทยาลัยนครพนมมีศักยภาพการดำเนินงานที่จัดอยู่ในกลุ่มที่ 3 การพัฒนาชุมชนเชิงพื้นที่ (Area-Based and Community)   </a:t>
            </a:r>
          </a:p>
          <a:p>
            <a:pPr algn="l">
              <a:lnSpc>
                <a:spcPts val="1694"/>
              </a:lnSpc>
              <a:spcBef>
                <a:spcPct val="0"/>
              </a:spcBef>
            </a:pPr>
            <a:r>
              <a:rPr lang="en-US" sz="1107">
                <a:solidFill>
                  <a:srgbClr val="000001"/>
                </a:solidFill>
                <a:latin typeface="Montserrat"/>
                <a:ea typeface="Montserrat"/>
                <a:cs typeface="Montserrat"/>
                <a:sym typeface="Montserrat"/>
              </a:rPr>
              <a:t>         </a:t>
            </a:r>
          </a:p>
        </p:txBody>
      </p:sp>
    </p:spTree>
  </p:cSld>
  <p:clrMapOvr>
    <a:masterClrMapping/>
  </p:clrMapOvr>
</p:sld>
</file>

<file path=ppt/slides/slide6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5400000">
            <a:off x="2810513" y="-3302089"/>
            <a:ext cx="1382797" cy="8116178"/>
            <a:chOff x="0" y="0"/>
            <a:chExt cx="2354580" cy="1381995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53310" cy="13819958"/>
            </a:xfrm>
            <a:custGeom>
              <a:avLst/>
              <a:gdLst/>
              <a:ahLst/>
              <a:cxnLst/>
              <a:rect r="r" b="b" t="t" l="l"/>
              <a:pathLst>
                <a:path h="13819958" w="2353310">
                  <a:moveTo>
                    <a:pt x="784860" y="13752647"/>
                  </a:moveTo>
                  <a:cubicBezTo>
                    <a:pt x="905510" y="13793288"/>
                    <a:pt x="1042670" y="13819958"/>
                    <a:pt x="1177290" y="13819958"/>
                  </a:cubicBezTo>
                  <a:cubicBezTo>
                    <a:pt x="1311910" y="13819958"/>
                    <a:pt x="1441450" y="13797097"/>
                    <a:pt x="1560830" y="13756458"/>
                  </a:cubicBezTo>
                  <a:cubicBezTo>
                    <a:pt x="1563370" y="13755188"/>
                    <a:pt x="1565910" y="13755188"/>
                    <a:pt x="1568450" y="13753919"/>
                  </a:cubicBezTo>
                  <a:cubicBezTo>
                    <a:pt x="2016760" y="13591358"/>
                    <a:pt x="2346960" y="13162097"/>
                    <a:pt x="2353310" y="12626753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12617059"/>
                  </a:lnTo>
                  <a:cubicBezTo>
                    <a:pt x="6350" y="13164638"/>
                    <a:pt x="331470" y="13593897"/>
                    <a:pt x="784860" y="13752647"/>
                  </a:cubicBezTo>
                  <a:close/>
                </a:path>
              </a:pathLst>
            </a:custGeom>
            <a:solidFill>
              <a:srgbClr val="ED9F35"/>
            </a:solidFill>
          </p:spPr>
        </p:sp>
      </p:grpSp>
      <p:graphicFrame>
        <p:nvGraphicFramePr>
          <p:cNvPr name="Table 4" id="4"/>
          <p:cNvGraphicFramePr>
            <a:graphicFrameLocks noGrp="true"/>
          </p:cNvGraphicFramePr>
          <p:nvPr/>
        </p:nvGraphicFramePr>
        <p:xfrm>
          <a:off x="575262" y="1483411"/>
          <a:ext cx="6680295" cy="5128308"/>
        </p:xfrm>
        <a:graphic>
          <a:graphicData uri="http://schemas.openxmlformats.org/drawingml/2006/table">
            <a:tbl>
              <a:tblPr/>
              <a:tblGrid>
                <a:gridCol w="1382202"/>
                <a:gridCol w="2674630"/>
                <a:gridCol w="2623463"/>
              </a:tblGrid>
              <a:tr h="119953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50"/>
                        </a:lnSpc>
                        <a:defRPr/>
                      </a:pPr>
                      <a:r>
                        <a:rPr lang="en-US" b="true" sz="1107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ยุทธศาสตร์</a:t>
                      </a:r>
                      <a:endParaRPr lang="en-US" sz="1100"/>
                    </a:p>
                    <a:p>
                      <a:pPr algn="ctr">
                        <a:lnSpc>
                          <a:spcPts val="1550"/>
                        </a:lnSpc>
                      </a:pPr>
                      <a:r>
                        <a:rPr lang="en-US" b="true" sz="1107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ม.นครพนม</a:t>
                      </a:r>
                    </a:p>
                  </a:txBody>
                  <a:tcPr marL="104775" marR="104775" marT="104775" marB="104775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8401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50"/>
                        </a:lnSpc>
                        <a:defRPr/>
                      </a:pPr>
                      <a:r>
                        <a:rPr lang="en-US" b="true" sz="1107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แผนพัฒนากลุ่มจังหวัดภาคตะวันออกเฉียงเหนือตอนบน 2 (พ.ศ. 2566 – 2570)</a:t>
                      </a:r>
                      <a:endParaRPr lang="en-US" sz="1100"/>
                    </a:p>
                    <a:p>
                      <a:pPr algn="ctr">
                        <a:lnSpc>
                          <a:spcPts val="1550"/>
                        </a:lnSpc>
                      </a:pPr>
                      <a:r>
                        <a:rPr lang="en-US" b="true" sz="1107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   เป้าหมายการพัฒนา “ครัวอาหารปลอดภัย ศูนย์กลางโลจิสติกส์ใหม่</a:t>
                      </a:r>
                    </a:p>
                    <a:p>
                      <a:pPr algn="ctr">
                        <a:lnSpc>
                          <a:spcPts val="1550"/>
                        </a:lnSpc>
                      </a:pPr>
                      <a:r>
                        <a:rPr lang="en-US" b="true" sz="1107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   เมืองแห่งความสุขทุกช่วงวัย”   </a:t>
                      </a:r>
                    </a:p>
                  </a:txBody>
                  <a:tcPr marL="104775" marR="104775" marT="104775" marB="104775" anchor="t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8401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1550"/>
                        </a:lnSpc>
                        <a:defRPr/>
                      </a:pPr>
                      <a:r>
                        <a:rPr lang="en-US" b="true" sz="1107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แผนพัฒนาจังหวัดนครพนม</a:t>
                      </a:r>
                      <a:endParaRPr lang="en-US" sz="1100"/>
                    </a:p>
                    <a:p>
                      <a:pPr algn="ctr">
                        <a:lnSpc>
                          <a:spcPts val="1550"/>
                        </a:lnSpc>
                      </a:pPr>
                      <a:r>
                        <a:rPr lang="en-US" b="true" sz="1107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   พ.ศ. 2566 - 2570 </a:t>
                      </a:r>
                    </a:p>
                    <a:p>
                      <a:pPr algn="ctr">
                        <a:lnSpc>
                          <a:spcPts val="1550"/>
                        </a:lnSpc>
                      </a:pPr>
                      <a:r>
                        <a:rPr lang="en-US" b="true" sz="1107">
                          <a:solidFill>
                            <a:srgbClr val="FFFFFF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   เป้าหมายการพัฒนา “เมืองน่าอยู่ ประตูเศรษฐกิจสู่อนุภูมิภาคลุ่มน้ำโขง”   </a:t>
                      </a:r>
                    </a:p>
                  </a:txBody>
                  <a:tcPr marL="104775" marR="104775" marT="104775" marB="104775" anchor="ctr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8401D"/>
                    </a:solidFill>
                  </a:tcPr>
                </a:tc>
              </a:tr>
              <a:tr h="1967240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410"/>
                        </a:lnSpc>
                        <a:defRPr/>
                      </a:pPr>
                      <a:r>
                        <a:rPr lang="en-US" sz="1007" b="true">
                          <a:solidFill>
                            <a:srgbClr val="000000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ยุทธศาสตร์ที่ 4  ขับเคลื่อนการบริการวิชาการสู่ความเป็นเลิศ สร้างคุณค่าแก่ชุมชนและสังคม </a:t>
                      </a:r>
                      <a:endParaRPr lang="en-US" sz="1100"/>
                    </a:p>
                    <a:p>
                      <a:pPr algn="l">
                        <a:lnSpc>
                          <a:spcPts val="1410"/>
                        </a:lnSpc>
                      </a:pPr>
                    </a:p>
                  </a:txBody>
                  <a:tcPr marL="104775" marR="104775" marT="104775" marB="104775" anchor="t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EC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410"/>
                        </a:lnSpc>
                        <a:defRPr/>
                      </a:pPr>
                      <a:r>
                        <a:rPr lang="en-US" sz="1007">
                          <a:solidFill>
                            <a:srgbClr val="820A06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ประเด็นการพัฒนาที่ 1  พัฒนาสินค้าเกษตรมูลค่าสูงอย่างยั่งยืน </a:t>
                      </a:r>
                      <a:endParaRPr lang="en-US" sz="1100"/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820A06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ประเด็นการพัฒนาที่ 2  การพัฒนาการท่องเที่ยว 3 ธรรม (ธรรมะ ธรรมชาติ วัฒนธรรม) เชื่อมโยงอาเซียนสู่สากล ประเด็นการพัฒนาที่ 3  การพัฒนาขีดความสามารถด้านการค้า การลงทุนและโลจิสติกส์ ให้กับภาคธุรกิจในพื้นท</a:t>
                      </a:r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820A06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ประเด็นการพัฒนาที่ 4 การพัฒนาสังคม ความมั่นคง และสิ่งแวดล้อม  </a:t>
                      </a:r>
                    </a:p>
                  </a:txBody>
                  <a:tcPr marL="104775" marR="104775" marT="104775" marB="104775" anchor="t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410"/>
                        </a:lnSpc>
                        <a:defRPr/>
                      </a:pPr>
                      <a:r>
                        <a:rPr lang="en-US" sz="1007">
                          <a:solidFill>
                            <a:srgbClr val="820A06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ประเด็นการพัฒนาที่ 1 การพัฒนาทาง   การท่องเที่ยวและบริการ</a:t>
                      </a:r>
                      <a:endParaRPr lang="en-US" sz="1100"/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820A06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ประเด็นการพัฒนาที่ 2 การพัฒนาการเกษตรและอุตสาหกรรมการเกษตรเป็นมิตรกับสิ่งแวดล้อม</a:t>
                      </a:r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820A06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ประเด็นการพัฒนาที่ 3 การพัฒนาการค้าและการลงทุน </a:t>
                      </a:r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820A06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ประเด็นการพัฒนาที่ 4 การพัฒนาสังคมและคุณภาพชีวิตเพื่อสร้างความสุขอย่างยั่งยืน</a:t>
                      </a:r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820A06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ประเด็นการพัฒนาที่ 6 การบริหารจัดการทรัพยากรธรรมชาติและสิ่งแวดล้อมอย่างยั่งยืน</a:t>
                      </a:r>
                    </a:p>
                  </a:txBody>
                  <a:tcPr marL="104775" marR="104775" marT="104775" marB="104775" anchor="t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</a:tr>
              <a:tr h="1961531"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410"/>
                        </a:lnSpc>
                        <a:defRPr/>
                      </a:pPr>
                      <a:r>
                        <a:rPr lang="en-US" sz="1007" b="true">
                          <a:solidFill>
                            <a:srgbClr val="820A06"/>
                          </a:solidFill>
                          <a:latin typeface="Montserrat Bold"/>
                          <a:ea typeface="Montserrat Bold"/>
                          <a:cs typeface="Montserrat Bold"/>
                          <a:sym typeface="Montserrat Bold"/>
                        </a:rPr>
                        <a:t>ยุทธศาสตร์ที่ 5 สืบสานและยกระดับอัตลักษณ์ท้องถิ่น ศิลปวัฒนธรรมลุ่มน้ำโขงสู่เศรษฐกิจสร้างสรรค์ </a:t>
                      </a:r>
                      <a:endParaRPr lang="en-US" sz="1100"/>
                    </a:p>
                    <a:p>
                      <a:pPr algn="l">
                        <a:lnSpc>
                          <a:spcPts val="1410"/>
                        </a:lnSpc>
                      </a:pPr>
                    </a:p>
                  </a:txBody>
                  <a:tcPr marL="104775" marR="104775" marT="104775" marB="104775" anchor="t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410"/>
                        </a:lnSpc>
                        <a:defRPr/>
                      </a:pPr>
                      <a:r>
                        <a:rPr lang="en-US" sz="1007">
                          <a:solidFill>
                            <a:srgbClr val="820A06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ประเด็นการพัฒนาที่ 1  พัฒนาสินค้าเกษตรมูลค่าสูงอย่างยั่งยืน </a:t>
                      </a:r>
                      <a:endParaRPr lang="en-US" sz="1100"/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820A06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ประเด็นการพัฒนาที่ 2  การพัฒนาการท่องเที่ยว 3 ธรรม (ธรรมะ ธรรมชาติ วัฒนธรรม) เชื่อมโยงอาเซียนสู่สากล ประเด็นการพัฒนาที่ 3  การพัฒนาขีดความสามารถด้านการค้า การลงทุนและโลจิสติกส์ ให้กับภาคธุรกิจในพื้นท</a:t>
                      </a:r>
                    </a:p>
                    <a:p>
                      <a:pPr algn="l">
                        <a:lnSpc>
                          <a:spcPts val="1410"/>
                        </a:lnSpc>
                      </a:pPr>
                      <a:r>
                        <a:rPr lang="en-US" sz="1007">
                          <a:solidFill>
                            <a:srgbClr val="820A06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ประเด็นการพัฒนาที่ 4 การพัฒนาสังคม ความมั่นคง และสิ่งแวดล้อม </a:t>
                      </a:r>
                    </a:p>
                  </a:txBody>
                  <a:tcPr marL="104775" marR="104775" marT="104775" marB="104775" anchor="t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>
                        <a:lnSpc>
                          <a:spcPts val="1550"/>
                        </a:lnSpc>
                        <a:defRPr/>
                      </a:pPr>
                      <a:r>
                        <a:rPr lang="en-US" sz="1107">
                          <a:solidFill>
                            <a:srgbClr val="820A06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ประเด็นการพัฒนาที่ 4 การพัฒนาสังคมและคุณภาพชีวิตเพื่อสร้างความสุขอย่างยั่งยืน</a:t>
                      </a:r>
                      <a:endParaRPr lang="en-US" sz="1100"/>
                    </a:p>
                    <a:p>
                      <a:pPr algn="l">
                        <a:lnSpc>
                          <a:spcPts val="1550"/>
                        </a:lnSpc>
                      </a:pPr>
                    </a:p>
                  </a:txBody>
                  <a:tcPr marL="104775" marR="104775" marT="104775" marB="104775" anchor="t">
                    <a:lnL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0">
                      <a:solidFill>
                        <a:srgbClr val="FFD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59"/>
                    </a:solidFill>
                  </a:tcPr>
                </a:tc>
              </a:tr>
            </a:tbl>
          </a:graphicData>
        </a:graphic>
      </p:graphicFrame>
      <p:sp>
        <p:nvSpPr>
          <p:cNvPr name="TextBox 5" id="5"/>
          <p:cNvSpPr txBox="true"/>
          <p:nvPr/>
        </p:nvSpPr>
        <p:spPr>
          <a:xfrm rot="0">
            <a:off x="7114872" y="10280199"/>
            <a:ext cx="298634" cy="3240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99"/>
              </a:lnSpc>
            </a:pPr>
            <a:r>
              <a:rPr lang="en-US" sz="1928">
                <a:solidFill>
                  <a:srgbClr val="C57F0F"/>
                </a:solidFill>
                <a:latin typeface="Aileron"/>
                <a:ea typeface="Aileron"/>
                <a:cs typeface="Aileron"/>
                <a:sym typeface="Aileron"/>
              </a:rPr>
              <a:t>66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0" y="-2582082"/>
            <a:ext cx="13036346" cy="4029480"/>
          </a:xfrm>
          <a:custGeom>
            <a:avLst/>
            <a:gdLst/>
            <a:ahLst/>
            <a:cxnLst/>
            <a:rect r="r" b="b" t="t" l="l"/>
            <a:pathLst>
              <a:path h="4029480" w="13036346">
                <a:moveTo>
                  <a:pt x="0" y="0"/>
                </a:moveTo>
                <a:lnTo>
                  <a:pt x="13036346" y="0"/>
                </a:lnTo>
                <a:lnTo>
                  <a:pt x="13036346" y="4029480"/>
                </a:lnTo>
                <a:lnTo>
                  <a:pt x="0" y="40294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7774" r="0" b="-57774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571870" y="269953"/>
            <a:ext cx="6683687" cy="860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99"/>
              </a:lnSpc>
            </a:pPr>
            <a:r>
              <a:rPr lang="en-US" b="true" sz="1999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</a:rPr>
              <a:t>3.5 การวิเคราะห์ความเชื่อมโยงของยุทธศาสตร์มหาวิทยาลัยนครพนม กับ แผนพัฒนากลุ่มจังหวัดภาคตะวันออกเฉียงเหนือตอนบน 2 (พ.ศ.2566-2570)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71870" y="1170490"/>
            <a:ext cx="6988130" cy="372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40"/>
              </a:lnSpc>
            </a:pPr>
            <a:r>
              <a:rPr lang="en-US" sz="1100" b="true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</a:rPr>
              <a:t>ฉบับทบทวนประจำปีงบประมาณ พ.ศ.2568 และแผนพัฒนาจังหวัดนครพนม พ.ศ. 2566 – 2570 (ฉบับทบทวน รอบปี 2570)</a:t>
            </a:r>
          </a:p>
          <a:p>
            <a:pPr algn="l">
              <a:lnSpc>
                <a:spcPts val="1540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3686025" y="726621"/>
            <a:ext cx="601552" cy="4057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37"/>
              </a:lnSpc>
            </a:pPr>
            <a:r>
              <a:rPr lang="en-US" sz="2384" b="true">
                <a:solidFill>
                  <a:srgbClr val="FFFFFF"/>
                </a:solidFill>
                <a:latin typeface="TT Norms Bold"/>
                <a:ea typeface="TT Norms Bold"/>
                <a:cs typeface="TT Norms Bold"/>
                <a:sym typeface="TT Norms Bold"/>
              </a:rPr>
              <a:t>(ต่อ)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6175055" y="9820769"/>
            <a:ext cx="1384945" cy="903616"/>
            <a:chOff x="0" y="0"/>
            <a:chExt cx="1846593" cy="1204821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846593" cy="1204821"/>
            </a:xfrm>
            <a:custGeom>
              <a:avLst/>
              <a:gdLst/>
              <a:ahLst/>
              <a:cxnLst/>
              <a:rect r="r" b="b" t="t" l="l"/>
              <a:pathLst>
                <a:path h="1204821" w="1846593">
                  <a:moveTo>
                    <a:pt x="0" y="0"/>
                  </a:moveTo>
                  <a:lnTo>
                    <a:pt x="1846593" y="0"/>
                  </a:lnTo>
                  <a:lnTo>
                    <a:pt x="1846593" y="1204821"/>
                  </a:lnTo>
                  <a:lnTo>
                    <a:pt x="0" y="12048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3" r="0" b="-3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 rot="0">
              <a:off x="977091" y="532976"/>
              <a:ext cx="498886" cy="5252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382"/>
                </a:lnSpc>
              </a:pPr>
              <a:r>
                <a:rPr lang="en-US" sz="2416">
                  <a:solidFill>
                    <a:srgbClr val="680D10"/>
                  </a:solidFill>
                  <a:latin typeface="Aileron"/>
                  <a:ea typeface="Aileron"/>
                  <a:cs typeface="Aileron"/>
                  <a:sym typeface="Aileron"/>
                </a:rPr>
                <a:t>62</a:t>
              </a:r>
            </a:p>
          </p:txBody>
        </p:sp>
      </p:grpSp>
    </p:spTree>
  </p:cSld>
  <p:clrMapOvr>
    <a:masterClrMapping/>
  </p:clrMapOvr>
</p:sld>
</file>

<file path=ppt/slides/slide7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7127529" y="8244"/>
            <a:ext cx="15407386" cy="10818715"/>
          </a:xfrm>
          <a:custGeom>
            <a:avLst/>
            <a:gdLst/>
            <a:ahLst/>
            <a:cxnLst/>
            <a:rect r="r" b="b" t="t" l="l"/>
            <a:pathLst>
              <a:path h="10818715" w="15407386">
                <a:moveTo>
                  <a:pt x="0" y="0"/>
                </a:moveTo>
                <a:lnTo>
                  <a:pt x="15407386" y="0"/>
                </a:lnTo>
                <a:lnTo>
                  <a:pt x="15407386" y="10818716"/>
                </a:lnTo>
                <a:lnTo>
                  <a:pt x="0" y="108187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4000"/>
            </a:blip>
            <a:stretch>
              <a:fillRect l="-2696" t="0" r="-2696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4725033" y="210132"/>
            <a:ext cx="19721946" cy="11093595"/>
          </a:xfrm>
          <a:custGeom>
            <a:avLst/>
            <a:gdLst/>
            <a:ahLst/>
            <a:cxnLst/>
            <a:rect r="r" b="b" t="t" l="l"/>
            <a:pathLst>
              <a:path h="11093595" w="19721946">
                <a:moveTo>
                  <a:pt x="0" y="0"/>
                </a:moveTo>
                <a:lnTo>
                  <a:pt x="19721946" y="0"/>
                </a:lnTo>
                <a:lnTo>
                  <a:pt x="19721946" y="11093594"/>
                </a:lnTo>
                <a:lnTo>
                  <a:pt x="0" y="1109359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7000"/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-215217" y="175578"/>
            <a:ext cx="4308199" cy="1878026"/>
            <a:chOff x="0" y="0"/>
            <a:chExt cx="1255573" cy="54732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55573" cy="547328"/>
            </a:xfrm>
            <a:custGeom>
              <a:avLst/>
              <a:gdLst/>
              <a:ahLst/>
              <a:cxnLst/>
              <a:rect r="r" b="b" t="t" l="l"/>
              <a:pathLst>
                <a:path h="547328" w="1255573">
                  <a:moveTo>
                    <a:pt x="0" y="0"/>
                  </a:moveTo>
                  <a:lnTo>
                    <a:pt x="1255573" y="0"/>
                  </a:lnTo>
                  <a:lnTo>
                    <a:pt x="1255573" y="547328"/>
                  </a:lnTo>
                  <a:lnTo>
                    <a:pt x="0" y="547328"/>
                  </a:lnTo>
                  <a:close/>
                </a:path>
              </a:pathLst>
            </a:custGeom>
            <a:solidFill>
              <a:srgbClr val="680D10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0"/>
              <a:ext cx="1255573" cy="547328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>
                <a:lnSpc>
                  <a:spcPts val="903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-1513267">
            <a:off x="3139243" y="9367572"/>
            <a:ext cx="4729418" cy="1560995"/>
          </a:xfrm>
          <a:custGeom>
            <a:avLst/>
            <a:gdLst/>
            <a:ahLst/>
            <a:cxnLst/>
            <a:rect r="r" b="b" t="t" l="l"/>
            <a:pathLst>
              <a:path h="1560995" w="4729418">
                <a:moveTo>
                  <a:pt x="0" y="0"/>
                </a:moveTo>
                <a:lnTo>
                  <a:pt x="4729418" y="0"/>
                </a:lnTo>
                <a:lnTo>
                  <a:pt x="4729418" y="1560995"/>
                </a:lnTo>
                <a:lnTo>
                  <a:pt x="0" y="15609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08637" r="-3359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6104947" y="9751035"/>
            <a:ext cx="1458653" cy="951707"/>
            <a:chOff x="0" y="0"/>
            <a:chExt cx="1944871" cy="126894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944871" cy="1268943"/>
            </a:xfrm>
            <a:custGeom>
              <a:avLst/>
              <a:gdLst/>
              <a:ahLst/>
              <a:cxnLst/>
              <a:rect r="r" b="b" t="t" l="l"/>
              <a:pathLst>
                <a:path h="1268943" w="1944871">
                  <a:moveTo>
                    <a:pt x="0" y="0"/>
                  </a:moveTo>
                  <a:lnTo>
                    <a:pt x="1944871" y="0"/>
                  </a:lnTo>
                  <a:lnTo>
                    <a:pt x="1944871" y="1268943"/>
                  </a:lnTo>
                  <a:lnTo>
                    <a:pt x="0" y="12689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3" r="0" b="-3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 rot="0">
              <a:off x="996409" y="540412"/>
              <a:ext cx="544190" cy="56866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689"/>
                </a:lnSpc>
              </a:pPr>
              <a:r>
                <a:rPr lang="en-US" sz="2635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63</a:t>
              </a: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783970" y="244556"/>
            <a:ext cx="3024000" cy="13895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39"/>
              </a:lnSpc>
            </a:pPr>
            <a:r>
              <a:rPr lang="en-US" b="true" sz="2670">
                <a:solidFill>
                  <a:srgbClr val="FFF9F3"/>
                </a:solidFill>
                <a:latin typeface="TT Norms Bold"/>
                <a:ea typeface="TT Norms Bold"/>
                <a:cs typeface="TT Norms Bold"/>
                <a:sym typeface="TT Norms Bold"/>
              </a:rPr>
              <a:t>3.6 ระบบของการ TRANSFORM TO NEW S-CURVE 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303998" y="502706"/>
            <a:ext cx="2183544" cy="4651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60"/>
              </a:lnSpc>
              <a:spcBef>
                <a:spcPct val="0"/>
              </a:spcBef>
            </a:pPr>
            <a:r>
              <a:rPr lang="en-US" b="true" sz="2686">
                <a:solidFill>
                  <a:srgbClr val="6E3509"/>
                </a:solidFill>
                <a:latin typeface="TT Norms Bold"/>
                <a:ea typeface="TT Norms Bold"/>
                <a:cs typeface="TT Norms Bold"/>
                <a:sym typeface="TT Norms Bold"/>
              </a:rPr>
              <a:t>12 องค์ประกอบ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303998" y="935009"/>
            <a:ext cx="2941298" cy="10648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49"/>
              </a:lnSpc>
            </a:pPr>
            <a:r>
              <a:rPr lang="en-US" sz="1679" spc="-70">
                <a:solidFill>
                  <a:srgbClr val="7C2800"/>
                </a:solidFill>
                <a:latin typeface="TT Norms"/>
                <a:ea typeface="TT Norms"/>
                <a:cs typeface="TT Norms"/>
                <a:sym typeface="TT Norms"/>
              </a:rPr>
              <a:t>เพื่อนำไปสู่ VISION มหาวิทยาลัยนครพนมเป็นที่พึ่งของสังคม</a:t>
            </a:r>
          </a:p>
          <a:p>
            <a:pPr algn="l">
              <a:lnSpc>
                <a:spcPts val="2149"/>
              </a:lnSpc>
            </a:pPr>
            <a:r>
              <a:rPr lang="en-US" sz="1679" spc="-70">
                <a:solidFill>
                  <a:srgbClr val="7C2800"/>
                </a:solidFill>
                <a:latin typeface="TT Norms"/>
                <a:ea typeface="TT Norms"/>
                <a:cs typeface="TT Norms"/>
                <a:sym typeface="TT Norms"/>
              </a:rPr>
              <a:t>และชุมชน เชิงพื้นที่พหุวัฒนธรรม</a:t>
            </a:r>
          </a:p>
          <a:p>
            <a:pPr algn="l">
              <a:lnSpc>
                <a:spcPts val="2149"/>
              </a:lnSpc>
            </a:pPr>
            <a:r>
              <a:rPr lang="en-US" sz="1679" spc="-70">
                <a:solidFill>
                  <a:srgbClr val="7C2800"/>
                </a:solidFill>
                <a:latin typeface="TT Norms"/>
                <a:ea typeface="TT Norms"/>
                <a:cs typeface="TT Norms"/>
                <a:sym typeface="TT Norms"/>
              </a:rPr>
              <a:t>ในอนุภูมิภาคลุ่มน้ำโขง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29725" y="2177429"/>
            <a:ext cx="2654396" cy="8674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85"/>
              </a:lnSpc>
            </a:pPr>
            <a:r>
              <a:rPr lang="en-US" sz="1900" b="true">
                <a:solidFill>
                  <a:srgbClr val="7C2800"/>
                </a:solidFill>
                <a:latin typeface="Poppins Bold"/>
                <a:ea typeface="Poppins Bold"/>
                <a:cs typeface="Poppins Bold"/>
                <a:sym typeface="Poppins Bold"/>
              </a:rPr>
              <a:t>องค์ประกอบที่ 1 </a:t>
            </a:r>
          </a:p>
          <a:p>
            <a:pPr algn="l">
              <a:lnSpc>
                <a:spcPts val="1506"/>
              </a:lnSpc>
            </a:pPr>
            <a:r>
              <a:rPr lang="en-US" sz="1310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ทิศทางของการ Transform to New S – Curve ที่เป็นเป้าหมายของการพัฒนาในระยะยาว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857695" y="4508947"/>
            <a:ext cx="2950275" cy="16099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34"/>
              </a:lnSpc>
            </a:pPr>
            <a:r>
              <a:rPr lang="en-US" sz="1769" b="true">
                <a:solidFill>
                  <a:srgbClr val="7C2800"/>
                </a:solidFill>
                <a:latin typeface="Poppins Bold"/>
                <a:ea typeface="Poppins Bold"/>
                <a:cs typeface="Poppins Bold"/>
                <a:sym typeface="Poppins Bold"/>
              </a:rPr>
              <a:t>องค์ประกอบที่ 3 </a:t>
            </a:r>
          </a:p>
          <a:p>
            <a:pPr algn="l">
              <a:lnSpc>
                <a:spcPts val="1506"/>
              </a:lnSpc>
            </a:pPr>
            <a:r>
              <a:rPr lang="en-US" sz="1310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กำหนดแผนคน จัดเตรียมบุคลากร สร้างระบบการบริหารงานบุคคลให้มีประสิทธิภาพทางการบริหาร พัฒนาทั้งสายคณาจารย์และผู้ปฏิบัติงานสายสนับสนุนทั้งบุคลากรเก่าและบุคลากรใหม่ เพื่อเพิ่มสมรรถนะให้ตรงตามบริบทของศาสตร์และหน่วยงานของตนเอง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829725" y="6244233"/>
            <a:ext cx="3235421" cy="16099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34"/>
              </a:lnSpc>
            </a:pPr>
            <a:r>
              <a:rPr lang="en-US" sz="1769" b="true">
                <a:solidFill>
                  <a:srgbClr val="7C2800"/>
                </a:solidFill>
                <a:latin typeface="Poppins Bold"/>
                <a:ea typeface="Poppins Bold"/>
                <a:cs typeface="Poppins Bold"/>
                <a:sym typeface="Poppins Bold"/>
              </a:rPr>
              <a:t>องค์ประกอบที่ 4 </a:t>
            </a:r>
          </a:p>
          <a:p>
            <a:pPr algn="l">
              <a:lnSpc>
                <a:spcPts val="1506"/>
              </a:lnSpc>
            </a:pPr>
            <a:r>
              <a:rPr lang="en-US" sz="1310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จัดระบบการเงิน กำหนดแผนเงิน โดยสร้างระบบการบริหารเงิน ทั้งการหารายได้และการบริหารรายจ่าย ภายใต้กรอบรวมของเงินงบประมาณแผ่นดินและเงินรายได้ ในลักษณะงบประมาณแบบวงเงินรวมของมหาวิทยาลัยฯ ในบริบทที่ต้องคำนึงถึงความเสี่ยงในอนาคตมาประกอบ</a:t>
            </a:r>
          </a:p>
          <a:p>
            <a:pPr algn="l">
              <a:lnSpc>
                <a:spcPts val="1506"/>
              </a:lnSpc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803930" y="7822791"/>
            <a:ext cx="3388721" cy="14194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34"/>
              </a:lnSpc>
            </a:pPr>
            <a:r>
              <a:rPr lang="en-US" sz="1769" b="true">
                <a:solidFill>
                  <a:srgbClr val="7C2800"/>
                </a:solidFill>
                <a:latin typeface="Poppins Bold"/>
                <a:ea typeface="Poppins Bold"/>
                <a:cs typeface="Poppins Bold"/>
                <a:sym typeface="Poppins Bold"/>
              </a:rPr>
              <a:t>องค์ประกอบที่ 5 </a:t>
            </a:r>
          </a:p>
          <a:p>
            <a:pPr algn="l">
              <a:lnSpc>
                <a:spcPts val="1506"/>
              </a:lnSpc>
            </a:pPr>
            <a:r>
              <a:rPr lang="en-US" sz="1310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ปรับโครงสร้างองค์กร เตรียมการ Transform สู่ New S – Curve ใหม่ ด้วยการเริ่มตั้งแต่การปรับวัฒนธรรมองค์กรและระบบการบริหารงานแบบรวมบริการ ประสานภารกิจ เพื่อเพิ่มประสิทธิภาพ ความรวดเร็ว และยั่งยืน</a:t>
            </a:r>
          </a:p>
          <a:p>
            <a:pPr algn="l">
              <a:lnSpc>
                <a:spcPts val="1506"/>
              </a:lnSpc>
            </a:pPr>
          </a:p>
        </p:txBody>
      </p:sp>
      <p:sp>
        <p:nvSpPr>
          <p:cNvPr name="TextBox 18" id="18"/>
          <p:cNvSpPr txBox="true"/>
          <p:nvPr/>
        </p:nvSpPr>
        <p:spPr>
          <a:xfrm rot="0">
            <a:off x="803930" y="9146766"/>
            <a:ext cx="3388721" cy="14876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34"/>
              </a:lnSpc>
            </a:pPr>
            <a:r>
              <a:rPr lang="en-US" sz="1769" spc="-28" b="true">
                <a:solidFill>
                  <a:srgbClr val="7C2800"/>
                </a:solidFill>
                <a:latin typeface="Poppins Bold"/>
                <a:ea typeface="Poppins Bold"/>
                <a:cs typeface="Poppins Bold"/>
                <a:sym typeface="Poppins Bold"/>
              </a:rPr>
              <a:t>องค์ประกอบที่ 6 </a:t>
            </a:r>
          </a:p>
          <a:p>
            <a:pPr algn="l">
              <a:lnSpc>
                <a:spcPts val="1506"/>
              </a:lnSpc>
            </a:pPr>
            <a:r>
              <a:rPr lang="en-US" sz="1310" spc="-20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พัฒนาโครงสร้างพื้นฐานของมหาวิทยาลัย (Green and Sustainable Campus) สิ่งอำนวยความสะดวก (Smart Facilities) ห้องเรียนอัจฉริยะ (Smart Classroom) และระบบสารสนเทศ/ดิจิทัลเพื่อรองรับการศึกษาสมัยใหม่ </a:t>
            </a:r>
          </a:p>
          <a:p>
            <a:pPr algn="l">
              <a:lnSpc>
                <a:spcPts val="2034"/>
              </a:lnSpc>
            </a:pPr>
          </a:p>
        </p:txBody>
      </p:sp>
      <p:sp>
        <p:nvSpPr>
          <p:cNvPr name="TextBox 19" id="19"/>
          <p:cNvSpPr txBox="true"/>
          <p:nvPr/>
        </p:nvSpPr>
        <p:spPr>
          <a:xfrm rot="0">
            <a:off x="829725" y="3148444"/>
            <a:ext cx="2892521" cy="14876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34"/>
              </a:lnSpc>
            </a:pPr>
            <a:r>
              <a:rPr lang="en-US" sz="1769" spc="-49" b="true">
                <a:solidFill>
                  <a:srgbClr val="7C2800"/>
                </a:solidFill>
                <a:latin typeface="Poppins Bold"/>
                <a:ea typeface="Poppins Bold"/>
                <a:cs typeface="Poppins Bold"/>
                <a:sym typeface="Poppins Bold"/>
              </a:rPr>
              <a:t>องค์ประกอบที่ 2 </a:t>
            </a:r>
          </a:p>
          <a:p>
            <a:pPr algn="l">
              <a:lnSpc>
                <a:spcPts val="1506"/>
              </a:lnSpc>
            </a:pPr>
            <a:r>
              <a:rPr lang="en-US" sz="1310" spc="-36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วางแผนยุทธศาสตร์ระยะยาว กำหนดแผนงาน/ทิศทางเพื่อรองรับการเป็นมหาวิทยาลัยสมบูรณ์แบบ (Comprehensive University) ในกำกับของรัฐ แบบรวมบริการ ประสานภารกิจ</a:t>
            </a:r>
          </a:p>
          <a:p>
            <a:pPr algn="l">
              <a:lnSpc>
                <a:spcPts val="2034"/>
              </a:lnSpc>
            </a:pPr>
          </a:p>
        </p:txBody>
      </p:sp>
      <p:sp>
        <p:nvSpPr>
          <p:cNvPr name="TextBox 20" id="20"/>
          <p:cNvSpPr txBox="true"/>
          <p:nvPr/>
        </p:nvSpPr>
        <p:spPr>
          <a:xfrm rot="0">
            <a:off x="4213264" y="5665269"/>
            <a:ext cx="3077400" cy="13526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01"/>
              </a:lnSpc>
            </a:pPr>
            <a:r>
              <a:rPr lang="en-US" sz="1740" b="true">
                <a:solidFill>
                  <a:srgbClr val="7C2800"/>
                </a:solidFill>
                <a:latin typeface="Poppins Bold"/>
                <a:ea typeface="Poppins Bold"/>
                <a:cs typeface="Poppins Bold"/>
                <a:sym typeface="Poppins Bold"/>
              </a:rPr>
              <a:t>องค์ประกอบที่ 10</a:t>
            </a:r>
          </a:p>
          <a:p>
            <a:pPr algn="l">
              <a:lnSpc>
                <a:spcPts val="1481"/>
              </a:lnSpc>
            </a:pPr>
            <a:r>
              <a:rPr lang="en-US" sz="1288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พัฒนางานวิจัยเพื่อเพิ่มศักยภาพและการสร้างนวัตกรรมเพื่อเพิ่มมูลค่าในฐานะเป็นเสาหลักทางความคิด (Think Tank) </a:t>
            </a:r>
          </a:p>
          <a:p>
            <a:pPr algn="l">
              <a:lnSpc>
                <a:spcPts val="1481"/>
              </a:lnSpc>
            </a:pPr>
            <a:r>
              <a:rPr lang="en-US" sz="1288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ของการพัฒนาชุมชนท้องถิ่น </a:t>
            </a:r>
          </a:p>
          <a:p>
            <a:pPr algn="l">
              <a:lnSpc>
                <a:spcPts val="1481"/>
              </a:lnSpc>
            </a:pPr>
          </a:p>
          <a:p>
            <a:pPr algn="l">
              <a:lnSpc>
                <a:spcPts val="1481"/>
              </a:lnSpc>
            </a:pPr>
          </a:p>
        </p:txBody>
      </p:sp>
      <p:sp>
        <p:nvSpPr>
          <p:cNvPr name="TextBox 21" id="21"/>
          <p:cNvSpPr txBox="true"/>
          <p:nvPr/>
        </p:nvSpPr>
        <p:spPr>
          <a:xfrm rot="0">
            <a:off x="4258631" y="8057433"/>
            <a:ext cx="2986665" cy="14208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14"/>
              </a:lnSpc>
            </a:pPr>
            <a:r>
              <a:rPr lang="en-US" sz="1752" b="true">
                <a:solidFill>
                  <a:srgbClr val="7C2800"/>
                </a:solidFill>
                <a:latin typeface="Poppins Bold"/>
                <a:ea typeface="Poppins Bold"/>
                <a:cs typeface="Poppins Bold"/>
                <a:sym typeface="Poppins Bold"/>
              </a:rPr>
              <a:t>องค์ประกอบที่ 12</a:t>
            </a:r>
          </a:p>
          <a:p>
            <a:pPr algn="l">
              <a:lnSpc>
                <a:spcPts val="1491"/>
              </a:lnSpc>
            </a:pPr>
            <a:r>
              <a:rPr lang="en-US" sz="1297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การอำนวยการ/การกำกับ/การติดตามที่มีประสิทธิภาพของอธิการบดีและผู้บริหารที่จะนำไปสู่การปฏิบัติ ควบคู่ไปกับการมีส่วนร่วมของทุกภาคส่วนที่จะร่วมกันขับเคลื่อนและพัฒนามหาวิทยาลัยนครพนม</a:t>
            </a:r>
          </a:p>
          <a:p>
            <a:pPr algn="l">
              <a:lnSpc>
                <a:spcPts val="2014"/>
              </a:lnSpc>
            </a:pPr>
          </a:p>
        </p:txBody>
      </p:sp>
      <p:sp>
        <p:nvSpPr>
          <p:cNvPr name="TextBox 22" id="22"/>
          <p:cNvSpPr txBox="true"/>
          <p:nvPr/>
        </p:nvSpPr>
        <p:spPr>
          <a:xfrm rot="0">
            <a:off x="4265064" y="2167312"/>
            <a:ext cx="3025599" cy="11334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44"/>
              </a:lnSpc>
            </a:pPr>
            <a:r>
              <a:rPr lang="en-US" sz="1777" b="true">
                <a:solidFill>
                  <a:srgbClr val="7C2800"/>
                </a:solidFill>
                <a:latin typeface="Poppins Bold"/>
                <a:ea typeface="Poppins Bold"/>
                <a:cs typeface="Poppins Bold"/>
                <a:sym typeface="Poppins Bold"/>
              </a:rPr>
              <a:t>องค์ประกอบที่ 7</a:t>
            </a:r>
          </a:p>
          <a:p>
            <a:pPr algn="l">
              <a:lnSpc>
                <a:spcPts val="1408"/>
              </a:lnSpc>
            </a:pPr>
            <a:r>
              <a:rPr lang="en-US" sz="1225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พัฒนาหลักสูตรที่มีคุณลักษณะเฉพาะและการเรียนการสอนสมัยใหม่ที่เน้นคุณภาพ พร้อมเพิ่มทักษะการคิดวิเคราะห์/UKPSF รองรับยุค New Normal and New Innovation</a:t>
            </a:r>
          </a:p>
          <a:p>
            <a:pPr algn="l">
              <a:lnSpc>
                <a:spcPts val="1408"/>
              </a:lnSpc>
            </a:pPr>
          </a:p>
        </p:txBody>
      </p:sp>
      <p:sp>
        <p:nvSpPr>
          <p:cNvPr name="TextBox 23" id="23"/>
          <p:cNvSpPr txBox="true"/>
          <p:nvPr/>
        </p:nvSpPr>
        <p:spPr>
          <a:xfrm rot="0">
            <a:off x="4213264" y="4760136"/>
            <a:ext cx="3077400" cy="1000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58"/>
              </a:lnSpc>
            </a:pPr>
            <a:r>
              <a:rPr lang="en-US" sz="1702" b="true">
                <a:solidFill>
                  <a:srgbClr val="7C2800"/>
                </a:solidFill>
                <a:latin typeface="Poppins Bold"/>
                <a:ea typeface="Poppins Bold"/>
                <a:cs typeface="Poppins Bold"/>
                <a:sym typeface="Poppins Bold"/>
              </a:rPr>
              <a:t>องค์ประกอบที่ 9 </a:t>
            </a:r>
          </a:p>
          <a:p>
            <a:pPr algn="l">
              <a:lnSpc>
                <a:spcPts val="1449"/>
              </a:lnSpc>
            </a:pPr>
            <a:r>
              <a:rPr lang="en-US" sz="1260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เชื่อมโยงความสัมพันธ์กับศิษย์เก่า/สมาคมศิษย์เก่า เพื่อการพัฒนาศักยภาพอย่างต่อเนื่อง เป็นการเรียนรู้ตลอดชีวิต Lifelong Learning</a:t>
            </a:r>
          </a:p>
          <a:p>
            <a:pPr algn="l">
              <a:lnSpc>
                <a:spcPts val="1449"/>
              </a:lnSpc>
            </a:pPr>
          </a:p>
        </p:txBody>
      </p:sp>
      <p:sp>
        <p:nvSpPr>
          <p:cNvPr name="TextBox 24" id="24"/>
          <p:cNvSpPr txBox="true"/>
          <p:nvPr/>
        </p:nvSpPr>
        <p:spPr>
          <a:xfrm rot="0">
            <a:off x="4255014" y="6795469"/>
            <a:ext cx="3157782" cy="14866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31"/>
              </a:lnSpc>
            </a:pPr>
            <a:r>
              <a:rPr lang="en-US" sz="1853" b="true">
                <a:solidFill>
                  <a:srgbClr val="7C2800"/>
                </a:solidFill>
                <a:latin typeface="Poppins Bold"/>
                <a:ea typeface="Poppins Bold"/>
                <a:cs typeface="Poppins Bold"/>
                <a:sym typeface="Poppins Bold"/>
              </a:rPr>
              <a:t>องค์ประกอบที่ 11</a:t>
            </a:r>
          </a:p>
          <a:p>
            <a:pPr algn="l">
              <a:lnSpc>
                <a:spcPts val="1578"/>
              </a:lnSpc>
            </a:pPr>
            <a:r>
              <a:rPr lang="en-US" sz="1372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สู่สถาบันการศึกษาที่มุ่งเน้นการบริการวิชาการและการพัฒนาเชิงพื้นที่ (Area – Based University) ตอบโจทก์การพัฒนาชุมชน สังคม ท้องถิ่น ศิลปวัฒนธรรม </a:t>
            </a:r>
          </a:p>
          <a:p>
            <a:pPr algn="l">
              <a:lnSpc>
                <a:spcPts val="1578"/>
              </a:lnSpc>
            </a:pPr>
          </a:p>
          <a:p>
            <a:pPr algn="l">
              <a:lnSpc>
                <a:spcPts val="1578"/>
              </a:lnSpc>
            </a:pPr>
          </a:p>
        </p:txBody>
      </p:sp>
      <p:sp>
        <p:nvSpPr>
          <p:cNvPr name="TextBox 25" id="25"/>
          <p:cNvSpPr txBox="true"/>
          <p:nvPr/>
        </p:nvSpPr>
        <p:spPr>
          <a:xfrm rot="0">
            <a:off x="4265064" y="3210649"/>
            <a:ext cx="3025599" cy="18678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05"/>
              </a:lnSpc>
            </a:pPr>
            <a:r>
              <a:rPr lang="en-US" sz="1656" b="true">
                <a:solidFill>
                  <a:srgbClr val="7C2800"/>
                </a:solidFill>
                <a:latin typeface="Poppins Bold"/>
                <a:ea typeface="Poppins Bold"/>
                <a:cs typeface="Poppins Bold"/>
                <a:sym typeface="Poppins Bold"/>
              </a:rPr>
              <a:t>องค์ประกอบที่ 8 </a:t>
            </a:r>
          </a:p>
          <a:p>
            <a:pPr algn="l">
              <a:lnSpc>
                <a:spcPts val="1410"/>
              </a:lnSpc>
            </a:pPr>
            <a:r>
              <a:rPr lang="en-US" sz="1226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การสร้างนักศึกษาให้มีคุณลักษณะ (DNA) ตามอัตลักษณ์ที่พึงประสงค์ ตามแบบฉบับนักศึกษาของมหาวิทยาลัยนครพนม “จิตสาธารณะ พร้อมทักษะการทำงาน” ด้วยการเรียนรู้แบบควบคู่กับการสหกิจศึกษาในเชิงบูรณาการกับการทำงาน (Cooperative and Work Integrated Education: CWIE)</a:t>
            </a:r>
          </a:p>
          <a:p>
            <a:pPr algn="l">
              <a:lnSpc>
                <a:spcPts val="1410"/>
              </a:lnSpc>
            </a:pPr>
          </a:p>
          <a:p>
            <a:pPr algn="l">
              <a:lnSpc>
                <a:spcPts val="1905"/>
              </a:lnSpc>
            </a:pPr>
          </a:p>
        </p:txBody>
      </p:sp>
      <p:sp>
        <p:nvSpPr>
          <p:cNvPr name="TextBox 26" id="26"/>
          <p:cNvSpPr txBox="true"/>
          <p:nvPr/>
        </p:nvSpPr>
        <p:spPr>
          <a:xfrm rot="0">
            <a:off x="803930" y="1614993"/>
            <a:ext cx="3261215" cy="3893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41"/>
              </a:lnSpc>
            </a:pPr>
            <a:r>
              <a:rPr lang="en-US" b="true" sz="1172" spc="-57">
                <a:solidFill>
                  <a:srgbClr val="FFF9F3"/>
                </a:solidFill>
                <a:latin typeface="TT Norms Bold"/>
                <a:ea typeface="TT Norms Bold"/>
                <a:cs typeface="TT Norms Bold"/>
                <a:sym typeface="TT Norms Bold"/>
              </a:rPr>
              <a:t>นโยบายของศาสตราจารย์เกียรติคุณ ดร.ธวัชชัย  ศุภดิษฐ์ อธิการบดีมหาวิทยาลัยนครพนม</a:t>
            </a:r>
          </a:p>
        </p:txBody>
      </p:sp>
    </p:spTree>
  </p:cSld>
  <p:clrMapOvr>
    <a:masterClrMapping/>
  </p:clrMapOvr>
</p:sld>
</file>

<file path=ppt/slides/slide7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76070" y="0"/>
            <a:ext cx="5863861" cy="10494605"/>
          </a:xfrm>
          <a:custGeom>
            <a:avLst/>
            <a:gdLst/>
            <a:ahLst/>
            <a:cxnLst/>
            <a:rect r="r" b="b" t="t" l="l"/>
            <a:pathLst>
              <a:path h="10494605" w="5863861">
                <a:moveTo>
                  <a:pt x="0" y="0"/>
                </a:moveTo>
                <a:lnTo>
                  <a:pt x="5863860" y="0"/>
                </a:lnTo>
                <a:lnTo>
                  <a:pt x="5863860" y="10494605"/>
                </a:lnTo>
                <a:lnTo>
                  <a:pt x="0" y="104946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154873" y="9783606"/>
            <a:ext cx="1408727" cy="919194"/>
            <a:chOff x="0" y="0"/>
            <a:chExt cx="1878302" cy="122559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878302" cy="1225592"/>
            </a:xfrm>
            <a:custGeom>
              <a:avLst/>
              <a:gdLst/>
              <a:ahLst/>
              <a:cxnLst/>
              <a:rect r="r" b="b" t="t" l="l"/>
              <a:pathLst>
                <a:path h="1225592" w="1878302">
                  <a:moveTo>
                    <a:pt x="0" y="0"/>
                  </a:moveTo>
                  <a:lnTo>
                    <a:pt x="1878302" y="0"/>
                  </a:lnTo>
                  <a:lnTo>
                    <a:pt x="1878302" y="1225592"/>
                  </a:lnTo>
                  <a:lnTo>
                    <a:pt x="0" y="12255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TextBox 5" id="5"/>
            <p:cNvSpPr txBox="true"/>
            <p:nvPr/>
          </p:nvSpPr>
          <p:spPr>
            <a:xfrm rot="0">
              <a:off x="929840" y="496984"/>
              <a:ext cx="544190" cy="56874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689"/>
                </a:lnSpc>
              </a:pPr>
              <a:r>
                <a:rPr lang="en-US" sz="2635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64</a:t>
              </a:r>
            </a:p>
          </p:txBody>
        </p:sp>
      </p:grpSp>
    </p:spTree>
  </p:cSld>
  <p:clrMapOvr>
    <a:masterClrMapping/>
  </p:clrMapOvr>
</p:sld>
</file>

<file path=ppt/slides/slide7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09627" y="9726015"/>
            <a:ext cx="4636393" cy="14288"/>
          </a:xfrm>
          <a:custGeom>
            <a:avLst/>
            <a:gdLst/>
            <a:ahLst/>
            <a:cxnLst/>
            <a:rect r="r" b="b" t="t" l="l"/>
            <a:pathLst>
              <a:path h="14288" w="4636393">
                <a:moveTo>
                  <a:pt x="0" y="0"/>
                </a:moveTo>
                <a:lnTo>
                  <a:pt x="4636393" y="0"/>
                </a:lnTo>
                <a:lnTo>
                  <a:pt x="4636393" y="14287"/>
                </a:lnTo>
                <a:lnTo>
                  <a:pt x="0" y="142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6175348" r="0" b="-1617534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131545" y="0"/>
            <a:ext cx="7955329" cy="5409856"/>
            <a:chOff x="0" y="0"/>
            <a:chExt cx="2851010" cy="193877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851010" cy="1938770"/>
            </a:xfrm>
            <a:custGeom>
              <a:avLst/>
              <a:gdLst/>
              <a:ahLst/>
              <a:cxnLst/>
              <a:rect r="r" b="b" t="t" l="l"/>
              <a:pathLst>
                <a:path h="1938770" w="2851010">
                  <a:moveTo>
                    <a:pt x="0" y="0"/>
                  </a:moveTo>
                  <a:lnTo>
                    <a:pt x="2851010" y="0"/>
                  </a:lnTo>
                  <a:lnTo>
                    <a:pt x="2851010" y="1938770"/>
                  </a:lnTo>
                  <a:lnTo>
                    <a:pt x="0" y="1938770"/>
                  </a:lnTo>
                  <a:close/>
                </a:path>
              </a:pathLst>
            </a:custGeom>
            <a:solidFill>
              <a:srgbClr val="934C00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2851010" cy="197687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541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-131545" y="5225630"/>
            <a:ext cx="8318951" cy="5542501"/>
          </a:xfrm>
          <a:custGeom>
            <a:avLst/>
            <a:gdLst/>
            <a:ahLst/>
            <a:cxnLst/>
            <a:rect r="r" b="b" t="t" l="l"/>
            <a:pathLst>
              <a:path h="5542501" w="8318951">
                <a:moveTo>
                  <a:pt x="0" y="0"/>
                </a:moveTo>
                <a:lnTo>
                  <a:pt x="8318951" y="0"/>
                </a:lnTo>
                <a:lnTo>
                  <a:pt x="8318951" y="5542501"/>
                </a:lnTo>
                <a:lnTo>
                  <a:pt x="0" y="55425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0" y="5055182"/>
            <a:ext cx="8318951" cy="88069"/>
          </a:xfrm>
          <a:custGeom>
            <a:avLst/>
            <a:gdLst/>
            <a:ahLst/>
            <a:cxnLst/>
            <a:rect r="r" b="b" t="t" l="l"/>
            <a:pathLst>
              <a:path h="88069" w="8318951">
                <a:moveTo>
                  <a:pt x="0" y="0"/>
                </a:moveTo>
                <a:lnTo>
                  <a:pt x="8318951" y="0"/>
                </a:lnTo>
                <a:lnTo>
                  <a:pt x="8318951" y="88069"/>
                </a:lnTo>
                <a:lnTo>
                  <a:pt x="0" y="880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4055" t="0" r="-14055" b="-7962493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67036" y="5055182"/>
            <a:ext cx="8222852" cy="5582580"/>
          </a:xfrm>
          <a:custGeom>
            <a:avLst/>
            <a:gdLst/>
            <a:ahLst/>
            <a:cxnLst/>
            <a:rect r="r" b="b" t="t" l="l"/>
            <a:pathLst>
              <a:path h="5582580" w="8222852">
                <a:moveTo>
                  <a:pt x="0" y="0"/>
                </a:moveTo>
                <a:lnTo>
                  <a:pt x="8222853" y="0"/>
                </a:lnTo>
                <a:lnTo>
                  <a:pt x="8222853" y="5582580"/>
                </a:lnTo>
                <a:lnTo>
                  <a:pt x="0" y="558258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335" t="0" r="-1335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440390" y="2579825"/>
            <a:ext cx="5728925" cy="18365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616"/>
              </a:lnSpc>
            </a:pPr>
            <a:r>
              <a:rPr lang="en-US" b="true" sz="3064" spc="367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แผนยุทธศาสตร์มหาวิทยาลัยนครพนม ระยะ 5 ปี</a:t>
            </a:r>
            <a:r>
              <a:rPr lang="en-US" b="true" sz="3064" spc="367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 </a:t>
            </a:r>
          </a:p>
          <a:p>
            <a:pPr algn="r">
              <a:lnSpc>
                <a:spcPts val="3616"/>
              </a:lnSpc>
            </a:pPr>
            <a:r>
              <a:rPr lang="en-US" b="true" sz="3064" spc="367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(พ.ศ. 2570-2574)</a:t>
            </a:r>
          </a:p>
          <a:p>
            <a:pPr algn="r">
              <a:lnSpc>
                <a:spcPts val="3616"/>
              </a:lnSpc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1174367" y="1287022"/>
            <a:ext cx="2348508" cy="1233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250"/>
              </a:lnSpc>
              <a:spcBef>
                <a:spcPct val="0"/>
              </a:spcBef>
            </a:pPr>
            <a:r>
              <a:rPr lang="en-US" b="true" sz="6699">
                <a:solidFill>
                  <a:srgbClr val="FFFFFF"/>
                </a:solidFill>
                <a:latin typeface="Aileron Heavy Bold"/>
                <a:ea typeface="Aileron Heavy Bold"/>
                <a:cs typeface="Aileron Heavy Bold"/>
                <a:sym typeface="Aileron Heavy Bold"/>
              </a:rPr>
              <a:t>บทที่ 4</a:t>
            </a:r>
          </a:p>
        </p:txBody>
      </p:sp>
    </p:spTree>
  </p:cSld>
  <p:clrMapOvr>
    <a:masterClrMapping/>
  </p:clrMapOvr>
</p:sld>
</file>

<file path=ppt/slides/slide7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82973" y="-403640"/>
            <a:ext cx="3097027" cy="11095640"/>
            <a:chOff x="0" y="0"/>
            <a:chExt cx="1425534" cy="510722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25534" cy="5107223"/>
            </a:xfrm>
            <a:custGeom>
              <a:avLst/>
              <a:gdLst/>
              <a:ahLst/>
              <a:cxnLst/>
              <a:rect r="r" b="b" t="t" l="l"/>
              <a:pathLst>
                <a:path h="5107223" w="1425534">
                  <a:moveTo>
                    <a:pt x="0" y="0"/>
                  </a:moveTo>
                  <a:lnTo>
                    <a:pt x="1425534" y="0"/>
                  </a:lnTo>
                  <a:lnTo>
                    <a:pt x="1425534" y="5107223"/>
                  </a:lnTo>
                  <a:lnTo>
                    <a:pt x="0" y="5107223"/>
                  </a:lnTo>
                  <a:close/>
                </a:path>
              </a:pathLst>
            </a:custGeom>
            <a:solidFill>
              <a:srgbClr val="FFC500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565607" y="319949"/>
            <a:ext cx="3331759" cy="3331759"/>
            <a:chOff x="0" y="0"/>
            <a:chExt cx="6350000" cy="6350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682973" y="2057829"/>
            <a:ext cx="3097027" cy="8634171"/>
            <a:chOff x="0" y="0"/>
            <a:chExt cx="1425534" cy="397423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425534" cy="3974231"/>
            </a:xfrm>
            <a:custGeom>
              <a:avLst/>
              <a:gdLst/>
              <a:ahLst/>
              <a:cxnLst/>
              <a:rect r="r" b="b" t="t" l="l"/>
              <a:pathLst>
                <a:path h="3974231" w="1425534">
                  <a:moveTo>
                    <a:pt x="0" y="0"/>
                  </a:moveTo>
                  <a:lnTo>
                    <a:pt x="1425534" y="0"/>
                  </a:lnTo>
                  <a:lnTo>
                    <a:pt x="1425534" y="3974231"/>
                  </a:lnTo>
                  <a:lnTo>
                    <a:pt x="0" y="3974231"/>
                  </a:lnTo>
                  <a:close/>
                </a:path>
              </a:pathLst>
            </a:custGeom>
            <a:solidFill>
              <a:srgbClr val="FFC500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682973" y="466857"/>
            <a:ext cx="3097027" cy="2862294"/>
            <a:chOff x="0" y="0"/>
            <a:chExt cx="6350000" cy="63500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6350000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C500"/>
            </a:solidFill>
          </p:spPr>
        </p:sp>
      </p:grpSp>
      <p:grpSp>
        <p:nvGrpSpPr>
          <p:cNvPr name="Group 10" id="10"/>
          <p:cNvGrpSpPr>
            <a:grpSpLocks noChangeAspect="true"/>
          </p:cNvGrpSpPr>
          <p:nvPr/>
        </p:nvGrpSpPr>
        <p:grpSpPr>
          <a:xfrm rot="0">
            <a:off x="950804" y="581327"/>
            <a:ext cx="2561364" cy="2561354"/>
            <a:chOff x="0" y="0"/>
            <a:chExt cx="6350000" cy="634997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350000" cy="6349974"/>
            </a:xfrm>
            <a:custGeom>
              <a:avLst/>
              <a:gdLst/>
              <a:ahLst/>
              <a:cxnLst/>
              <a:rect r="r" b="b" t="t" l="l"/>
              <a:pathLst>
                <a:path h="6349974" w="6350000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12" id="12"/>
          <p:cNvSpPr/>
          <p:nvPr/>
        </p:nvSpPr>
        <p:spPr>
          <a:xfrm flipH="false" flipV="false" rot="0">
            <a:off x="961396" y="1649807"/>
            <a:ext cx="2540180" cy="129318"/>
          </a:xfrm>
          <a:custGeom>
            <a:avLst/>
            <a:gdLst/>
            <a:ahLst/>
            <a:cxnLst/>
            <a:rect r="r" b="b" t="t" l="l"/>
            <a:pathLst>
              <a:path h="129318" w="2540180">
                <a:moveTo>
                  <a:pt x="0" y="0"/>
                </a:moveTo>
                <a:lnTo>
                  <a:pt x="2540181" y="0"/>
                </a:lnTo>
                <a:lnTo>
                  <a:pt x="2540181" y="129318"/>
                </a:lnTo>
                <a:lnTo>
                  <a:pt x="0" y="1293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682973" y="887342"/>
            <a:ext cx="3130728" cy="6795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36"/>
              </a:lnSpc>
            </a:pPr>
            <a:r>
              <a:rPr lang="en-US" sz="4760" spc="-95">
                <a:solidFill>
                  <a:srgbClr val="804928"/>
                </a:solidFill>
                <a:latin typeface="Aileron"/>
                <a:ea typeface="Aileron"/>
                <a:cs typeface="Aileron"/>
                <a:sym typeface="Aileron"/>
              </a:rPr>
              <a:t>บทที่ 4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3780000" y="935331"/>
            <a:ext cx="3411490" cy="504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b="true" sz="2999" spc="-59">
                <a:solidFill>
                  <a:srgbClr val="804928"/>
                </a:solidFill>
                <a:latin typeface="Aileron Bold"/>
                <a:ea typeface="Aileron Bold"/>
                <a:cs typeface="Aileron Bold"/>
                <a:sym typeface="Aileron Bold"/>
              </a:rPr>
              <a:t>ประเด็นยุทธศาสตร์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50804" y="3190306"/>
            <a:ext cx="2742718" cy="68732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40"/>
              </a:lnSpc>
            </a:pPr>
            <a:r>
              <a:rPr lang="en-US" sz="1600" spc="-32">
                <a:solidFill>
                  <a:srgbClr val="6E3509"/>
                </a:solidFill>
                <a:latin typeface="Aileron"/>
                <a:ea typeface="Aileron"/>
                <a:cs typeface="Aileron"/>
                <a:sym typeface="Aileron"/>
              </a:rPr>
              <a:t> </a:t>
            </a:r>
            <a:r>
              <a:rPr lang="en-US" sz="1600" spc="-32">
                <a:solidFill>
                  <a:srgbClr val="6E3509"/>
                </a:solidFill>
                <a:latin typeface="Aileron"/>
                <a:ea typeface="Aileron"/>
                <a:cs typeface="Aileron"/>
                <a:sym typeface="Aileron"/>
              </a:rPr>
              <a:t>แผนยุทธศาสตร์มหาวิทยาลัยนครพนม ระยะ 5 ปี (พ.ศ. 2570-2574) เป็นเป้าหมายในการพัฒนาเพื่อใช้เป็นกรอบในการจัดทำแผนต่าง ๆ ที่มีความสอดคล้องและบูรณาการ ก่อให้เกิดประโยชน์สูงสุด และเป็นพลังผลักดันร่วมกันไปสู่เป้าหมายตามวิสัยทัศน์ที่กำหนดไว้ คือ “มหาวิทยาลัยชั้นนำแห่งการเรียนรู้ สร้างสรรค์วิจัยและนวัตกรรม ขับเคลื่อนการพัฒนาเชิงพื้นที่พหุวัฒนธรรม ในอนุภูมิภาคลุ่มน้ำโขง"</a:t>
            </a:r>
          </a:p>
          <a:p>
            <a:pPr algn="l">
              <a:lnSpc>
                <a:spcPts val="2240"/>
              </a:lnSpc>
            </a:pPr>
            <a:r>
              <a:rPr lang="en-US" sz="1600" spc="-32">
                <a:solidFill>
                  <a:srgbClr val="6E3509"/>
                </a:solidFill>
                <a:latin typeface="Aileron"/>
                <a:ea typeface="Aileron"/>
                <a:cs typeface="Aileron"/>
                <a:sym typeface="Aileron"/>
              </a:rPr>
              <a:t>(To be </a:t>
            </a:r>
            <a:r>
              <a:rPr lang="en-US" sz="1600" spc="-32">
                <a:solidFill>
                  <a:srgbClr val="6E3509"/>
                </a:solidFill>
                <a:latin typeface="Aileron"/>
                <a:ea typeface="Aileron"/>
                <a:cs typeface="Aileron"/>
                <a:sym typeface="Aileron"/>
              </a:rPr>
              <a:t>a leading university for learning, research, and innovation, driving area-based development in the multicultural Greater Mekong Subregion) โดยแผนยุทธศาสตร์ดังกล่าว   ประกอบด้วย</a:t>
            </a:r>
          </a:p>
          <a:p>
            <a:pPr algn="ctr">
              <a:lnSpc>
                <a:spcPts val="560"/>
              </a:lnSpc>
            </a:pPr>
          </a:p>
          <a:p>
            <a:pPr algn="ctr">
              <a:lnSpc>
                <a:spcPts val="2240"/>
              </a:lnSpc>
            </a:pPr>
            <a:r>
              <a:rPr lang="en-US" sz="1600" spc="-32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5 </a:t>
            </a:r>
            <a:r>
              <a:rPr lang="en-US" sz="1600" spc="-32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ยุทธศาสตร์ </a:t>
            </a:r>
          </a:p>
          <a:p>
            <a:pPr algn="ctr">
              <a:lnSpc>
                <a:spcPts val="2240"/>
              </a:lnSpc>
            </a:pPr>
            <a:r>
              <a:rPr lang="en-US" sz="1600" spc="-32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19 </a:t>
            </a:r>
            <a:r>
              <a:rPr lang="en-US" sz="1600" spc="-32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เป้าประสงค์ </a:t>
            </a:r>
          </a:p>
          <a:p>
            <a:pPr algn="ctr">
              <a:lnSpc>
                <a:spcPts val="2240"/>
              </a:lnSpc>
            </a:pPr>
            <a:r>
              <a:rPr lang="en-US" sz="1600" spc="-32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28</a:t>
            </a:r>
            <a:r>
              <a:rPr lang="en-US" sz="1600" spc="-32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 กลยุทธ์</a:t>
            </a:r>
          </a:p>
          <a:p>
            <a:pPr algn="ctr">
              <a:lnSpc>
                <a:spcPts val="2240"/>
              </a:lnSpc>
            </a:pPr>
            <a:r>
              <a:rPr lang="en-US" sz="1600" spc="-32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25 </a:t>
            </a:r>
            <a:r>
              <a:rPr lang="en-US" sz="1600" spc="-32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ตัวชี้วัด </a:t>
            </a:r>
          </a:p>
          <a:p>
            <a:pPr algn="ctr">
              <a:lnSpc>
                <a:spcPts val="2240"/>
              </a:lnSpc>
            </a:pPr>
            <a:r>
              <a:rPr lang="en-US" sz="1600" spc="-32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97 </a:t>
            </a:r>
            <a:r>
              <a:rPr lang="en-US" sz="1600" spc="-32">
                <a:solidFill>
                  <a:srgbClr val="5D351C"/>
                </a:solidFill>
                <a:latin typeface="Aileron"/>
                <a:ea typeface="Aileron"/>
                <a:cs typeface="Aileron"/>
                <a:sym typeface="Aileron"/>
              </a:rPr>
              <a:t> โครงการ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59254" y="1823904"/>
            <a:ext cx="2344465" cy="8261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600" spc="-32">
                <a:solidFill>
                  <a:srgbClr val="804928"/>
                </a:solidFill>
                <a:latin typeface="Aileron"/>
                <a:ea typeface="Aileron"/>
                <a:cs typeface="Aileron"/>
                <a:sym typeface="Aileron"/>
              </a:rPr>
              <a:t>แผนยุทธศาสตร์มหาวิทยาลัยนครพนม ระยะ 5 ปี </a:t>
            </a:r>
          </a:p>
          <a:p>
            <a:pPr algn="ctr">
              <a:lnSpc>
                <a:spcPts val="2240"/>
              </a:lnSpc>
            </a:pPr>
            <a:r>
              <a:rPr lang="en-US" sz="1600" spc="-32">
                <a:solidFill>
                  <a:srgbClr val="804928"/>
                </a:solidFill>
                <a:latin typeface="Aileron"/>
                <a:ea typeface="Aileron"/>
                <a:cs typeface="Aileron"/>
                <a:sym typeface="Aileron"/>
              </a:rPr>
              <a:t>(พ.ศ. 2570-2574)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4068806" y="1519303"/>
            <a:ext cx="3159062" cy="1406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spc="-40" b="true">
                <a:solidFill>
                  <a:srgbClr val="804928"/>
                </a:solidFill>
                <a:latin typeface="Aileron Bold"/>
                <a:ea typeface="Aileron Bold"/>
                <a:cs typeface="Aileron Bold"/>
                <a:sym typeface="Aileron Bold"/>
              </a:rPr>
              <a:t>ยุทธศาสตร์ที่ 1 </a:t>
            </a:r>
          </a:p>
          <a:p>
            <a:pPr algn="l">
              <a:lnSpc>
                <a:spcPts val="2800"/>
              </a:lnSpc>
            </a:pPr>
            <a:r>
              <a:rPr lang="en-US" sz="2000" spc="-72" b="true">
                <a:solidFill>
                  <a:srgbClr val="804928"/>
                </a:solidFill>
                <a:latin typeface="Aileron Bold"/>
                <a:ea typeface="Aileron Bold"/>
                <a:cs typeface="Aileron Bold"/>
                <a:sym typeface="Aileron Bold"/>
              </a:rPr>
              <a:t>พัฒนาระบบบริหารจัดการให้มี</a:t>
            </a:r>
            <a:r>
              <a:rPr lang="en-US" sz="2000" spc="-72" b="true">
                <a:solidFill>
                  <a:srgbClr val="804928"/>
                </a:solidFill>
                <a:latin typeface="Aileron Bold"/>
                <a:ea typeface="Aileron Bold"/>
                <a:cs typeface="Aileron Bold"/>
                <a:sym typeface="Aileron Bold"/>
              </a:rPr>
              <a:t>ธรรมาภิบาลอย่างยั่งยืน</a:t>
            </a:r>
          </a:p>
          <a:p>
            <a:pPr algn="l">
              <a:lnSpc>
                <a:spcPts val="2800"/>
              </a:lnSpc>
            </a:pPr>
            <a:r>
              <a:rPr lang="en-US" sz="2000" spc="-40" b="true">
                <a:solidFill>
                  <a:srgbClr val="804928"/>
                </a:solidFill>
                <a:latin typeface="Aileron Bold"/>
                <a:ea typeface="Aileron Bold"/>
                <a:cs typeface="Aileron Bold"/>
                <a:sym typeface="Aileron Bold"/>
              </a:rPr>
              <a:t> 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4068806" y="2878203"/>
            <a:ext cx="3326013" cy="1758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spc="-40" b="true">
                <a:solidFill>
                  <a:srgbClr val="804928"/>
                </a:solidFill>
                <a:latin typeface="Aileron Bold"/>
                <a:ea typeface="Aileron Bold"/>
                <a:cs typeface="Aileron Bold"/>
                <a:sym typeface="Aileron Bold"/>
              </a:rPr>
              <a:t>ยุทธศาสตร์ที่ 2 </a:t>
            </a:r>
          </a:p>
          <a:p>
            <a:pPr algn="l">
              <a:lnSpc>
                <a:spcPts val="2800"/>
              </a:lnSpc>
            </a:pPr>
            <a:r>
              <a:rPr lang="en-US" sz="2000" spc="-40" b="true">
                <a:solidFill>
                  <a:srgbClr val="804928"/>
                </a:solidFill>
                <a:latin typeface="Aileron Bold"/>
                <a:ea typeface="Aileron Bold"/>
                <a:cs typeface="Aileron Bold"/>
                <a:sym typeface="Aileron Bold"/>
              </a:rPr>
              <a:t>พลิกโฉมหลักสูตรเชิงรุกสู่</a:t>
            </a:r>
          </a:p>
          <a:p>
            <a:pPr algn="l">
              <a:lnSpc>
                <a:spcPts val="2800"/>
              </a:lnSpc>
            </a:pPr>
            <a:r>
              <a:rPr lang="en-US" sz="2000" spc="-40" b="true">
                <a:solidFill>
                  <a:srgbClr val="804928"/>
                </a:solidFill>
                <a:latin typeface="Aileron Bold"/>
                <a:ea typeface="Aileron Bold"/>
                <a:cs typeface="Aileron Bold"/>
                <a:sym typeface="Aileron Bold"/>
              </a:rPr>
              <a:t>การเรียนรู้ตลอดชีวิต ตอบโจทย์การพัฒนาประเทศ</a:t>
            </a:r>
          </a:p>
          <a:p>
            <a:pPr algn="l">
              <a:lnSpc>
                <a:spcPts val="2800"/>
              </a:lnSpc>
            </a:pPr>
          </a:p>
        </p:txBody>
      </p:sp>
      <p:sp>
        <p:nvSpPr>
          <p:cNvPr name="TextBox 19" id="19"/>
          <p:cNvSpPr txBox="true"/>
          <p:nvPr/>
        </p:nvSpPr>
        <p:spPr>
          <a:xfrm rot="0">
            <a:off x="4068806" y="4615965"/>
            <a:ext cx="3012988" cy="1758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spc="-120" b="true">
                <a:solidFill>
                  <a:srgbClr val="804928"/>
                </a:solidFill>
                <a:latin typeface="Aileron Bold"/>
                <a:ea typeface="Aileron Bold"/>
                <a:cs typeface="Aileron Bold"/>
                <a:sym typeface="Aileron Bold"/>
              </a:rPr>
              <a:t>ยุทธศาสตร์ที่ 3 </a:t>
            </a:r>
          </a:p>
          <a:p>
            <a:pPr algn="l">
              <a:lnSpc>
                <a:spcPts val="2800"/>
              </a:lnSpc>
            </a:pPr>
            <a:r>
              <a:rPr lang="en-US" sz="2000" spc="-120" b="true">
                <a:solidFill>
                  <a:srgbClr val="804928"/>
                </a:solidFill>
                <a:latin typeface="Aileron Bold"/>
                <a:ea typeface="Aileron Bold"/>
                <a:cs typeface="Aileron Bold"/>
                <a:sym typeface="Aileron Bold"/>
              </a:rPr>
              <a:t>ยกระดับผลงานวิจัยและนวัตกรรมใน GMS สู่การพัฒนาชุมชนและสังคม</a:t>
            </a:r>
          </a:p>
          <a:p>
            <a:pPr algn="l">
              <a:lnSpc>
                <a:spcPts val="2800"/>
              </a:lnSpc>
            </a:pPr>
          </a:p>
        </p:txBody>
      </p:sp>
      <p:sp>
        <p:nvSpPr>
          <p:cNvPr name="TextBox 20" id="20"/>
          <p:cNvSpPr txBox="true"/>
          <p:nvPr/>
        </p:nvSpPr>
        <p:spPr>
          <a:xfrm rot="0">
            <a:off x="4068806" y="6451114"/>
            <a:ext cx="3159062" cy="1758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spc="-108" b="true">
                <a:solidFill>
                  <a:srgbClr val="804928"/>
                </a:solidFill>
                <a:latin typeface="Aileron Bold"/>
                <a:ea typeface="Aileron Bold"/>
                <a:cs typeface="Aileron Bold"/>
                <a:sym typeface="Aileron Bold"/>
              </a:rPr>
              <a:t>ยุทธศาสตร์ที่ 4 </a:t>
            </a:r>
          </a:p>
          <a:p>
            <a:pPr algn="l">
              <a:lnSpc>
                <a:spcPts val="2800"/>
              </a:lnSpc>
            </a:pPr>
            <a:r>
              <a:rPr lang="en-US" sz="2000" spc="-108" b="true">
                <a:solidFill>
                  <a:srgbClr val="804928"/>
                </a:solidFill>
                <a:latin typeface="Aileron Bold"/>
                <a:ea typeface="Aileron Bold"/>
                <a:cs typeface="Aileron Bold"/>
                <a:sym typeface="Aileron Bold"/>
              </a:rPr>
              <a:t>ขับเคลื่อนการบริการวิชาการ</a:t>
            </a:r>
          </a:p>
          <a:p>
            <a:pPr algn="l">
              <a:lnSpc>
                <a:spcPts val="2800"/>
              </a:lnSpc>
            </a:pPr>
            <a:r>
              <a:rPr lang="en-US" sz="2000" spc="-108" b="true">
                <a:solidFill>
                  <a:srgbClr val="804928"/>
                </a:solidFill>
                <a:latin typeface="Aileron Bold"/>
                <a:ea typeface="Aileron Bold"/>
                <a:cs typeface="Aileron Bold"/>
                <a:sym typeface="Aileron Bold"/>
              </a:rPr>
              <a:t>สู่ความเป็นเลิศ สร้างคุณค่า</a:t>
            </a:r>
          </a:p>
          <a:p>
            <a:pPr algn="l">
              <a:lnSpc>
                <a:spcPts val="2800"/>
              </a:lnSpc>
            </a:pPr>
            <a:r>
              <a:rPr lang="en-US" sz="2000" spc="-108" b="true">
                <a:solidFill>
                  <a:srgbClr val="804928"/>
                </a:solidFill>
                <a:latin typeface="Aileron Bold"/>
                <a:ea typeface="Aileron Bold"/>
                <a:cs typeface="Aileron Bold"/>
                <a:sym typeface="Aileron Bold"/>
              </a:rPr>
              <a:t>แก่ชุมชนและสังคม</a:t>
            </a:r>
          </a:p>
          <a:p>
            <a:pPr algn="l">
              <a:lnSpc>
                <a:spcPts val="2800"/>
              </a:lnSpc>
            </a:pPr>
          </a:p>
        </p:txBody>
      </p:sp>
      <p:sp>
        <p:nvSpPr>
          <p:cNvPr name="TextBox 21" id="21"/>
          <p:cNvSpPr txBox="true"/>
          <p:nvPr/>
        </p:nvSpPr>
        <p:spPr>
          <a:xfrm rot="0">
            <a:off x="4068806" y="8286264"/>
            <a:ext cx="3326013" cy="1758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spc="-40" b="true">
                <a:solidFill>
                  <a:srgbClr val="804928"/>
                </a:solidFill>
                <a:latin typeface="Aileron Bold"/>
                <a:ea typeface="Aileron Bold"/>
                <a:cs typeface="Aileron Bold"/>
                <a:sym typeface="Aileron Bold"/>
              </a:rPr>
              <a:t>ยุทธศาสตร์ที่ 5  </a:t>
            </a:r>
          </a:p>
          <a:p>
            <a:pPr algn="l">
              <a:lnSpc>
                <a:spcPts val="2800"/>
              </a:lnSpc>
            </a:pPr>
            <a:r>
              <a:rPr lang="en-US" sz="2000" spc="-40" b="true">
                <a:solidFill>
                  <a:srgbClr val="804928"/>
                </a:solidFill>
                <a:latin typeface="Aileron Bold"/>
                <a:ea typeface="Aileron Bold"/>
                <a:cs typeface="Aileron Bold"/>
                <a:sym typeface="Aileron Bold"/>
              </a:rPr>
              <a:t>สืบสานและยกระดับอัตลักษณ์ท้องถิ่น ศิลปวัฒนธรรมลุ่มน้ำโขง สู่เศรษฐกิจสร้างสรรค์</a:t>
            </a:r>
          </a:p>
          <a:p>
            <a:pPr algn="l">
              <a:lnSpc>
                <a:spcPts val="2800"/>
              </a:lnSpc>
            </a:pPr>
          </a:p>
        </p:txBody>
      </p:sp>
      <p:grpSp>
        <p:nvGrpSpPr>
          <p:cNvPr name="Group 22" id="22"/>
          <p:cNvGrpSpPr/>
          <p:nvPr/>
        </p:nvGrpSpPr>
        <p:grpSpPr>
          <a:xfrm rot="0">
            <a:off x="6023695" y="9698012"/>
            <a:ext cx="1539905" cy="1004788"/>
            <a:chOff x="0" y="0"/>
            <a:chExt cx="2053207" cy="1339717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2053207" cy="1339717"/>
            </a:xfrm>
            <a:custGeom>
              <a:avLst/>
              <a:gdLst/>
              <a:ahLst/>
              <a:cxnLst/>
              <a:rect r="r" b="b" t="t" l="l"/>
              <a:pathLst>
                <a:path h="1339717" w="2053207">
                  <a:moveTo>
                    <a:pt x="0" y="0"/>
                  </a:moveTo>
                  <a:lnTo>
                    <a:pt x="2053207" y="0"/>
                  </a:lnTo>
                  <a:lnTo>
                    <a:pt x="2053207" y="1339717"/>
                  </a:lnTo>
                  <a:lnTo>
                    <a:pt x="0" y="13397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TextBox 24" id="24"/>
            <p:cNvSpPr txBox="true"/>
            <p:nvPr/>
          </p:nvSpPr>
          <p:spPr>
            <a:xfrm rot="0">
              <a:off x="993390" y="512109"/>
              <a:ext cx="608081" cy="64897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123"/>
                </a:lnSpc>
              </a:pPr>
              <a:r>
                <a:rPr lang="en-US" sz="2945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66</a:t>
              </a:r>
            </a:p>
          </p:txBody>
        </p:sp>
      </p:grpSp>
    </p:spTree>
  </p:cSld>
  <p:clrMapOvr>
    <a:masterClrMapping/>
  </p:clrMapOvr>
</p:sld>
</file>

<file path=ppt/slides/slide7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-1507810" y="1761760"/>
            <a:ext cx="10575621" cy="7168480"/>
          </a:xfrm>
          <a:custGeom>
            <a:avLst/>
            <a:gdLst/>
            <a:ahLst/>
            <a:cxnLst/>
            <a:rect r="r" b="b" t="t" l="l"/>
            <a:pathLst>
              <a:path h="7168480" w="10575621">
                <a:moveTo>
                  <a:pt x="0" y="0"/>
                </a:moveTo>
                <a:lnTo>
                  <a:pt x="10575620" y="0"/>
                </a:lnTo>
                <a:lnTo>
                  <a:pt x="10575620" y="7168480"/>
                </a:lnTo>
                <a:lnTo>
                  <a:pt x="0" y="71684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37" t="0" r="-837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277425" y="9756002"/>
            <a:ext cx="1282575" cy="935998"/>
          </a:xfrm>
          <a:custGeom>
            <a:avLst/>
            <a:gdLst/>
            <a:ahLst/>
            <a:cxnLst/>
            <a:rect r="r" b="b" t="t" l="l"/>
            <a:pathLst>
              <a:path h="935998" w="1282575">
                <a:moveTo>
                  <a:pt x="0" y="0"/>
                </a:moveTo>
                <a:lnTo>
                  <a:pt x="1282575" y="0"/>
                </a:lnTo>
                <a:lnTo>
                  <a:pt x="1282575" y="935998"/>
                </a:lnTo>
                <a:lnTo>
                  <a:pt x="0" y="9359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333" t="0" r="-12412" b="-6171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809051" y="10103894"/>
            <a:ext cx="750949" cy="4717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3"/>
              </a:lnSpc>
            </a:pPr>
            <a:r>
              <a:rPr lang="en-US" sz="2795">
                <a:solidFill>
                  <a:srgbClr val="C57F0F"/>
                </a:solidFill>
                <a:latin typeface="Aileron"/>
                <a:ea typeface="Aileron"/>
                <a:cs typeface="Aileron"/>
                <a:sym typeface="Aileron"/>
              </a:rPr>
              <a:t>67</a:t>
            </a:r>
          </a:p>
        </p:txBody>
      </p:sp>
    </p:spTree>
  </p:cSld>
  <p:clrMapOvr>
    <a:masterClrMapping/>
  </p:clrMapOvr>
</p:sld>
</file>

<file path=ppt/slides/slide7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3271689" cy="4976903"/>
            <a:chOff x="0" y="0"/>
            <a:chExt cx="1172500" cy="178361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72500" cy="1783610"/>
            </a:xfrm>
            <a:custGeom>
              <a:avLst/>
              <a:gdLst/>
              <a:ahLst/>
              <a:cxnLst/>
              <a:rect r="r" b="b" t="t" l="l"/>
              <a:pathLst>
                <a:path h="1783610" w="1172500">
                  <a:moveTo>
                    <a:pt x="0" y="0"/>
                  </a:moveTo>
                  <a:lnTo>
                    <a:pt x="1172500" y="0"/>
                  </a:lnTo>
                  <a:lnTo>
                    <a:pt x="1172500" y="1783610"/>
                  </a:lnTo>
                  <a:lnTo>
                    <a:pt x="0" y="1783610"/>
                  </a:lnTo>
                  <a:close/>
                </a:path>
              </a:pathLst>
            </a:custGeom>
            <a:solidFill>
              <a:srgbClr val="C57F0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172500" cy="18217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50286" y="804127"/>
            <a:ext cx="3115978" cy="4914289"/>
            <a:chOff x="0" y="0"/>
            <a:chExt cx="4154638" cy="6552385"/>
          </a:xfrm>
        </p:grpSpPr>
        <p:sp>
          <p:nvSpPr>
            <p:cNvPr name="TextBox 6" id="6"/>
            <p:cNvSpPr txBox="true"/>
            <p:nvPr/>
          </p:nvSpPr>
          <p:spPr>
            <a:xfrm rot="0">
              <a:off x="0" y="19050"/>
              <a:ext cx="4032000" cy="145094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20"/>
                </a:lnSpc>
              </a:pPr>
              <a:r>
                <a:rPr lang="en-US" b="true" sz="2000" spc="100">
                  <a:solidFill>
                    <a:srgbClr val="000000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4.1 ยุทธศาสตร์ที่ 1    พัฒนาระบบบริหารจัดการให้มีธรรมาภิบาลอย่างยั่งยืน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0" y="1489149"/>
              <a:ext cx="4154638" cy="506323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64"/>
                </a:lnSpc>
              </a:pPr>
              <a:r>
                <a:rPr lang="en-US" sz="1200" spc="19">
                  <a:solidFill>
                    <a:srgbClr val="000000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เป้าประสงค์ :</a:t>
              </a:r>
              <a:r>
                <a:rPr lang="en-US" sz="1200" spc="19">
                  <a:solidFill>
                    <a:srgbClr val="E9FFE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 </a:t>
              </a:r>
            </a:p>
            <a:p>
              <a:pPr algn="l">
                <a:lnSpc>
                  <a:spcPts val="1464"/>
                </a:lnSpc>
              </a:pPr>
              <a:r>
                <a:rPr lang="en-US" sz="1200" spc="19">
                  <a:solidFill>
                    <a:srgbClr val="E9FFE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1.1  มหาวิทยาลัยมีระบบบริหารจัดการที่ทันสมัย  มีประสิทธิภาพ และขับเคลื่อนด้วยข้อมูลและเทคโนโลยีดิจิทัล (DATA-DRIVEN &amp; DIGITAL GOVERNANCE)</a:t>
              </a:r>
            </a:p>
            <a:p>
              <a:pPr algn="l">
                <a:lnSpc>
                  <a:spcPts val="1464"/>
                </a:lnSpc>
              </a:pPr>
              <a:r>
                <a:rPr lang="en-US" sz="1200" spc="19">
                  <a:solidFill>
                    <a:srgbClr val="E9FFE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1.2  มหาวิทยาลัยมีระบบบริหารจัดการ</a:t>
              </a:r>
            </a:p>
            <a:p>
              <a:pPr algn="l">
                <a:lnSpc>
                  <a:spcPts val="1464"/>
                </a:lnSpc>
              </a:pPr>
              <a:r>
                <a:rPr lang="en-US" sz="1200" spc="19">
                  <a:solidFill>
                    <a:srgbClr val="E9FFE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ตามหลักธรรมาภิบาล มีความโปร่งใส ตรวจสอบได้ และเป็นองค์กรที่มีคุณธรรม</a:t>
              </a:r>
            </a:p>
            <a:p>
              <a:pPr algn="l">
                <a:lnSpc>
                  <a:spcPts val="1464"/>
                </a:lnSpc>
              </a:pPr>
              <a:r>
                <a:rPr lang="en-US" sz="1200" spc="19">
                  <a:solidFill>
                    <a:srgbClr val="E9FFE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1.3  มหาวิทยาลัยมีศักยภาพในการขับเคลื่อนยุทธศาสตร์เชื่อมโยงกับการพัฒนาพื้นที่ </a:t>
              </a:r>
            </a:p>
            <a:p>
              <a:pPr algn="l">
                <a:lnSpc>
                  <a:spcPts val="1464"/>
                </a:lnSpc>
              </a:pPr>
              <a:r>
                <a:rPr lang="en-US" sz="1200" spc="19">
                  <a:solidFill>
                    <a:srgbClr val="E9FFE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กลุ่มจังหวัด และอนุภูมิภาคลุ่มน้ำโขง (GMS) </a:t>
              </a:r>
            </a:p>
            <a:p>
              <a:pPr algn="l">
                <a:lnSpc>
                  <a:spcPts val="1464"/>
                </a:lnSpc>
              </a:pPr>
              <a:r>
                <a:rPr lang="en-US" sz="1200" spc="19">
                  <a:solidFill>
                    <a:srgbClr val="E9FFE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เพื่อสร้างผลกระทบเชิงเศรษฐกิจและสังคม</a:t>
              </a:r>
            </a:p>
            <a:p>
              <a:pPr algn="l">
                <a:lnSpc>
                  <a:spcPts val="1464"/>
                </a:lnSpc>
              </a:pPr>
              <a:r>
                <a:rPr lang="en-US" sz="1200" spc="19">
                  <a:solidFill>
                    <a:srgbClr val="E9FFE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1.4  บุคลากรมีสมรรถนะสูง มีความก้าวหน้า</a:t>
              </a:r>
            </a:p>
            <a:p>
              <a:pPr algn="l">
                <a:lnSpc>
                  <a:spcPts val="1464"/>
                </a:lnSpc>
              </a:pPr>
              <a:r>
                <a:rPr lang="en-US" sz="1200" spc="19">
                  <a:solidFill>
                    <a:srgbClr val="E9FFE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ในสายอาชีพ และมีวัฒนธรรมองค์กรหนี่งเดียวกัน</a:t>
              </a:r>
            </a:p>
            <a:p>
              <a:pPr algn="l">
                <a:lnSpc>
                  <a:spcPts val="1464"/>
                </a:lnSpc>
              </a:pPr>
              <a:r>
                <a:rPr lang="en-US" sz="1200" spc="19">
                  <a:solidFill>
                    <a:srgbClr val="E9FFE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1.5  มหาวิทยาลัยมีภาพลักษณ์และชื่อเสียง</a:t>
              </a:r>
            </a:p>
            <a:p>
              <a:pPr algn="l">
                <a:lnSpc>
                  <a:spcPts val="1464"/>
                </a:lnSpc>
              </a:pPr>
              <a:r>
                <a:rPr lang="en-US" sz="1200" spc="19">
                  <a:solidFill>
                    <a:srgbClr val="E9FFE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ที่เข้มแข็ง สร้างความยั่งยืนให้กับชุมชนและสังคม</a:t>
              </a:r>
            </a:p>
            <a:p>
              <a:pPr algn="l">
                <a:lnSpc>
                  <a:spcPts val="1464"/>
                </a:lnSpc>
              </a:pPr>
              <a:r>
                <a:rPr lang="en-US" sz="1200" spc="19">
                  <a:solidFill>
                    <a:srgbClr val="E9FFE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1.6  มหาวิทยาลัยมีความมั่นคงทางการเงิน สามารถ</a:t>
              </a:r>
              <a:r>
                <a:rPr lang="en-US" sz="1200" spc="19">
                  <a:solidFill>
                    <a:srgbClr val="E9FFE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บริหารทรัพยากรได้อย่างคุ้มค่า </a:t>
              </a:r>
            </a:p>
            <a:p>
              <a:pPr algn="l">
                <a:lnSpc>
                  <a:spcPts val="1464"/>
                </a:lnSpc>
              </a:pPr>
              <a:r>
                <a:rPr lang="en-US" sz="1200" spc="19">
                  <a:solidFill>
                    <a:srgbClr val="E9FFE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และสร้างความยั่งยืนขององค์กรในระยะยาว</a:t>
              </a:r>
            </a:p>
            <a:p>
              <a:pPr algn="l">
                <a:lnSpc>
                  <a:spcPts val="1464"/>
                </a:lnSpc>
              </a:pPr>
            </a:p>
            <a:p>
              <a:pPr algn="l">
                <a:lnSpc>
                  <a:spcPts val="1464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760427" y="5856246"/>
            <a:ext cx="3295696" cy="4353439"/>
            <a:chOff x="0" y="0"/>
            <a:chExt cx="4394261" cy="580458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40886" y="3165200"/>
              <a:ext cx="4321238" cy="528707"/>
            </a:xfrm>
            <a:custGeom>
              <a:avLst/>
              <a:gdLst/>
              <a:ahLst/>
              <a:cxnLst/>
              <a:rect r="r" b="b" t="t" l="l"/>
              <a:pathLst>
                <a:path h="528707" w="4321238">
                  <a:moveTo>
                    <a:pt x="0" y="0"/>
                  </a:moveTo>
                  <a:lnTo>
                    <a:pt x="4321238" y="0"/>
                  </a:lnTo>
                  <a:lnTo>
                    <a:pt x="4321238" y="528707"/>
                  </a:lnTo>
                  <a:lnTo>
                    <a:pt x="0" y="5287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8036" t="-46293" r="-20132" b="-1139838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4208832"/>
              <a:ext cx="4321238" cy="528707"/>
            </a:xfrm>
            <a:custGeom>
              <a:avLst/>
              <a:gdLst/>
              <a:ahLst/>
              <a:cxnLst/>
              <a:rect r="r" b="b" t="t" l="l"/>
              <a:pathLst>
                <a:path h="528707" w="4321238">
                  <a:moveTo>
                    <a:pt x="0" y="0"/>
                  </a:moveTo>
                  <a:lnTo>
                    <a:pt x="4321238" y="0"/>
                  </a:lnTo>
                  <a:lnTo>
                    <a:pt x="4321238" y="528707"/>
                  </a:lnTo>
                  <a:lnTo>
                    <a:pt x="0" y="5287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8036" t="-46293" r="-20132" b="-1139838"/>
              </a:stretch>
            </a:blipFill>
          </p:spPr>
        </p:sp>
        <p:grpSp>
          <p:nvGrpSpPr>
            <p:cNvPr name="Group 11" id="11"/>
            <p:cNvGrpSpPr/>
            <p:nvPr/>
          </p:nvGrpSpPr>
          <p:grpSpPr>
            <a:xfrm rot="0">
              <a:off x="32009" y="2341460"/>
              <a:ext cx="575842" cy="271842"/>
              <a:chOff x="0" y="0"/>
              <a:chExt cx="151246" cy="71400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151246" cy="71400"/>
              </a:xfrm>
              <a:custGeom>
                <a:avLst/>
                <a:gdLst/>
                <a:ahLst/>
                <a:cxnLst/>
                <a:rect r="r" b="b" t="t" l="l"/>
                <a:pathLst>
                  <a:path h="71400" w="151246">
                    <a:moveTo>
                      <a:pt x="0" y="0"/>
                    </a:moveTo>
                    <a:lnTo>
                      <a:pt x="151246" y="0"/>
                    </a:lnTo>
                    <a:lnTo>
                      <a:pt x="151246" y="71400"/>
                    </a:lnTo>
                    <a:lnTo>
                      <a:pt x="0" y="71400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0"/>
                <a:ext cx="151246" cy="71400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681"/>
                  </a:lnSpc>
                </a:pPr>
              </a:p>
            </p:txBody>
          </p:sp>
        </p:grpSp>
        <p:sp>
          <p:nvSpPr>
            <p:cNvPr name="Freeform 14" id="14"/>
            <p:cNvSpPr/>
            <p:nvPr/>
          </p:nvSpPr>
          <p:spPr>
            <a:xfrm flipH="false" flipV="false" rot="0">
              <a:off x="27209" y="1812753"/>
              <a:ext cx="4321238" cy="528707"/>
            </a:xfrm>
            <a:custGeom>
              <a:avLst/>
              <a:gdLst/>
              <a:ahLst/>
              <a:cxnLst/>
              <a:rect r="r" b="b" t="t" l="l"/>
              <a:pathLst>
                <a:path h="528707" w="4321238">
                  <a:moveTo>
                    <a:pt x="0" y="0"/>
                  </a:moveTo>
                  <a:lnTo>
                    <a:pt x="4321238" y="0"/>
                  </a:lnTo>
                  <a:lnTo>
                    <a:pt x="4321238" y="528707"/>
                  </a:lnTo>
                  <a:lnTo>
                    <a:pt x="0" y="5287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8036" t="-46293" r="-20132" b="-1139838"/>
              </a:stretch>
            </a:blipFill>
          </p:spPr>
        </p:sp>
        <p:sp>
          <p:nvSpPr>
            <p:cNvPr name="TextBox 15" id="15"/>
            <p:cNvSpPr txBox="true"/>
            <p:nvPr/>
          </p:nvSpPr>
          <p:spPr>
            <a:xfrm rot="0">
              <a:off x="174468" y="1812753"/>
              <a:ext cx="3693333" cy="399183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86"/>
                </a:lnSpc>
              </a:pPr>
              <a:r>
                <a:rPr lang="en-US" sz="1279" spc="-49">
                  <a:solidFill>
                    <a:srgbClr val="804928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1.1.1 จัดทำระบบฐานข้อมูลและติดตาม MOU ออนไลน์ (MOU TRACKING SYSTEM)</a:t>
              </a:r>
            </a:p>
            <a:p>
              <a:pPr algn="l">
                <a:lnSpc>
                  <a:spcPts val="1586"/>
                </a:lnSpc>
              </a:pPr>
              <a:r>
                <a:rPr lang="en-US" sz="1279" spc="19">
                  <a:solidFill>
                    <a:srgbClr val="804928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1.1.2</a:t>
              </a:r>
              <a:r>
                <a:rPr lang="en-US" sz="1279" spc="19">
                  <a:solidFill>
                    <a:srgbClr val="804928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 พัฒนาระบบ ERP Phase 2 เพื่อบูรณาการการบริหารการเงินและทรัพยากร</a:t>
              </a:r>
            </a:p>
            <a:p>
              <a:pPr algn="l">
                <a:lnSpc>
                  <a:spcPts val="1586"/>
                </a:lnSpc>
              </a:pPr>
              <a:r>
                <a:rPr lang="en-US" sz="1279" spc="19">
                  <a:solidFill>
                    <a:srgbClr val="804928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1.1.3</a:t>
              </a:r>
              <a:r>
                <a:rPr lang="en-US" sz="1279" spc="19">
                  <a:solidFill>
                    <a:srgbClr val="804928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 ระบบ Early Warning และ Student Success Coaching</a:t>
              </a:r>
            </a:p>
            <a:p>
              <a:pPr algn="l">
                <a:lnSpc>
                  <a:spcPts val="1586"/>
                </a:lnSpc>
              </a:pPr>
              <a:r>
                <a:rPr lang="en-US" sz="1279" spc="19">
                  <a:solidFill>
                    <a:srgbClr val="804928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1.1.4</a:t>
              </a:r>
              <a:r>
                <a:rPr lang="en-US" sz="1279" spc="19">
                  <a:solidFill>
                    <a:srgbClr val="804928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 พัฒนาทีม Digital Transformation Task Force</a:t>
              </a:r>
            </a:p>
            <a:p>
              <a:pPr algn="l">
                <a:lnSpc>
                  <a:spcPts val="1586"/>
                </a:lnSpc>
              </a:pPr>
              <a:r>
                <a:rPr lang="en-US" sz="1279" spc="19">
                  <a:solidFill>
                    <a:srgbClr val="804928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1.1.5 ยกระดับ DATA CENTER และระบบเครือข่ายมหาวิทยาลัย</a:t>
              </a:r>
            </a:p>
            <a:p>
              <a:pPr algn="l">
                <a:lnSpc>
                  <a:spcPts val="1586"/>
                </a:lnSpc>
              </a:pPr>
              <a:r>
                <a:rPr lang="en-US" sz="1279" spc="19">
                  <a:solidFill>
                    <a:srgbClr val="804928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1.1.6 จัดตั้งคณะทำงานและดำเนินการตามมาตรฐาน ISO 27001</a:t>
              </a:r>
            </a:p>
            <a:p>
              <a:pPr algn="l">
                <a:lnSpc>
                  <a:spcPts val="1586"/>
                </a:lnSpc>
              </a:pPr>
            </a:p>
            <a:p>
              <a:pPr algn="l">
                <a:lnSpc>
                  <a:spcPts val="1586"/>
                </a:lnSpc>
              </a:pPr>
            </a:p>
          </p:txBody>
        </p:sp>
        <p:grpSp>
          <p:nvGrpSpPr>
            <p:cNvPr name="Group 16" id="16"/>
            <p:cNvGrpSpPr/>
            <p:nvPr/>
          </p:nvGrpSpPr>
          <p:grpSpPr>
            <a:xfrm rot="0">
              <a:off x="27209" y="1812753"/>
              <a:ext cx="575842" cy="264354"/>
              <a:chOff x="0" y="0"/>
              <a:chExt cx="151246" cy="69433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151246" cy="69433"/>
              </a:xfrm>
              <a:custGeom>
                <a:avLst/>
                <a:gdLst/>
                <a:ahLst/>
                <a:cxnLst/>
                <a:rect r="r" b="b" t="t" l="l"/>
                <a:pathLst>
                  <a:path h="69433" w="151246">
                    <a:moveTo>
                      <a:pt x="0" y="0"/>
                    </a:moveTo>
                    <a:lnTo>
                      <a:pt x="151246" y="0"/>
                    </a:lnTo>
                    <a:lnTo>
                      <a:pt x="151246" y="69433"/>
                    </a:lnTo>
                    <a:lnTo>
                      <a:pt x="0" y="69433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0" y="0"/>
                <a:ext cx="151246" cy="69433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681"/>
                  </a:lnSpc>
                </a:pPr>
              </a:p>
            </p:txBody>
          </p:sp>
        </p:grpSp>
        <p:grpSp>
          <p:nvGrpSpPr>
            <p:cNvPr name="Group 19" id="19"/>
            <p:cNvGrpSpPr/>
            <p:nvPr/>
          </p:nvGrpSpPr>
          <p:grpSpPr>
            <a:xfrm rot="0">
              <a:off x="32009" y="0"/>
              <a:ext cx="4362252" cy="1711153"/>
              <a:chOff x="0" y="0"/>
              <a:chExt cx="1172500" cy="459929"/>
            </a:xfrm>
          </p:grpSpPr>
          <p:sp>
            <p:nvSpPr>
              <p:cNvPr name="Freeform 20" id="20"/>
              <p:cNvSpPr/>
              <p:nvPr/>
            </p:nvSpPr>
            <p:spPr>
              <a:xfrm flipH="false" flipV="false" rot="0">
                <a:off x="0" y="0"/>
                <a:ext cx="1172500" cy="459929"/>
              </a:xfrm>
              <a:custGeom>
                <a:avLst/>
                <a:gdLst/>
                <a:ahLst/>
                <a:cxnLst/>
                <a:rect r="r" b="b" t="t" l="l"/>
                <a:pathLst>
                  <a:path h="459929" w="1172500">
                    <a:moveTo>
                      <a:pt x="0" y="0"/>
                    </a:moveTo>
                    <a:lnTo>
                      <a:pt x="1172500" y="0"/>
                    </a:lnTo>
                    <a:lnTo>
                      <a:pt x="1172500" y="459929"/>
                    </a:lnTo>
                    <a:lnTo>
                      <a:pt x="0" y="459929"/>
                    </a:lnTo>
                    <a:close/>
                  </a:path>
                </a:pathLst>
              </a:custGeom>
              <a:solidFill>
                <a:srgbClr val="C57F0F">
                  <a:alpha val="12941"/>
                </a:srgbClr>
              </a:solidFill>
            </p:spPr>
          </p:sp>
          <p:sp>
            <p:nvSpPr>
              <p:cNvPr name="TextBox 21" id="21"/>
              <p:cNvSpPr txBox="true"/>
              <p:nvPr/>
            </p:nvSpPr>
            <p:spPr>
              <a:xfrm>
                <a:off x="0" y="-19050"/>
                <a:ext cx="1172500" cy="47897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108"/>
                  </a:lnSpc>
                </a:pPr>
              </a:p>
            </p:txBody>
          </p:sp>
        </p:grpSp>
        <p:sp>
          <p:nvSpPr>
            <p:cNvPr name="TextBox 22" id="22"/>
            <p:cNvSpPr txBox="true"/>
            <p:nvPr/>
          </p:nvSpPr>
          <p:spPr>
            <a:xfrm rot="0">
              <a:off x="181891" y="128583"/>
              <a:ext cx="4020287" cy="178553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08"/>
                </a:lnSpc>
              </a:pPr>
              <a:r>
                <a:rPr lang="en-US" b="true" sz="1700" spc="-91">
                  <a:solidFill>
                    <a:srgbClr val="804928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กลยุทธ์ที่ 1 ยกระดับระบบบริหาร       เชิงรุกด้วยระบบ ERP (ENTERPRISE RESOURCE PLANNING) และเทคโนโลยีดิจิทัล เพื่อความเป็นเลิศ</a:t>
              </a:r>
            </a:p>
            <a:p>
              <a:pPr algn="l">
                <a:lnSpc>
                  <a:spcPts val="2108"/>
                </a:lnSpc>
              </a:pPr>
            </a:p>
          </p:txBody>
        </p:sp>
        <p:grpSp>
          <p:nvGrpSpPr>
            <p:cNvPr name="Group 23" id="23"/>
            <p:cNvGrpSpPr/>
            <p:nvPr/>
          </p:nvGrpSpPr>
          <p:grpSpPr>
            <a:xfrm rot="0">
              <a:off x="27209" y="3165200"/>
              <a:ext cx="575842" cy="264354"/>
              <a:chOff x="0" y="0"/>
              <a:chExt cx="151246" cy="69433"/>
            </a:xfrm>
          </p:grpSpPr>
          <p:sp>
            <p:nvSpPr>
              <p:cNvPr name="Freeform 24" id="24"/>
              <p:cNvSpPr/>
              <p:nvPr/>
            </p:nvSpPr>
            <p:spPr>
              <a:xfrm flipH="false" flipV="false" rot="0">
                <a:off x="0" y="0"/>
                <a:ext cx="151246" cy="69433"/>
              </a:xfrm>
              <a:custGeom>
                <a:avLst/>
                <a:gdLst/>
                <a:ahLst/>
                <a:cxnLst/>
                <a:rect r="r" b="b" t="t" l="l"/>
                <a:pathLst>
                  <a:path h="69433" w="151246">
                    <a:moveTo>
                      <a:pt x="0" y="0"/>
                    </a:moveTo>
                    <a:lnTo>
                      <a:pt x="151246" y="0"/>
                    </a:lnTo>
                    <a:lnTo>
                      <a:pt x="151246" y="69433"/>
                    </a:lnTo>
                    <a:lnTo>
                      <a:pt x="0" y="69433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25" id="25"/>
              <p:cNvSpPr txBox="true"/>
              <p:nvPr/>
            </p:nvSpPr>
            <p:spPr>
              <a:xfrm>
                <a:off x="0" y="0"/>
                <a:ext cx="151246" cy="69433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681"/>
                  </a:lnSpc>
                </a:pPr>
              </a:p>
            </p:txBody>
          </p:sp>
        </p:grpSp>
        <p:grpSp>
          <p:nvGrpSpPr>
            <p:cNvPr name="Group 26" id="26"/>
            <p:cNvGrpSpPr/>
            <p:nvPr/>
          </p:nvGrpSpPr>
          <p:grpSpPr>
            <a:xfrm rot="0">
              <a:off x="40886" y="3693907"/>
              <a:ext cx="575842" cy="264354"/>
              <a:chOff x="0" y="0"/>
              <a:chExt cx="151246" cy="69433"/>
            </a:xfrm>
          </p:grpSpPr>
          <p:sp>
            <p:nvSpPr>
              <p:cNvPr name="Freeform 27" id="27"/>
              <p:cNvSpPr/>
              <p:nvPr/>
            </p:nvSpPr>
            <p:spPr>
              <a:xfrm flipH="false" flipV="false" rot="0">
                <a:off x="0" y="0"/>
                <a:ext cx="151246" cy="69433"/>
              </a:xfrm>
              <a:custGeom>
                <a:avLst/>
                <a:gdLst/>
                <a:ahLst/>
                <a:cxnLst/>
                <a:rect r="r" b="b" t="t" l="l"/>
                <a:pathLst>
                  <a:path h="69433" w="151246">
                    <a:moveTo>
                      <a:pt x="0" y="0"/>
                    </a:moveTo>
                    <a:lnTo>
                      <a:pt x="151246" y="0"/>
                    </a:lnTo>
                    <a:lnTo>
                      <a:pt x="151246" y="69433"/>
                    </a:lnTo>
                    <a:lnTo>
                      <a:pt x="0" y="69433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28" id="28"/>
              <p:cNvSpPr txBox="true"/>
              <p:nvPr/>
            </p:nvSpPr>
            <p:spPr>
              <a:xfrm>
                <a:off x="0" y="0"/>
                <a:ext cx="151246" cy="69433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681"/>
                  </a:lnSpc>
                </a:pPr>
              </a:p>
            </p:txBody>
          </p:sp>
        </p:grpSp>
        <p:grpSp>
          <p:nvGrpSpPr>
            <p:cNvPr name="Group 29" id="29"/>
            <p:cNvGrpSpPr/>
            <p:nvPr/>
          </p:nvGrpSpPr>
          <p:grpSpPr>
            <a:xfrm rot="0">
              <a:off x="27209" y="4224961"/>
              <a:ext cx="575842" cy="264354"/>
              <a:chOff x="0" y="0"/>
              <a:chExt cx="151246" cy="69433"/>
            </a:xfrm>
          </p:grpSpPr>
          <p:sp>
            <p:nvSpPr>
              <p:cNvPr name="Freeform 30" id="30"/>
              <p:cNvSpPr/>
              <p:nvPr/>
            </p:nvSpPr>
            <p:spPr>
              <a:xfrm flipH="false" flipV="false" rot="0">
                <a:off x="0" y="0"/>
                <a:ext cx="151246" cy="69433"/>
              </a:xfrm>
              <a:custGeom>
                <a:avLst/>
                <a:gdLst/>
                <a:ahLst/>
                <a:cxnLst/>
                <a:rect r="r" b="b" t="t" l="l"/>
                <a:pathLst>
                  <a:path h="69433" w="151246">
                    <a:moveTo>
                      <a:pt x="0" y="0"/>
                    </a:moveTo>
                    <a:lnTo>
                      <a:pt x="151246" y="0"/>
                    </a:lnTo>
                    <a:lnTo>
                      <a:pt x="151246" y="69433"/>
                    </a:lnTo>
                    <a:lnTo>
                      <a:pt x="0" y="69433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31" id="31"/>
              <p:cNvSpPr txBox="true"/>
              <p:nvPr/>
            </p:nvSpPr>
            <p:spPr>
              <a:xfrm>
                <a:off x="0" y="0"/>
                <a:ext cx="151246" cy="69433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681"/>
                  </a:lnSpc>
                </a:pPr>
              </a:p>
            </p:txBody>
          </p:sp>
        </p:grpSp>
        <p:grpSp>
          <p:nvGrpSpPr>
            <p:cNvPr name="Group 32" id="32"/>
            <p:cNvGrpSpPr/>
            <p:nvPr/>
          </p:nvGrpSpPr>
          <p:grpSpPr>
            <a:xfrm rot="0">
              <a:off x="11266" y="4737539"/>
              <a:ext cx="575842" cy="264354"/>
              <a:chOff x="0" y="0"/>
              <a:chExt cx="151246" cy="69433"/>
            </a:xfrm>
          </p:grpSpPr>
          <p:sp>
            <p:nvSpPr>
              <p:cNvPr name="Freeform 33" id="33"/>
              <p:cNvSpPr/>
              <p:nvPr/>
            </p:nvSpPr>
            <p:spPr>
              <a:xfrm flipH="false" flipV="false" rot="0">
                <a:off x="0" y="0"/>
                <a:ext cx="151246" cy="69433"/>
              </a:xfrm>
              <a:custGeom>
                <a:avLst/>
                <a:gdLst/>
                <a:ahLst/>
                <a:cxnLst/>
                <a:rect r="r" b="b" t="t" l="l"/>
                <a:pathLst>
                  <a:path h="69433" w="151246">
                    <a:moveTo>
                      <a:pt x="0" y="0"/>
                    </a:moveTo>
                    <a:lnTo>
                      <a:pt x="151246" y="0"/>
                    </a:lnTo>
                    <a:lnTo>
                      <a:pt x="151246" y="69433"/>
                    </a:lnTo>
                    <a:lnTo>
                      <a:pt x="0" y="69433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34" id="34"/>
              <p:cNvSpPr txBox="true"/>
              <p:nvPr/>
            </p:nvSpPr>
            <p:spPr>
              <a:xfrm>
                <a:off x="0" y="0"/>
                <a:ext cx="151246" cy="69433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681"/>
                  </a:lnSpc>
                </a:pPr>
              </a:p>
            </p:txBody>
          </p:sp>
        </p:grpSp>
      </p:grpSp>
      <p:grpSp>
        <p:nvGrpSpPr>
          <p:cNvPr name="Group 35" id="35"/>
          <p:cNvGrpSpPr/>
          <p:nvPr/>
        </p:nvGrpSpPr>
        <p:grpSpPr>
          <a:xfrm rot="0">
            <a:off x="4271291" y="756000"/>
            <a:ext cx="3145793" cy="2809443"/>
            <a:chOff x="0" y="0"/>
            <a:chExt cx="4194391" cy="3745924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13094" y="2895342"/>
              <a:ext cx="4181297" cy="590813"/>
            </a:xfrm>
            <a:custGeom>
              <a:avLst/>
              <a:gdLst/>
              <a:ahLst/>
              <a:cxnLst/>
              <a:rect r="r" b="b" t="t" l="l"/>
              <a:pathLst>
                <a:path h="590813" w="4181297">
                  <a:moveTo>
                    <a:pt x="0" y="0"/>
                  </a:moveTo>
                  <a:lnTo>
                    <a:pt x="4181297" y="0"/>
                  </a:lnTo>
                  <a:lnTo>
                    <a:pt x="4181297" y="590813"/>
                  </a:lnTo>
                  <a:lnTo>
                    <a:pt x="0" y="5908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7755" t="-37086" r="-18257" b="-959196"/>
              </a:stretch>
            </a:blipFill>
          </p:spPr>
        </p:sp>
        <p:grpSp>
          <p:nvGrpSpPr>
            <p:cNvPr name="Group 37" id="37"/>
            <p:cNvGrpSpPr/>
            <p:nvPr/>
          </p:nvGrpSpPr>
          <p:grpSpPr>
            <a:xfrm rot="0">
              <a:off x="26187" y="0"/>
              <a:ext cx="4155110" cy="1303737"/>
              <a:chOff x="0" y="0"/>
              <a:chExt cx="1116823" cy="350422"/>
            </a:xfrm>
          </p:grpSpPr>
          <p:sp>
            <p:nvSpPr>
              <p:cNvPr name="Freeform 38" id="38"/>
              <p:cNvSpPr/>
              <p:nvPr/>
            </p:nvSpPr>
            <p:spPr>
              <a:xfrm flipH="false" flipV="false" rot="0">
                <a:off x="0" y="0"/>
                <a:ext cx="1116823" cy="350422"/>
              </a:xfrm>
              <a:custGeom>
                <a:avLst/>
                <a:gdLst/>
                <a:ahLst/>
                <a:cxnLst/>
                <a:rect r="r" b="b" t="t" l="l"/>
                <a:pathLst>
                  <a:path h="350422" w="1116823">
                    <a:moveTo>
                      <a:pt x="0" y="0"/>
                    </a:moveTo>
                    <a:lnTo>
                      <a:pt x="1116823" y="0"/>
                    </a:lnTo>
                    <a:lnTo>
                      <a:pt x="1116823" y="350422"/>
                    </a:lnTo>
                    <a:lnTo>
                      <a:pt x="0" y="350422"/>
                    </a:lnTo>
                    <a:close/>
                  </a:path>
                </a:pathLst>
              </a:custGeom>
              <a:solidFill>
                <a:srgbClr val="C57F0F">
                  <a:alpha val="12941"/>
                </a:srgbClr>
              </a:solidFill>
            </p:spPr>
          </p:sp>
          <p:sp>
            <p:nvSpPr>
              <p:cNvPr name="TextBox 39" id="39"/>
              <p:cNvSpPr txBox="true"/>
              <p:nvPr/>
            </p:nvSpPr>
            <p:spPr>
              <a:xfrm>
                <a:off x="0" y="-38100"/>
                <a:ext cx="1116823" cy="3885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40"/>
                  </a:lnSpc>
                </a:pPr>
              </a:p>
            </p:txBody>
          </p:sp>
        </p:grpSp>
        <p:sp>
          <p:nvSpPr>
            <p:cNvPr name="Freeform 40" id="40"/>
            <p:cNvSpPr/>
            <p:nvPr/>
          </p:nvSpPr>
          <p:spPr>
            <a:xfrm flipH="false" flipV="false" rot="0">
              <a:off x="0" y="1418037"/>
              <a:ext cx="4181297" cy="885649"/>
            </a:xfrm>
            <a:custGeom>
              <a:avLst/>
              <a:gdLst/>
              <a:ahLst/>
              <a:cxnLst/>
              <a:rect r="r" b="b" t="t" l="l"/>
              <a:pathLst>
                <a:path h="885649" w="4181297">
                  <a:moveTo>
                    <a:pt x="0" y="0"/>
                  </a:moveTo>
                  <a:lnTo>
                    <a:pt x="4181297" y="0"/>
                  </a:lnTo>
                  <a:lnTo>
                    <a:pt x="4181297" y="885649"/>
                  </a:lnTo>
                  <a:lnTo>
                    <a:pt x="0" y="8856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7755" t="-23949" r="-18257" b="-607376"/>
              </a:stretch>
            </a:blipFill>
          </p:spPr>
        </p:sp>
        <p:sp>
          <p:nvSpPr>
            <p:cNvPr name="TextBox 41" id="41"/>
            <p:cNvSpPr txBox="true"/>
            <p:nvPr/>
          </p:nvSpPr>
          <p:spPr>
            <a:xfrm rot="0">
              <a:off x="113515" y="1422576"/>
              <a:ext cx="3728842" cy="232334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727"/>
                </a:lnSpc>
              </a:pPr>
              <a:r>
                <a:rPr lang="en-US" sz="1279" spc="55">
                  <a:solidFill>
                    <a:srgbClr val="804928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1.2.1 พัฒนาความร่วมมือเชิงยุทธศาสตร์กับสถาบันการศึกษาและองค์กรใน GMS</a:t>
              </a:r>
            </a:p>
            <a:p>
              <a:pPr algn="l">
                <a:lnSpc>
                  <a:spcPts val="1727"/>
                </a:lnSpc>
              </a:pPr>
              <a:r>
                <a:rPr lang="en-US" sz="1279" spc="-40">
                  <a:solidFill>
                    <a:srgbClr val="804928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1.2.2 วิจัยและพัฒนาร่วมกับภาครัฐและเอกชน ตามแผนพัฒนาจังหวัดและกลุ่มจังหวัด</a:t>
              </a:r>
            </a:p>
            <a:p>
              <a:pPr algn="l">
                <a:lnSpc>
                  <a:spcPts val="1727"/>
                </a:lnSpc>
              </a:pPr>
              <a:r>
                <a:rPr lang="en-US" sz="1279" spc="55">
                  <a:solidFill>
                    <a:srgbClr val="804928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1.2.3 จัดทำ MASTER PLAN กายภาพมหาวิทยาลัยระยะ 20 ปี</a:t>
              </a:r>
            </a:p>
            <a:p>
              <a:pPr algn="l">
                <a:lnSpc>
                  <a:spcPts val="1727"/>
                </a:lnSpc>
              </a:pPr>
            </a:p>
          </p:txBody>
        </p:sp>
        <p:grpSp>
          <p:nvGrpSpPr>
            <p:cNvPr name="Group 42" id="42"/>
            <p:cNvGrpSpPr/>
            <p:nvPr/>
          </p:nvGrpSpPr>
          <p:grpSpPr>
            <a:xfrm rot="0">
              <a:off x="19533" y="1418037"/>
              <a:ext cx="548498" cy="333161"/>
              <a:chOff x="0" y="0"/>
              <a:chExt cx="144064" cy="87506"/>
            </a:xfrm>
          </p:grpSpPr>
          <p:sp>
            <p:nvSpPr>
              <p:cNvPr name="Freeform 43" id="43"/>
              <p:cNvSpPr/>
              <p:nvPr/>
            </p:nvSpPr>
            <p:spPr>
              <a:xfrm flipH="false" flipV="false" rot="0">
                <a:off x="0" y="0"/>
                <a:ext cx="144064" cy="87506"/>
              </a:xfrm>
              <a:custGeom>
                <a:avLst/>
                <a:gdLst/>
                <a:ahLst/>
                <a:cxnLst/>
                <a:rect r="r" b="b" t="t" l="l"/>
                <a:pathLst>
                  <a:path h="87506" w="144064">
                    <a:moveTo>
                      <a:pt x="0" y="0"/>
                    </a:moveTo>
                    <a:lnTo>
                      <a:pt x="144064" y="0"/>
                    </a:lnTo>
                    <a:lnTo>
                      <a:pt x="144064" y="87506"/>
                    </a:lnTo>
                    <a:lnTo>
                      <a:pt x="0" y="87506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44" id="44"/>
              <p:cNvSpPr txBox="true"/>
              <p:nvPr/>
            </p:nvSpPr>
            <p:spPr>
              <a:xfrm>
                <a:off x="0" y="-9525"/>
                <a:ext cx="144064" cy="97031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45" id="45"/>
            <p:cNvSpPr txBox="true"/>
            <p:nvPr/>
          </p:nvSpPr>
          <p:spPr>
            <a:xfrm rot="0">
              <a:off x="212591" y="145632"/>
              <a:ext cx="3829383" cy="132490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952"/>
                </a:lnSpc>
              </a:pPr>
              <a:r>
                <a:rPr lang="en-US" b="true" sz="1600" spc="-86">
                  <a:solidFill>
                    <a:srgbClr val="804928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กลยุทธ์ที่ 2 ขับเคลื่อนยุทธศาสตร์มหาวิทยาลัยเชื่อมโยงกับแผนพัฒนากลุ่มจังหวัดและการค้าชายแดน GMS</a:t>
              </a:r>
            </a:p>
            <a:p>
              <a:pPr algn="l">
                <a:lnSpc>
                  <a:spcPts val="1952"/>
                </a:lnSpc>
              </a:pPr>
            </a:p>
          </p:txBody>
        </p:sp>
        <p:grpSp>
          <p:nvGrpSpPr>
            <p:cNvPr name="Group 46" id="46"/>
            <p:cNvGrpSpPr/>
            <p:nvPr/>
          </p:nvGrpSpPr>
          <p:grpSpPr>
            <a:xfrm rot="0">
              <a:off x="0" y="2304805"/>
              <a:ext cx="548498" cy="294836"/>
              <a:chOff x="0" y="0"/>
              <a:chExt cx="144064" cy="77440"/>
            </a:xfrm>
          </p:grpSpPr>
          <p:sp>
            <p:nvSpPr>
              <p:cNvPr name="Freeform 47" id="47"/>
              <p:cNvSpPr/>
              <p:nvPr/>
            </p:nvSpPr>
            <p:spPr>
              <a:xfrm flipH="false" flipV="false" rot="0">
                <a:off x="0" y="0"/>
                <a:ext cx="144064" cy="77440"/>
              </a:xfrm>
              <a:custGeom>
                <a:avLst/>
                <a:gdLst/>
                <a:ahLst/>
                <a:cxnLst/>
                <a:rect r="r" b="b" t="t" l="l"/>
                <a:pathLst>
                  <a:path h="77440" w="144064">
                    <a:moveTo>
                      <a:pt x="0" y="0"/>
                    </a:moveTo>
                    <a:lnTo>
                      <a:pt x="144064" y="0"/>
                    </a:lnTo>
                    <a:lnTo>
                      <a:pt x="144064" y="77440"/>
                    </a:lnTo>
                    <a:lnTo>
                      <a:pt x="0" y="77440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48" id="48"/>
              <p:cNvSpPr txBox="true"/>
              <p:nvPr/>
            </p:nvSpPr>
            <p:spPr>
              <a:xfrm>
                <a:off x="0" y="-9525"/>
                <a:ext cx="144064" cy="86965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49" id="49"/>
            <p:cNvGrpSpPr/>
            <p:nvPr/>
          </p:nvGrpSpPr>
          <p:grpSpPr>
            <a:xfrm rot="0">
              <a:off x="19533" y="2895342"/>
              <a:ext cx="548498" cy="294836"/>
              <a:chOff x="0" y="0"/>
              <a:chExt cx="144064" cy="77440"/>
            </a:xfrm>
          </p:grpSpPr>
          <p:sp>
            <p:nvSpPr>
              <p:cNvPr name="Freeform 50" id="50"/>
              <p:cNvSpPr/>
              <p:nvPr/>
            </p:nvSpPr>
            <p:spPr>
              <a:xfrm flipH="false" flipV="false" rot="0">
                <a:off x="0" y="0"/>
                <a:ext cx="144064" cy="77440"/>
              </a:xfrm>
              <a:custGeom>
                <a:avLst/>
                <a:gdLst/>
                <a:ahLst/>
                <a:cxnLst/>
                <a:rect r="r" b="b" t="t" l="l"/>
                <a:pathLst>
                  <a:path h="77440" w="144064">
                    <a:moveTo>
                      <a:pt x="0" y="0"/>
                    </a:moveTo>
                    <a:lnTo>
                      <a:pt x="144064" y="0"/>
                    </a:lnTo>
                    <a:lnTo>
                      <a:pt x="144064" y="77440"/>
                    </a:lnTo>
                    <a:lnTo>
                      <a:pt x="0" y="77440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51" id="51"/>
              <p:cNvSpPr txBox="true"/>
              <p:nvPr/>
            </p:nvSpPr>
            <p:spPr>
              <a:xfrm>
                <a:off x="0" y="-9525"/>
                <a:ext cx="144064" cy="86965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</p:grpSp>
      <p:grpSp>
        <p:nvGrpSpPr>
          <p:cNvPr name="Group 52" id="52"/>
          <p:cNvGrpSpPr/>
          <p:nvPr/>
        </p:nvGrpSpPr>
        <p:grpSpPr>
          <a:xfrm rot="0">
            <a:off x="4271291" y="3581704"/>
            <a:ext cx="3155910" cy="1727765"/>
            <a:chOff x="0" y="0"/>
            <a:chExt cx="4207881" cy="2303686"/>
          </a:xfrm>
        </p:grpSpPr>
        <p:grpSp>
          <p:nvGrpSpPr>
            <p:cNvPr name="Group 53" id="53"/>
            <p:cNvGrpSpPr/>
            <p:nvPr/>
          </p:nvGrpSpPr>
          <p:grpSpPr>
            <a:xfrm rot="0">
              <a:off x="27493" y="0"/>
              <a:ext cx="4180388" cy="1303737"/>
              <a:chOff x="0" y="0"/>
              <a:chExt cx="1123617" cy="350422"/>
            </a:xfrm>
          </p:grpSpPr>
          <p:sp>
            <p:nvSpPr>
              <p:cNvPr name="Freeform 54" id="54"/>
              <p:cNvSpPr/>
              <p:nvPr/>
            </p:nvSpPr>
            <p:spPr>
              <a:xfrm flipH="false" flipV="false" rot="0">
                <a:off x="0" y="0"/>
                <a:ext cx="1123617" cy="350422"/>
              </a:xfrm>
              <a:custGeom>
                <a:avLst/>
                <a:gdLst/>
                <a:ahLst/>
                <a:cxnLst/>
                <a:rect r="r" b="b" t="t" l="l"/>
                <a:pathLst>
                  <a:path h="350422" w="1123617">
                    <a:moveTo>
                      <a:pt x="0" y="0"/>
                    </a:moveTo>
                    <a:lnTo>
                      <a:pt x="1123617" y="0"/>
                    </a:lnTo>
                    <a:lnTo>
                      <a:pt x="1123617" y="350422"/>
                    </a:lnTo>
                    <a:lnTo>
                      <a:pt x="0" y="350422"/>
                    </a:lnTo>
                    <a:close/>
                  </a:path>
                </a:pathLst>
              </a:custGeom>
              <a:solidFill>
                <a:srgbClr val="C57F0F">
                  <a:alpha val="12941"/>
                </a:srgbClr>
              </a:solidFill>
            </p:spPr>
          </p:sp>
          <p:sp>
            <p:nvSpPr>
              <p:cNvPr name="TextBox 55" id="55"/>
              <p:cNvSpPr txBox="true"/>
              <p:nvPr/>
            </p:nvSpPr>
            <p:spPr>
              <a:xfrm>
                <a:off x="0" y="-38100"/>
                <a:ext cx="1123617" cy="38852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40"/>
                  </a:lnSpc>
                </a:pPr>
              </a:p>
            </p:txBody>
          </p:sp>
        </p:grpSp>
        <p:sp>
          <p:nvSpPr>
            <p:cNvPr name="Freeform 56" id="56"/>
            <p:cNvSpPr/>
            <p:nvPr/>
          </p:nvSpPr>
          <p:spPr>
            <a:xfrm flipH="false" flipV="false" rot="0">
              <a:off x="0" y="1418037"/>
              <a:ext cx="4207881" cy="885649"/>
            </a:xfrm>
            <a:custGeom>
              <a:avLst/>
              <a:gdLst/>
              <a:ahLst/>
              <a:cxnLst/>
              <a:rect r="r" b="b" t="t" l="l"/>
              <a:pathLst>
                <a:path h="885649" w="4207881">
                  <a:moveTo>
                    <a:pt x="0" y="0"/>
                  </a:moveTo>
                  <a:lnTo>
                    <a:pt x="4207881" y="0"/>
                  </a:lnTo>
                  <a:lnTo>
                    <a:pt x="4207881" y="885649"/>
                  </a:lnTo>
                  <a:lnTo>
                    <a:pt x="0" y="8856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8522" t="-27636" r="-23368" b="-640147"/>
              </a:stretch>
            </a:blipFill>
          </p:spPr>
        </p:sp>
        <p:sp>
          <p:nvSpPr>
            <p:cNvPr name="TextBox 57" id="57"/>
            <p:cNvSpPr txBox="true"/>
            <p:nvPr/>
          </p:nvSpPr>
          <p:spPr>
            <a:xfrm rot="0">
              <a:off x="119174" y="1422576"/>
              <a:ext cx="3693333" cy="86284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727"/>
                </a:lnSpc>
              </a:pPr>
              <a:r>
                <a:rPr lang="en-US" sz="1279" spc="55">
                  <a:solidFill>
                    <a:srgbClr val="804928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1.3.1 พัฒนาองค์กรให้ยืดหยุ่น รับมือวิกฤตและการเปลี่ยนแปลงดิจิทัลได้รวดเร็ว</a:t>
              </a:r>
            </a:p>
          </p:txBody>
        </p:sp>
        <p:grpSp>
          <p:nvGrpSpPr>
            <p:cNvPr name="Group 58" id="58"/>
            <p:cNvGrpSpPr/>
            <p:nvPr/>
          </p:nvGrpSpPr>
          <p:grpSpPr>
            <a:xfrm rot="0">
              <a:off x="20507" y="1418037"/>
              <a:ext cx="575842" cy="333161"/>
              <a:chOff x="0" y="0"/>
              <a:chExt cx="151246" cy="87506"/>
            </a:xfrm>
          </p:grpSpPr>
          <p:sp>
            <p:nvSpPr>
              <p:cNvPr name="Freeform 59" id="59"/>
              <p:cNvSpPr/>
              <p:nvPr/>
            </p:nvSpPr>
            <p:spPr>
              <a:xfrm flipH="false" flipV="false" rot="0">
                <a:off x="0" y="0"/>
                <a:ext cx="151246" cy="87506"/>
              </a:xfrm>
              <a:custGeom>
                <a:avLst/>
                <a:gdLst/>
                <a:ahLst/>
                <a:cxnLst/>
                <a:rect r="r" b="b" t="t" l="l"/>
                <a:pathLst>
                  <a:path h="87506" w="151246">
                    <a:moveTo>
                      <a:pt x="0" y="0"/>
                    </a:moveTo>
                    <a:lnTo>
                      <a:pt x="151246" y="0"/>
                    </a:lnTo>
                    <a:lnTo>
                      <a:pt x="151246" y="87506"/>
                    </a:lnTo>
                    <a:lnTo>
                      <a:pt x="0" y="87506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60" id="60"/>
              <p:cNvSpPr txBox="true"/>
              <p:nvPr/>
            </p:nvSpPr>
            <p:spPr>
              <a:xfrm>
                <a:off x="0" y="-9525"/>
                <a:ext cx="151246" cy="97031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61" id="61"/>
            <p:cNvSpPr txBox="true"/>
            <p:nvPr/>
          </p:nvSpPr>
          <p:spPr>
            <a:xfrm rot="0">
              <a:off x="223190" y="145632"/>
              <a:ext cx="3817661" cy="132490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952"/>
                </a:lnSpc>
              </a:pPr>
              <a:r>
                <a:rPr lang="en-US" b="true" sz="1600" spc="-86">
                  <a:solidFill>
                    <a:srgbClr val="804928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กลยุทธ์ที่ 3 พัฒนาองค์กรให้ยืดหยุ่น รับมือวิกฤตและการเปลี่ยนแปลงดิจิทัลได้รวดเร็ว</a:t>
              </a:r>
            </a:p>
            <a:p>
              <a:pPr algn="l">
                <a:lnSpc>
                  <a:spcPts val="1952"/>
                </a:lnSpc>
              </a:pPr>
            </a:p>
          </p:txBody>
        </p:sp>
      </p:grpSp>
      <p:grpSp>
        <p:nvGrpSpPr>
          <p:cNvPr name="Group 62" id="62"/>
          <p:cNvGrpSpPr/>
          <p:nvPr/>
        </p:nvGrpSpPr>
        <p:grpSpPr>
          <a:xfrm rot="0">
            <a:off x="4271291" y="5448553"/>
            <a:ext cx="3155910" cy="1482952"/>
            <a:chOff x="0" y="0"/>
            <a:chExt cx="4207881" cy="1977270"/>
          </a:xfrm>
        </p:grpSpPr>
        <p:grpSp>
          <p:nvGrpSpPr>
            <p:cNvPr name="Group 63" id="63"/>
            <p:cNvGrpSpPr/>
            <p:nvPr/>
          </p:nvGrpSpPr>
          <p:grpSpPr>
            <a:xfrm rot="0">
              <a:off x="0" y="0"/>
              <a:ext cx="4171105" cy="956864"/>
              <a:chOff x="0" y="0"/>
              <a:chExt cx="1121122" cy="257189"/>
            </a:xfrm>
          </p:grpSpPr>
          <p:sp>
            <p:nvSpPr>
              <p:cNvPr name="Freeform 64" id="64"/>
              <p:cNvSpPr/>
              <p:nvPr/>
            </p:nvSpPr>
            <p:spPr>
              <a:xfrm flipH="false" flipV="false" rot="0">
                <a:off x="0" y="0"/>
                <a:ext cx="1121122" cy="257189"/>
              </a:xfrm>
              <a:custGeom>
                <a:avLst/>
                <a:gdLst/>
                <a:ahLst/>
                <a:cxnLst/>
                <a:rect r="r" b="b" t="t" l="l"/>
                <a:pathLst>
                  <a:path h="257189" w="1121122">
                    <a:moveTo>
                      <a:pt x="0" y="0"/>
                    </a:moveTo>
                    <a:lnTo>
                      <a:pt x="1121122" y="0"/>
                    </a:lnTo>
                    <a:lnTo>
                      <a:pt x="1121122" y="257189"/>
                    </a:lnTo>
                    <a:lnTo>
                      <a:pt x="0" y="257189"/>
                    </a:lnTo>
                    <a:close/>
                  </a:path>
                </a:pathLst>
              </a:custGeom>
              <a:solidFill>
                <a:srgbClr val="C57F0F">
                  <a:alpha val="12941"/>
                </a:srgbClr>
              </a:solidFill>
            </p:spPr>
          </p:sp>
          <p:sp>
            <p:nvSpPr>
              <p:cNvPr name="TextBox 65" id="65"/>
              <p:cNvSpPr txBox="true"/>
              <p:nvPr/>
            </p:nvSpPr>
            <p:spPr>
              <a:xfrm>
                <a:off x="0" y="-38100"/>
                <a:ext cx="1121122" cy="29528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40"/>
                  </a:lnSpc>
                </a:pPr>
              </a:p>
            </p:txBody>
          </p:sp>
        </p:grpSp>
        <p:sp>
          <p:nvSpPr>
            <p:cNvPr name="Freeform 66" id="66"/>
            <p:cNvSpPr/>
            <p:nvPr/>
          </p:nvSpPr>
          <p:spPr>
            <a:xfrm flipH="false" flipV="false" rot="0">
              <a:off x="10487" y="1084876"/>
              <a:ext cx="4197393" cy="885649"/>
            </a:xfrm>
            <a:custGeom>
              <a:avLst/>
              <a:gdLst/>
              <a:ahLst/>
              <a:cxnLst/>
              <a:rect r="r" b="b" t="t" l="l"/>
              <a:pathLst>
                <a:path h="885649" w="4197393">
                  <a:moveTo>
                    <a:pt x="0" y="0"/>
                  </a:moveTo>
                  <a:lnTo>
                    <a:pt x="4197394" y="0"/>
                  </a:lnTo>
                  <a:lnTo>
                    <a:pt x="4197394" y="885649"/>
                  </a:lnTo>
                  <a:lnTo>
                    <a:pt x="0" y="8856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7755" t="-24234" r="-18257" b="-609906"/>
              </a:stretch>
            </a:blipFill>
          </p:spPr>
        </p:sp>
        <p:sp>
          <p:nvSpPr>
            <p:cNvPr name="TextBox 67" id="67"/>
            <p:cNvSpPr txBox="true"/>
            <p:nvPr/>
          </p:nvSpPr>
          <p:spPr>
            <a:xfrm rot="0">
              <a:off x="86174" y="1114421"/>
              <a:ext cx="3531497" cy="86284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727"/>
                </a:lnSpc>
              </a:pPr>
              <a:r>
                <a:rPr lang="en-US" sz="1279" spc="55">
                  <a:solidFill>
                    <a:srgbClr val="804928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1.4.1 ขับเคลื่อนการสร้าง SMART CAMPUS ที่เป็นมิตรกับสิ่งแวดล้อม</a:t>
              </a:r>
            </a:p>
            <a:p>
              <a:pPr algn="l">
                <a:lnSpc>
                  <a:spcPts val="1727"/>
                </a:lnSpc>
              </a:pPr>
            </a:p>
          </p:txBody>
        </p:sp>
        <p:grpSp>
          <p:nvGrpSpPr>
            <p:cNvPr name="Group 68" id="68"/>
            <p:cNvGrpSpPr/>
            <p:nvPr/>
          </p:nvGrpSpPr>
          <p:grpSpPr>
            <a:xfrm rot="0">
              <a:off x="0" y="1084876"/>
              <a:ext cx="550609" cy="333161"/>
              <a:chOff x="0" y="0"/>
              <a:chExt cx="144619" cy="87506"/>
            </a:xfrm>
          </p:grpSpPr>
          <p:sp>
            <p:nvSpPr>
              <p:cNvPr name="Freeform 69" id="69"/>
              <p:cNvSpPr/>
              <p:nvPr/>
            </p:nvSpPr>
            <p:spPr>
              <a:xfrm flipH="false" flipV="false" rot="0">
                <a:off x="0" y="0"/>
                <a:ext cx="144619" cy="87506"/>
              </a:xfrm>
              <a:custGeom>
                <a:avLst/>
                <a:gdLst/>
                <a:ahLst/>
                <a:cxnLst/>
                <a:rect r="r" b="b" t="t" l="l"/>
                <a:pathLst>
                  <a:path h="87506" w="144619">
                    <a:moveTo>
                      <a:pt x="0" y="0"/>
                    </a:moveTo>
                    <a:lnTo>
                      <a:pt x="144619" y="0"/>
                    </a:lnTo>
                    <a:lnTo>
                      <a:pt x="144619" y="87506"/>
                    </a:lnTo>
                    <a:lnTo>
                      <a:pt x="0" y="87506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70" id="70"/>
              <p:cNvSpPr txBox="true"/>
              <p:nvPr/>
            </p:nvSpPr>
            <p:spPr>
              <a:xfrm>
                <a:off x="0" y="-9525"/>
                <a:ext cx="144619" cy="97031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71" id="71"/>
            <p:cNvSpPr txBox="true"/>
            <p:nvPr/>
          </p:nvSpPr>
          <p:spPr>
            <a:xfrm rot="0">
              <a:off x="86174" y="-9525"/>
              <a:ext cx="4050560" cy="66450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952"/>
                </a:lnSpc>
              </a:pPr>
              <a:r>
                <a:rPr lang="en-US" b="true" sz="1600" spc="-86">
                  <a:solidFill>
                    <a:srgbClr val="804928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กลยุทธ์ที่ 4 ขับเคลื่อนการสร้าง SMART CAMPUS ที่เป็นมิตรกับสิ่งแวดล้อม</a:t>
              </a:r>
            </a:p>
          </p:txBody>
        </p:sp>
      </p:grpSp>
      <p:sp>
        <p:nvSpPr>
          <p:cNvPr name="Freeform 72" id="72"/>
          <p:cNvSpPr/>
          <p:nvPr/>
        </p:nvSpPr>
        <p:spPr>
          <a:xfrm flipH="false" flipV="false" rot="0">
            <a:off x="6052138" y="9716571"/>
            <a:ext cx="1511462" cy="986229"/>
          </a:xfrm>
          <a:custGeom>
            <a:avLst/>
            <a:gdLst/>
            <a:ahLst/>
            <a:cxnLst/>
            <a:rect r="r" b="b" t="t" l="l"/>
            <a:pathLst>
              <a:path h="986229" w="1511462">
                <a:moveTo>
                  <a:pt x="0" y="0"/>
                </a:moveTo>
                <a:lnTo>
                  <a:pt x="1511462" y="0"/>
                </a:lnTo>
                <a:lnTo>
                  <a:pt x="1511462" y="986229"/>
                </a:lnTo>
                <a:lnTo>
                  <a:pt x="0" y="98622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3" id="73"/>
          <p:cNvSpPr txBox="true"/>
          <p:nvPr/>
        </p:nvSpPr>
        <p:spPr>
          <a:xfrm rot="0">
            <a:off x="6809051" y="10103894"/>
            <a:ext cx="750949" cy="4717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3"/>
              </a:lnSpc>
            </a:pPr>
            <a:r>
              <a:rPr lang="en-US" sz="2795">
                <a:solidFill>
                  <a:srgbClr val="C57F0F"/>
                </a:solidFill>
                <a:latin typeface="Aileron"/>
                <a:ea typeface="Aileron"/>
                <a:cs typeface="Aileron"/>
                <a:sym typeface="Aileron"/>
              </a:rPr>
              <a:t>68</a:t>
            </a:r>
          </a:p>
        </p:txBody>
      </p:sp>
    </p:spTree>
  </p:cSld>
  <p:clrMapOvr>
    <a:masterClrMapping/>
  </p:clrMapOvr>
</p:sld>
</file>

<file path=ppt/slides/slide7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3271689" cy="5200806"/>
            <a:chOff x="0" y="0"/>
            <a:chExt cx="1172500" cy="186385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72500" cy="1863852"/>
            </a:xfrm>
            <a:custGeom>
              <a:avLst/>
              <a:gdLst/>
              <a:ahLst/>
              <a:cxnLst/>
              <a:rect r="r" b="b" t="t" l="l"/>
              <a:pathLst>
                <a:path h="1863852" w="1172500">
                  <a:moveTo>
                    <a:pt x="0" y="0"/>
                  </a:moveTo>
                  <a:lnTo>
                    <a:pt x="1172500" y="0"/>
                  </a:lnTo>
                  <a:lnTo>
                    <a:pt x="1172500" y="1863852"/>
                  </a:lnTo>
                  <a:lnTo>
                    <a:pt x="0" y="1863852"/>
                  </a:lnTo>
                  <a:close/>
                </a:path>
              </a:pathLst>
            </a:custGeom>
            <a:solidFill>
              <a:srgbClr val="C57F0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172500" cy="190195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6052138" y="9716571"/>
            <a:ext cx="1511462" cy="986229"/>
          </a:xfrm>
          <a:custGeom>
            <a:avLst/>
            <a:gdLst/>
            <a:ahLst/>
            <a:cxnLst/>
            <a:rect r="r" b="b" t="t" l="l"/>
            <a:pathLst>
              <a:path h="986229" w="1511462">
                <a:moveTo>
                  <a:pt x="0" y="0"/>
                </a:moveTo>
                <a:lnTo>
                  <a:pt x="1511462" y="0"/>
                </a:lnTo>
                <a:lnTo>
                  <a:pt x="1511462" y="986229"/>
                </a:lnTo>
                <a:lnTo>
                  <a:pt x="0" y="98622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6809051" y="10103894"/>
            <a:ext cx="750949" cy="4717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13"/>
              </a:lnSpc>
            </a:pPr>
            <a:r>
              <a:rPr lang="en-US" sz="2795">
                <a:solidFill>
                  <a:srgbClr val="C57F0F"/>
                </a:solidFill>
                <a:latin typeface="Aileron"/>
                <a:ea typeface="Aileron"/>
                <a:cs typeface="Aileron"/>
                <a:sym typeface="Aileron"/>
              </a:rPr>
              <a:t>69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896331" y="802761"/>
            <a:ext cx="3115978" cy="5618260"/>
            <a:chOff x="0" y="0"/>
            <a:chExt cx="4154638" cy="7491013"/>
          </a:xfrm>
        </p:grpSpPr>
        <p:sp>
          <p:nvSpPr>
            <p:cNvPr name="TextBox 8" id="8"/>
            <p:cNvSpPr txBox="true"/>
            <p:nvPr/>
          </p:nvSpPr>
          <p:spPr>
            <a:xfrm rot="0">
              <a:off x="0" y="19050"/>
              <a:ext cx="4154638" cy="145076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20"/>
                </a:lnSpc>
              </a:pPr>
              <a:r>
                <a:rPr lang="en-US" b="true" sz="2000" spc="100">
                  <a:solidFill>
                    <a:srgbClr val="000000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4.1 ยุทธศาสตร์ที่ 1    พัฒนาระบบบริหารจัดการให้มีธรรมาภิบาลอย่างยั่งยืน (ต่อ)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0" y="1488855"/>
              <a:ext cx="4154638" cy="600215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40"/>
                </a:lnSpc>
              </a:pPr>
              <a:r>
                <a:rPr lang="en-US" sz="1754" spc="28">
                  <a:solidFill>
                    <a:srgbClr val="000000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เป้าประสงค์ :</a:t>
              </a:r>
              <a:r>
                <a:rPr lang="en-US" sz="1754" spc="28">
                  <a:solidFill>
                    <a:srgbClr val="E9FFE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 </a:t>
              </a:r>
            </a:p>
            <a:p>
              <a:pPr algn="l">
                <a:lnSpc>
                  <a:spcPts val="1464"/>
                </a:lnSpc>
              </a:pPr>
              <a:r>
                <a:rPr lang="en-US" sz="1200" spc="19">
                  <a:solidFill>
                    <a:srgbClr val="E9FFE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เป้าประสงค์ : </a:t>
              </a:r>
            </a:p>
            <a:p>
              <a:pPr algn="l">
                <a:lnSpc>
                  <a:spcPts val="1464"/>
                </a:lnSpc>
              </a:pPr>
              <a:r>
                <a:rPr lang="en-US" sz="1200" spc="19">
                  <a:solidFill>
                    <a:srgbClr val="E9FFE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1.1 มหาวิทยาลัยมีระบบบริหารจัดการที่ทันสมัย มีประสิทธิภาพ และขับเคลื่อนด้วยข้อมูลและเทคโนโลยีดิจิทัล (DATA-DRIVEN &amp; DIGITAL GOVERNANCE)</a:t>
              </a:r>
            </a:p>
            <a:p>
              <a:pPr algn="l">
                <a:lnSpc>
                  <a:spcPts val="1464"/>
                </a:lnSpc>
              </a:pPr>
              <a:r>
                <a:rPr lang="en-US" sz="1200" spc="19">
                  <a:solidFill>
                    <a:srgbClr val="E9FFE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1.2 มหาวิทยาลัยมีระบบบริหารจัดการตามหลักธรรมาภิบาล มีความโปร่งใส ตรวจสอบได้ และเป็นองค์กรที่มีคุณธรรม</a:t>
              </a:r>
            </a:p>
            <a:p>
              <a:pPr algn="l">
                <a:lnSpc>
                  <a:spcPts val="1464"/>
                </a:lnSpc>
              </a:pPr>
              <a:r>
                <a:rPr lang="en-US" sz="1200" spc="19">
                  <a:solidFill>
                    <a:srgbClr val="E9FFE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1.3 มหาวิทยาลัยมีศักยภาพในการขับเคลื่อนยุทธศาสตร์เชื่อมโยงกับการพัฒนาพื้นที่ กลุ่มจังหวัด และอนุภูมิภาคลุ่มน้ำโขง (GMS) เพื่อสร้างผลกระทบเชิงเศรษฐกิจและสังคม</a:t>
              </a:r>
            </a:p>
            <a:p>
              <a:pPr algn="l">
                <a:lnSpc>
                  <a:spcPts val="1464"/>
                </a:lnSpc>
              </a:pPr>
              <a:r>
                <a:rPr lang="en-US" sz="1200" spc="19">
                  <a:solidFill>
                    <a:srgbClr val="E9FFE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1.4 บุคลากรมีสมรรถนะสูง มีความก้าวหน้าในสายอาชีพ และมีวัฒนธรรมองค์กรหนี่งเดียวกัน</a:t>
              </a:r>
            </a:p>
            <a:p>
              <a:pPr algn="l">
                <a:lnSpc>
                  <a:spcPts val="1464"/>
                </a:lnSpc>
              </a:pPr>
              <a:r>
                <a:rPr lang="en-US" sz="1200" spc="19">
                  <a:solidFill>
                    <a:srgbClr val="E9FFE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1.5 มหาวิทยาลัยมีภาพลักษณ์และชื่อเสียงที่เข้มแข็ง สร้างความยั่งยืนให้กับชุมชนและสังคม</a:t>
              </a:r>
            </a:p>
            <a:p>
              <a:pPr algn="l">
                <a:lnSpc>
                  <a:spcPts val="1464"/>
                </a:lnSpc>
              </a:pPr>
              <a:r>
                <a:rPr lang="en-US" sz="1200" spc="19">
                  <a:solidFill>
                    <a:srgbClr val="E9FFE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1.6 มหาวิทยาลัยมีความมั่นคงทางการเงิน สามารถ</a:t>
              </a:r>
              <a:r>
                <a:rPr lang="en-US" sz="1200" spc="19">
                  <a:solidFill>
                    <a:srgbClr val="E9FFE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บริหารทรัพยากรได้อย่างคุ้มค่า และสร้างความยั่งยืนขององค์กรในระยะยาว</a:t>
              </a:r>
            </a:p>
            <a:p>
              <a:pPr algn="l">
                <a:lnSpc>
                  <a:spcPts val="2140"/>
                </a:lnSpc>
              </a:pPr>
            </a:p>
            <a:p>
              <a:pPr algn="l">
                <a:lnSpc>
                  <a:spcPts val="2140"/>
                </a:lnSpc>
              </a:pPr>
            </a:p>
            <a:p>
              <a:pPr algn="l">
                <a:lnSpc>
                  <a:spcPts val="2140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697762" y="6149541"/>
            <a:ext cx="3314547" cy="2510688"/>
            <a:chOff x="0" y="0"/>
            <a:chExt cx="4419396" cy="3347584"/>
          </a:xfrm>
        </p:grpSpPr>
        <p:grpSp>
          <p:nvGrpSpPr>
            <p:cNvPr name="Group 11" id="11"/>
            <p:cNvGrpSpPr/>
            <p:nvPr/>
          </p:nvGrpSpPr>
          <p:grpSpPr>
            <a:xfrm rot="0">
              <a:off x="0" y="0"/>
              <a:ext cx="4362252" cy="879751"/>
              <a:chOff x="0" y="0"/>
              <a:chExt cx="1172500" cy="236462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1172500" cy="236462"/>
              </a:xfrm>
              <a:custGeom>
                <a:avLst/>
                <a:gdLst/>
                <a:ahLst/>
                <a:cxnLst/>
                <a:rect r="r" b="b" t="t" l="l"/>
                <a:pathLst>
                  <a:path h="236462" w="1172500">
                    <a:moveTo>
                      <a:pt x="0" y="0"/>
                    </a:moveTo>
                    <a:lnTo>
                      <a:pt x="1172500" y="0"/>
                    </a:lnTo>
                    <a:lnTo>
                      <a:pt x="1172500" y="236462"/>
                    </a:lnTo>
                    <a:lnTo>
                      <a:pt x="0" y="236462"/>
                    </a:lnTo>
                    <a:close/>
                  </a:path>
                </a:pathLst>
              </a:custGeom>
              <a:solidFill>
                <a:srgbClr val="C57F0F">
                  <a:alpha val="12941"/>
                </a:srgbClr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19050"/>
                <a:ext cx="1172500" cy="25551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108"/>
                  </a:lnSpc>
                </a:pPr>
              </a:p>
            </p:txBody>
          </p:sp>
        </p:grpSp>
        <p:sp>
          <p:nvSpPr>
            <p:cNvPr name="TextBox 14" id="14"/>
            <p:cNvSpPr txBox="true"/>
            <p:nvPr/>
          </p:nvSpPr>
          <p:spPr>
            <a:xfrm rot="0">
              <a:off x="8877" y="46715"/>
              <a:ext cx="4410519" cy="107433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08"/>
                </a:lnSpc>
              </a:pPr>
              <a:r>
                <a:rPr lang="en-US" b="true" sz="1700" spc="-91">
                  <a:solidFill>
                    <a:srgbClr val="804928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กลยุทธ์ที่  5 เร่งพัฒนาบุคลากรให้มีสมรรถนะที่เป็นเลิศ และตำแหน่งที่สูงขึ้น</a:t>
              </a:r>
            </a:p>
            <a:p>
              <a:pPr algn="l">
                <a:lnSpc>
                  <a:spcPts val="2108"/>
                </a:lnSpc>
              </a:pPr>
            </a:p>
          </p:txBody>
        </p:sp>
        <p:sp>
          <p:nvSpPr>
            <p:cNvPr name="Freeform 15" id="15"/>
            <p:cNvSpPr/>
            <p:nvPr/>
          </p:nvSpPr>
          <p:spPr>
            <a:xfrm flipH="false" flipV="false" rot="0">
              <a:off x="36640" y="2525193"/>
              <a:ext cx="4321238" cy="562483"/>
            </a:xfrm>
            <a:custGeom>
              <a:avLst/>
              <a:gdLst/>
              <a:ahLst/>
              <a:cxnLst/>
              <a:rect r="r" b="b" t="t" l="l"/>
              <a:pathLst>
                <a:path h="562483" w="4321238">
                  <a:moveTo>
                    <a:pt x="0" y="0"/>
                  </a:moveTo>
                  <a:lnTo>
                    <a:pt x="4321238" y="0"/>
                  </a:lnTo>
                  <a:lnTo>
                    <a:pt x="4321238" y="562483"/>
                  </a:lnTo>
                  <a:lnTo>
                    <a:pt x="0" y="5624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8036" t="-37509" r="-20132" b="-1071393"/>
              </a:stretch>
            </a:blipFill>
          </p:spPr>
        </p:sp>
        <p:grpSp>
          <p:nvGrpSpPr>
            <p:cNvPr name="Group 16" id="16"/>
            <p:cNvGrpSpPr/>
            <p:nvPr/>
          </p:nvGrpSpPr>
          <p:grpSpPr>
            <a:xfrm rot="0">
              <a:off x="25010" y="1760607"/>
              <a:ext cx="670562" cy="271842"/>
              <a:chOff x="0" y="0"/>
              <a:chExt cx="176125" cy="71400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176125" cy="71400"/>
              </a:xfrm>
              <a:custGeom>
                <a:avLst/>
                <a:gdLst/>
                <a:ahLst/>
                <a:cxnLst/>
                <a:rect r="r" b="b" t="t" l="l"/>
                <a:pathLst>
                  <a:path h="71400" w="176125">
                    <a:moveTo>
                      <a:pt x="0" y="0"/>
                    </a:moveTo>
                    <a:lnTo>
                      <a:pt x="176125" y="0"/>
                    </a:lnTo>
                    <a:lnTo>
                      <a:pt x="176125" y="71400"/>
                    </a:lnTo>
                    <a:lnTo>
                      <a:pt x="0" y="71400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0" y="0"/>
                <a:ext cx="176125" cy="71400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681"/>
                  </a:lnSpc>
                </a:pPr>
              </a:p>
            </p:txBody>
          </p:sp>
        </p:grpSp>
        <p:sp>
          <p:nvSpPr>
            <p:cNvPr name="Freeform 19" id="19"/>
            <p:cNvSpPr/>
            <p:nvPr/>
          </p:nvSpPr>
          <p:spPr>
            <a:xfrm flipH="false" flipV="false" rot="0">
              <a:off x="11333" y="955951"/>
              <a:ext cx="4321238" cy="804656"/>
            </a:xfrm>
            <a:custGeom>
              <a:avLst/>
              <a:gdLst/>
              <a:ahLst/>
              <a:cxnLst/>
              <a:rect r="r" b="b" t="t" l="l"/>
              <a:pathLst>
                <a:path h="804656" w="4321238">
                  <a:moveTo>
                    <a:pt x="0" y="0"/>
                  </a:moveTo>
                  <a:lnTo>
                    <a:pt x="4321238" y="0"/>
                  </a:lnTo>
                  <a:lnTo>
                    <a:pt x="4321238" y="804656"/>
                  </a:lnTo>
                  <a:lnTo>
                    <a:pt x="0" y="8046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8036" t="-30417" r="-20132" b="-714647"/>
              </a:stretch>
            </a:blipFill>
          </p:spPr>
        </p:sp>
        <p:sp>
          <p:nvSpPr>
            <p:cNvPr name="TextBox 20" id="20"/>
            <p:cNvSpPr txBox="true"/>
            <p:nvPr/>
          </p:nvSpPr>
          <p:spPr>
            <a:xfrm rot="0">
              <a:off x="206592" y="955951"/>
              <a:ext cx="3693333" cy="239163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86"/>
                </a:lnSpc>
              </a:pPr>
              <a:r>
                <a:rPr lang="en-US" sz="1279" spc="19">
                  <a:solidFill>
                    <a:srgbClr val="804928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1.5.1 FAST TRACK ตำแหน่งทางวิชาการ (ACADEMIC PROMOTION ACCELERATOR)</a:t>
              </a:r>
            </a:p>
            <a:p>
              <a:pPr algn="l">
                <a:lnSpc>
                  <a:spcPts val="1586"/>
                </a:lnSpc>
              </a:pPr>
              <a:r>
                <a:rPr lang="en-US" sz="1279" spc="19">
                  <a:solidFill>
                    <a:srgbClr val="804928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1.5.2 </a:t>
              </a:r>
              <a:r>
                <a:rPr lang="en-US" sz="1279" spc="19">
                  <a:solidFill>
                    <a:srgbClr val="804928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ส่งอาจารย์แลกเปลี่ยนและฝึกอบรมในสถาบันต่างประเทศ (Faculty Mobility Program)</a:t>
              </a:r>
            </a:p>
            <a:p>
              <a:pPr algn="l">
                <a:lnSpc>
                  <a:spcPts val="1586"/>
                </a:lnSpc>
              </a:pPr>
              <a:r>
                <a:rPr lang="en-US" sz="1279" spc="19">
                  <a:solidFill>
                    <a:srgbClr val="804928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1.5.3</a:t>
              </a:r>
              <a:r>
                <a:rPr lang="en-US" sz="1279" spc="19">
                  <a:solidFill>
                    <a:srgbClr val="804928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 จัดทำระบบสวัสดิการบุคลากรแบบ Flexible Benefits</a:t>
              </a:r>
            </a:p>
            <a:p>
              <a:pPr algn="l">
                <a:lnSpc>
                  <a:spcPts val="1586"/>
                </a:lnSpc>
              </a:pPr>
            </a:p>
          </p:txBody>
        </p:sp>
        <p:grpSp>
          <p:nvGrpSpPr>
            <p:cNvPr name="Group 21" id="21"/>
            <p:cNvGrpSpPr/>
            <p:nvPr/>
          </p:nvGrpSpPr>
          <p:grpSpPr>
            <a:xfrm rot="0">
              <a:off x="11333" y="955951"/>
              <a:ext cx="684239" cy="264354"/>
              <a:chOff x="0" y="0"/>
              <a:chExt cx="179717" cy="69433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179717" cy="69433"/>
              </a:xfrm>
              <a:custGeom>
                <a:avLst/>
                <a:gdLst/>
                <a:ahLst/>
                <a:cxnLst/>
                <a:rect r="r" b="b" t="t" l="l"/>
                <a:pathLst>
                  <a:path h="69433" w="179717">
                    <a:moveTo>
                      <a:pt x="0" y="0"/>
                    </a:moveTo>
                    <a:lnTo>
                      <a:pt x="179717" y="0"/>
                    </a:lnTo>
                    <a:lnTo>
                      <a:pt x="179717" y="69433"/>
                    </a:lnTo>
                    <a:lnTo>
                      <a:pt x="0" y="69433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23" id="23"/>
              <p:cNvSpPr txBox="true"/>
              <p:nvPr/>
            </p:nvSpPr>
            <p:spPr>
              <a:xfrm>
                <a:off x="0" y="0"/>
                <a:ext cx="179717" cy="69433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681"/>
                  </a:lnSpc>
                </a:pPr>
              </a:p>
            </p:txBody>
          </p:sp>
        </p:grpSp>
        <p:grpSp>
          <p:nvGrpSpPr>
            <p:cNvPr name="Group 24" id="24"/>
            <p:cNvGrpSpPr/>
            <p:nvPr/>
          </p:nvGrpSpPr>
          <p:grpSpPr>
            <a:xfrm rot="0">
              <a:off x="22172" y="2525193"/>
              <a:ext cx="673400" cy="264354"/>
              <a:chOff x="0" y="0"/>
              <a:chExt cx="176870" cy="69433"/>
            </a:xfrm>
          </p:grpSpPr>
          <p:sp>
            <p:nvSpPr>
              <p:cNvPr name="Freeform 25" id="25"/>
              <p:cNvSpPr/>
              <p:nvPr/>
            </p:nvSpPr>
            <p:spPr>
              <a:xfrm flipH="false" flipV="false" rot="0">
                <a:off x="0" y="0"/>
                <a:ext cx="176870" cy="69433"/>
              </a:xfrm>
              <a:custGeom>
                <a:avLst/>
                <a:gdLst/>
                <a:ahLst/>
                <a:cxnLst/>
                <a:rect r="r" b="b" t="t" l="l"/>
                <a:pathLst>
                  <a:path h="69433" w="176870">
                    <a:moveTo>
                      <a:pt x="0" y="0"/>
                    </a:moveTo>
                    <a:lnTo>
                      <a:pt x="176870" y="0"/>
                    </a:lnTo>
                    <a:lnTo>
                      <a:pt x="176870" y="69433"/>
                    </a:lnTo>
                    <a:lnTo>
                      <a:pt x="0" y="69433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26" id="26"/>
              <p:cNvSpPr txBox="true"/>
              <p:nvPr/>
            </p:nvSpPr>
            <p:spPr>
              <a:xfrm>
                <a:off x="0" y="0"/>
                <a:ext cx="176870" cy="69433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681"/>
                  </a:lnSpc>
                </a:pPr>
              </a:p>
            </p:txBody>
          </p:sp>
        </p:grpSp>
      </p:grpSp>
      <p:grpSp>
        <p:nvGrpSpPr>
          <p:cNvPr name="Group 27" id="27"/>
          <p:cNvGrpSpPr/>
          <p:nvPr/>
        </p:nvGrpSpPr>
        <p:grpSpPr>
          <a:xfrm rot="0">
            <a:off x="4097569" y="802761"/>
            <a:ext cx="3338715" cy="2429671"/>
            <a:chOff x="0" y="0"/>
            <a:chExt cx="4451620" cy="3239561"/>
          </a:xfrm>
        </p:grpSpPr>
        <p:grpSp>
          <p:nvGrpSpPr>
            <p:cNvPr name="Group 28" id="28"/>
            <p:cNvGrpSpPr/>
            <p:nvPr/>
          </p:nvGrpSpPr>
          <p:grpSpPr>
            <a:xfrm rot="0">
              <a:off x="0" y="0"/>
              <a:ext cx="4362252" cy="1214894"/>
              <a:chOff x="0" y="0"/>
              <a:chExt cx="1172500" cy="326543"/>
            </a:xfrm>
          </p:grpSpPr>
          <p:sp>
            <p:nvSpPr>
              <p:cNvPr name="Freeform 29" id="29"/>
              <p:cNvSpPr/>
              <p:nvPr/>
            </p:nvSpPr>
            <p:spPr>
              <a:xfrm flipH="false" flipV="false" rot="0">
                <a:off x="0" y="0"/>
                <a:ext cx="1172500" cy="326543"/>
              </a:xfrm>
              <a:custGeom>
                <a:avLst/>
                <a:gdLst/>
                <a:ahLst/>
                <a:cxnLst/>
                <a:rect r="r" b="b" t="t" l="l"/>
                <a:pathLst>
                  <a:path h="326543" w="1172500">
                    <a:moveTo>
                      <a:pt x="0" y="0"/>
                    </a:moveTo>
                    <a:lnTo>
                      <a:pt x="1172500" y="0"/>
                    </a:lnTo>
                    <a:lnTo>
                      <a:pt x="1172500" y="326543"/>
                    </a:lnTo>
                    <a:lnTo>
                      <a:pt x="0" y="326543"/>
                    </a:lnTo>
                    <a:close/>
                  </a:path>
                </a:pathLst>
              </a:custGeom>
              <a:solidFill>
                <a:srgbClr val="C57F0F">
                  <a:alpha val="12941"/>
                </a:srgbClr>
              </a:solidFill>
            </p:spPr>
          </p:sp>
          <p:sp>
            <p:nvSpPr>
              <p:cNvPr name="TextBox 30" id="30"/>
              <p:cNvSpPr txBox="true"/>
              <p:nvPr/>
            </p:nvSpPr>
            <p:spPr>
              <a:xfrm>
                <a:off x="0" y="-19050"/>
                <a:ext cx="1172500" cy="34559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108"/>
                  </a:lnSpc>
                </a:pPr>
              </a:p>
            </p:txBody>
          </p:sp>
        </p:grpSp>
        <p:sp>
          <p:nvSpPr>
            <p:cNvPr name="TextBox 31" id="31"/>
            <p:cNvSpPr txBox="true"/>
            <p:nvPr/>
          </p:nvSpPr>
          <p:spPr>
            <a:xfrm rot="0">
              <a:off x="41101" y="60754"/>
              <a:ext cx="4410519" cy="107433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08"/>
                </a:lnSpc>
              </a:pPr>
              <a:r>
                <a:rPr lang="en-US" b="true" sz="1700" spc="-125">
                  <a:solidFill>
                    <a:srgbClr val="804928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กลยุทธ์ที่  6 เสริมสร้างระบบธรรมาภิบาล     ในองค์กรให้มีประสิทธิภาพและประสิทธิผล ขับเคลื่อนอย่างยั่งยืน</a:t>
              </a:r>
            </a:p>
          </p:txBody>
        </p:sp>
        <p:sp>
          <p:nvSpPr>
            <p:cNvPr name="Freeform 32" id="32"/>
            <p:cNvSpPr/>
            <p:nvPr/>
          </p:nvSpPr>
          <p:spPr>
            <a:xfrm flipH="false" flipV="false" rot="0">
              <a:off x="0" y="1381328"/>
              <a:ext cx="4321238" cy="1078359"/>
            </a:xfrm>
            <a:custGeom>
              <a:avLst/>
              <a:gdLst/>
              <a:ahLst/>
              <a:cxnLst/>
              <a:rect r="r" b="b" t="t" l="l"/>
              <a:pathLst>
                <a:path h="1078359" w="4321238">
                  <a:moveTo>
                    <a:pt x="0" y="0"/>
                  </a:moveTo>
                  <a:lnTo>
                    <a:pt x="4321238" y="0"/>
                  </a:lnTo>
                  <a:lnTo>
                    <a:pt x="4321238" y="1078360"/>
                  </a:lnTo>
                  <a:lnTo>
                    <a:pt x="0" y="10783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8036" t="-22697" r="-20132" b="-507878"/>
              </a:stretch>
            </a:blipFill>
          </p:spPr>
        </p:sp>
        <p:sp>
          <p:nvSpPr>
            <p:cNvPr name="TextBox 33" id="33"/>
            <p:cNvSpPr txBox="true"/>
            <p:nvPr/>
          </p:nvSpPr>
          <p:spPr>
            <a:xfrm rot="0">
              <a:off x="129251" y="1381328"/>
              <a:ext cx="4098583" cy="185823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86"/>
                </a:lnSpc>
              </a:pPr>
              <a:r>
                <a:rPr lang="en-US" sz="1279" spc="19">
                  <a:solidFill>
                    <a:srgbClr val="804928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1.6.1 พัฒนาองค์กรให้มีระบบธรรมภิบาล</a:t>
              </a:r>
            </a:p>
            <a:p>
              <a:pPr algn="l">
                <a:lnSpc>
                  <a:spcPts val="1586"/>
                </a:lnSpc>
              </a:pPr>
              <a:r>
                <a:rPr lang="en-US" sz="1279" spc="19">
                  <a:solidFill>
                    <a:srgbClr val="804928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อย่างมีประสิทธิภาพและประสิทธิผล </a:t>
              </a:r>
            </a:p>
            <a:p>
              <a:pPr algn="l">
                <a:lnSpc>
                  <a:spcPts val="1586"/>
                </a:lnSpc>
              </a:pPr>
              <a:r>
                <a:rPr lang="en-US" sz="1279" spc="19">
                  <a:solidFill>
                    <a:srgbClr val="804928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ด้วยการตรวจ</a:t>
              </a:r>
              <a:r>
                <a:rPr lang="en-US" sz="1279" spc="19">
                  <a:solidFill>
                    <a:srgbClr val="804928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สอบภายในและ Internal Audit </a:t>
              </a:r>
            </a:p>
            <a:p>
              <a:pPr algn="l">
                <a:lnSpc>
                  <a:spcPts val="1586"/>
                </a:lnSpc>
              </a:pPr>
              <a:r>
                <a:rPr lang="en-US" sz="1279" spc="19">
                  <a:solidFill>
                    <a:srgbClr val="804928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1.6.2 ส่งเสริมการบริหารจัดการและ</a:t>
              </a:r>
            </a:p>
            <a:p>
              <a:pPr algn="l">
                <a:lnSpc>
                  <a:spcPts val="1586"/>
                </a:lnSpc>
              </a:pPr>
              <a:r>
                <a:rPr lang="en-US" sz="1279" spc="19">
                  <a:solidFill>
                    <a:srgbClr val="804928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การดำเนินงานสู่ความยั่งยืน</a:t>
              </a:r>
            </a:p>
            <a:p>
              <a:pPr algn="l">
                <a:lnSpc>
                  <a:spcPts val="1586"/>
                </a:lnSpc>
              </a:pPr>
            </a:p>
          </p:txBody>
        </p:sp>
        <p:grpSp>
          <p:nvGrpSpPr>
            <p:cNvPr name="Group 34" id="34"/>
            <p:cNvGrpSpPr/>
            <p:nvPr/>
          </p:nvGrpSpPr>
          <p:grpSpPr>
            <a:xfrm rot="0">
              <a:off x="0" y="1381328"/>
              <a:ext cx="684239" cy="264354"/>
              <a:chOff x="0" y="0"/>
              <a:chExt cx="179717" cy="69433"/>
            </a:xfrm>
          </p:grpSpPr>
          <p:sp>
            <p:nvSpPr>
              <p:cNvPr name="Freeform 35" id="35"/>
              <p:cNvSpPr/>
              <p:nvPr/>
            </p:nvSpPr>
            <p:spPr>
              <a:xfrm flipH="false" flipV="false" rot="0">
                <a:off x="0" y="0"/>
                <a:ext cx="179717" cy="69433"/>
              </a:xfrm>
              <a:custGeom>
                <a:avLst/>
                <a:gdLst/>
                <a:ahLst/>
                <a:cxnLst/>
                <a:rect r="r" b="b" t="t" l="l"/>
                <a:pathLst>
                  <a:path h="69433" w="179717">
                    <a:moveTo>
                      <a:pt x="0" y="0"/>
                    </a:moveTo>
                    <a:lnTo>
                      <a:pt x="179717" y="0"/>
                    </a:lnTo>
                    <a:lnTo>
                      <a:pt x="179717" y="69433"/>
                    </a:lnTo>
                    <a:lnTo>
                      <a:pt x="0" y="69433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36" id="36"/>
              <p:cNvSpPr txBox="true"/>
              <p:nvPr/>
            </p:nvSpPr>
            <p:spPr>
              <a:xfrm>
                <a:off x="0" y="0"/>
                <a:ext cx="179717" cy="69433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681"/>
                  </a:lnSpc>
                </a:pPr>
              </a:p>
            </p:txBody>
          </p:sp>
        </p:grpSp>
        <p:grpSp>
          <p:nvGrpSpPr>
            <p:cNvPr name="Group 37" id="37"/>
            <p:cNvGrpSpPr/>
            <p:nvPr/>
          </p:nvGrpSpPr>
          <p:grpSpPr>
            <a:xfrm rot="0">
              <a:off x="32224" y="2473489"/>
              <a:ext cx="684239" cy="264354"/>
              <a:chOff x="0" y="0"/>
              <a:chExt cx="179717" cy="69433"/>
            </a:xfrm>
          </p:grpSpPr>
          <p:sp>
            <p:nvSpPr>
              <p:cNvPr name="Freeform 38" id="38"/>
              <p:cNvSpPr/>
              <p:nvPr/>
            </p:nvSpPr>
            <p:spPr>
              <a:xfrm flipH="false" flipV="false" rot="0">
                <a:off x="0" y="0"/>
                <a:ext cx="179717" cy="69433"/>
              </a:xfrm>
              <a:custGeom>
                <a:avLst/>
                <a:gdLst/>
                <a:ahLst/>
                <a:cxnLst/>
                <a:rect r="r" b="b" t="t" l="l"/>
                <a:pathLst>
                  <a:path h="69433" w="179717">
                    <a:moveTo>
                      <a:pt x="0" y="0"/>
                    </a:moveTo>
                    <a:lnTo>
                      <a:pt x="179717" y="0"/>
                    </a:lnTo>
                    <a:lnTo>
                      <a:pt x="179717" y="69433"/>
                    </a:lnTo>
                    <a:lnTo>
                      <a:pt x="0" y="69433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39" id="39"/>
              <p:cNvSpPr txBox="true"/>
              <p:nvPr/>
            </p:nvSpPr>
            <p:spPr>
              <a:xfrm>
                <a:off x="0" y="0"/>
                <a:ext cx="179717" cy="69433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681"/>
                  </a:lnSpc>
                </a:pPr>
              </a:p>
            </p:txBody>
          </p:sp>
        </p:grpSp>
      </p:grpSp>
      <p:grpSp>
        <p:nvGrpSpPr>
          <p:cNvPr name="Group 40" id="40"/>
          <p:cNvGrpSpPr/>
          <p:nvPr/>
        </p:nvGrpSpPr>
        <p:grpSpPr>
          <a:xfrm rot="0">
            <a:off x="4097569" y="3232432"/>
            <a:ext cx="3314547" cy="1510563"/>
            <a:chOff x="0" y="0"/>
            <a:chExt cx="4419396" cy="2014084"/>
          </a:xfrm>
        </p:grpSpPr>
        <p:grpSp>
          <p:nvGrpSpPr>
            <p:cNvPr name="Group 41" id="41"/>
            <p:cNvGrpSpPr/>
            <p:nvPr/>
          </p:nvGrpSpPr>
          <p:grpSpPr>
            <a:xfrm rot="0">
              <a:off x="0" y="0"/>
              <a:ext cx="4362252" cy="879751"/>
              <a:chOff x="0" y="0"/>
              <a:chExt cx="1172500" cy="236462"/>
            </a:xfrm>
          </p:grpSpPr>
          <p:sp>
            <p:nvSpPr>
              <p:cNvPr name="Freeform 42" id="42"/>
              <p:cNvSpPr/>
              <p:nvPr/>
            </p:nvSpPr>
            <p:spPr>
              <a:xfrm flipH="false" flipV="false" rot="0">
                <a:off x="0" y="0"/>
                <a:ext cx="1172500" cy="236462"/>
              </a:xfrm>
              <a:custGeom>
                <a:avLst/>
                <a:gdLst/>
                <a:ahLst/>
                <a:cxnLst/>
                <a:rect r="r" b="b" t="t" l="l"/>
                <a:pathLst>
                  <a:path h="236462" w="1172500">
                    <a:moveTo>
                      <a:pt x="0" y="0"/>
                    </a:moveTo>
                    <a:lnTo>
                      <a:pt x="1172500" y="0"/>
                    </a:lnTo>
                    <a:lnTo>
                      <a:pt x="1172500" y="236462"/>
                    </a:lnTo>
                    <a:lnTo>
                      <a:pt x="0" y="236462"/>
                    </a:lnTo>
                    <a:close/>
                  </a:path>
                </a:pathLst>
              </a:custGeom>
              <a:solidFill>
                <a:srgbClr val="C57F0F">
                  <a:alpha val="12941"/>
                </a:srgbClr>
              </a:solidFill>
            </p:spPr>
          </p:sp>
          <p:sp>
            <p:nvSpPr>
              <p:cNvPr name="TextBox 43" id="43"/>
              <p:cNvSpPr txBox="true"/>
              <p:nvPr/>
            </p:nvSpPr>
            <p:spPr>
              <a:xfrm>
                <a:off x="0" y="-19050"/>
                <a:ext cx="1172500" cy="25551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108"/>
                  </a:lnSpc>
                </a:pPr>
              </a:p>
            </p:txBody>
          </p:sp>
        </p:grpSp>
        <p:sp>
          <p:nvSpPr>
            <p:cNvPr name="TextBox 44" id="44"/>
            <p:cNvSpPr txBox="true"/>
            <p:nvPr/>
          </p:nvSpPr>
          <p:spPr>
            <a:xfrm rot="0">
              <a:off x="8877" y="46715"/>
              <a:ext cx="4410519" cy="71873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08"/>
                </a:lnSpc>
              </a:pPr>
              <a:r>
                <a:rPr lang="en-US" b="true" sz="1700" spc="-91">
                  <a:solidFill>
                    <a:srgbClr val="804928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กลยุทธ์ที่  7 พัฒนาองค์กรยุคใหม่           ด้วยวัฒนธรรมองค์กร AWAKE</a:t>
              </a:r>
            </a:p>
          </p:txBody>
        </p:sp>
        <p:grpSp>
          <p:nvGrpSpPr>
            <p:cNvPr name="Group 45" id="45"/>
            <p:cNvGrpSpPr/>
            <p:nvPr/>
          </p:nvGrpSpPr>
          <p:grpSpPr>
            <a:xfrm rot="0">
              <a:off x="25010" y="1479875"/>
              <a:ext cx="619906" cy="271842"/>
              <a:chOff x="0" y="0"/>
              <a:chExt cx="162820" cy="71400"/>
            </a:xfrm>
          </p:grpSpPr>
          <p:sp>
            <p:nvSpPr>
              <p:cNvPr name="Freeform 46" id="46"/>
              <p:cNvSpPr/>
              <p:nvPr/>
            </p:nvSpPr>
            <p:spPr>
              <a:xfrm flipH="false" flipV="false" rot="0">
                <a:off x="0" y="0"/>
                <a:ext cx="162820" cy="71400"/>
              </a:xfrm>
              <a:custGeom>
                <a:avLst/>
                <a:gdLst/>
                <a:ahLst/>
                <a:cxnLst/>
                <a:rect r="r" b="b" t="t" l="l"/>
                <a:pathLst>
                  <a:path h="71400" w="162820">
                    <a:moveTo>
                      <a:pt x="0" y="0"/>
                    </a:moveTo>
                    <a:lnTo>
                      <a:pt x="162820" y="0"/>
                    </a:lnTo>
                    <a:lnTo>
                      <a:pt x="162820" y="71400"/>
                    </a:lnTo>
                    <a:lnTo>
                      <a:pt x="0" y="71400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47" id="47"/>
              <p:cNvSpPr txBox="true"/>
              <p:nvPr/>
            </p:nvSpPr>
            <p:spPr>
              <a:xfrm>
                <a:off x="0" y="0"/>
                <a:ext cx="162820" cy="71400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681"/>
                  </a:lnSpc>
                </a:pPr>
              </a:p>
            </p:txBody>
          </p:sp>
        </p:grpSp>
        <p:sp>
          <p:nvSpPr>
            <p:cNvPr name="Freeform 48" id="48"/>
            <p:cNvSpPr/>
            <p:nvPr/>
          </p:nvSpPr>
          <p:spPr>
            <a:xfrm flipH="false" flipV="false" rot="0">
              <a:off x="11333" y="955951"/>
              <a:ext cx="4321238" cy="512556"/>
            </a:xfrm>
            <a:custGeom>
              <a:avLst/>
              <a:gdLst/>
              <a:ahLst/>
              <a:cxnLst/>
              <a:rect r="r" b="b" t="t" l="l"/>
              <a:pathLst>
                <a:path h="512556" w="4321238">
                  <a:moveTo>
                    <a:pt x="0" y="0"/>
                  </a:moveTo>
                  <a:lnTo>
                    <a:pt x="4321238" y="0"/>
                  </a:lnTo>
                  <a:lnTo>
                    <a:pt x="4321238" y="512556"/>
                  </a:lnTo>
                  <a:lnTo>
                    <a:pt x="0" y="5125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8036" t="-47752" r="-20132" b="-1178906"/>
              </a:stretch>
            </a:blipFill>
          </p:spPr>
        </p:sp>
        <p:sp>
          <p:nvSpPr>
            <p:cNvPr name="TextBox 49" id="49"/>
            <p:cNvSpPr txBox="true"/>
            <p:nvPr/>
          </p:nvSpPr>
          <p:spPr>
            <a:xfrm rot="0">
              <a:off x="110592" y="955951"/>
              <a:ext cx="3927035" cy="105813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86"/>
                </a:lnSpc>
              </a:pPr>
              <a:r>
                <a:rPr lang="en-US" sz="1279" spc="19">
                  <a:solidFill>
                    <a:srgbClr val="804928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1.7.1 จัดทำฐานข้</a:t>
              </a:r>
              <a:r>
                <a:rPr lang="en-US" sz="1279" spc="19">
                  <a:solidFill>
                    <a:srgbClr val="804928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อมูล Career Path บุคลากรและระบบ IDP</a:t>
              </a:r>
            </a:p>
            <a:p>
              <a:pPr algn="l">
                <a:lnSpc>
                  <a:spcPts val="1586"/>
                </a:lnSpc>
              </a:pPr>
              <a:r>
                <a:rPr lang="en-US" sz="1279" spc="19">
                  <a:solidFill>
                    <a:srgbClr val="804928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1.7.2 ข</a:t>
              </a:r>
              <a:r>
                <a:rPr lang="en-US" sz="1279" spc="19">
                  <a:solidFill>
                    <a:srgbClr val="804928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ับเคลื่อนวัฒนธรรมองค์กร AWAKE แก</a:t>
              </a:r>
              <a:r>
                <a:rPr lang="en-US" sz="1279" spc="19">
                  <a:solidFill>
                    <a:srgbClr val="804928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่ผู้บริหาร บุคลากร นักศึกษาและศิษย์เก่า</a:t>
              </a:r>
            </a:p>
          </p:txBody>
        </p:sp>
        <p:grpSp>
          <p:nvGrpSpPr>
            <p:cNvPr name="Group 50" id="50"/>
            <p:cNvGrpSpPr/>
            <p:nvPr/>
          </p:nvGrpSpPr>
          <p:grpSpPr>
            <a:xfrm rot="0">
              <a:off x="11333" y="955951"/>
              <a:ext cx="595591" cy="264354"/>
              <a:chOff x="0" y="0"/>
              <a:chExt cx="156434" cy="69433"/>
            </a:xfrm>
          </p:grpSpPr>
          <p:sp>
            <p:nvSpPr>
              <p:cNvPr name="Freeform 51" id="51"/>
              <p:cNvSpPr/>
              <p:nvPr/>
            </p:nvSpPr>
            <p:spPr>
              <a:xfrm flipH="false" flipV="false" rot="0">
                <a:off x="0" y="0"/>
                <a:ext cx="156434" cy="69433"/>
              </a:xfrm>
              <a:custGeom>
                <a:avLst/>
                <a:gdLst/>
                <a:ahLst/>
                <a:cxnLst/>
                <a:rect r="r" b="b" t="t" l="l"/>
                <a:pathLst>
                  <a:path h="69433" w="156434">
                    <a:moveTo>
                      <a:pt x="0" y="0"/>
                    </a:moveTo>
                    <a:lnTo>
                      <a:pt x="156434" y="0"/>
                    </a:lnTo>
                    <a:lnTo>
                      <a:pt x="156434" y="69433"/>
                    </a:lnTo>
                    <a:lnTo>
                      <a:pt x="0" y="69433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52" id="52"/>
              <p:cNvSpPr txBox="true"/>
              <p:nvPr/>
            </p:nvSpPr>
            <p:spPr>
              <a:xfrm>
                <a:off x="0" y="0"/>
                <a:ext cx="156434" cy="69433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681"/>
                  </a:lnSpc>
                </a:pPr>
              </a:p>
            </p:txBody>
          </p:sp>
        </p:grpSp>
      </p:grpSp>
      <p:grpSp>
        <p:nvGrpSpPr>
          <p:cNvPr name="Group 53" id="53"/>
          <p:cNvGrpSpPr/>
          <p:nvPr/>
        </p:nvGrpSpPr>
        <p:grpSpPr>
          <a:xfrm rot="0">
            <a:off x="4121737" y="4796205"/>
            <a:ext cx="3326647" cy="2332900"/>
            <a:chOff x="0" y="0"/>
            <a:chExt cx="4435529" cy="3110534"/>
          </a:xfrm>
        </p:grpSpPr>
        <p:grpSp>
          <p:nvGrpSpPr>
            <p:cNvPr name="Group 54" id="54"/>
            <p:cNvGrpSpPr/>
            <p:nvPr/>
          </p:nvGrpSpPr>
          <p:grpSpPr>
            <a:xfrm rot="0">
              <a:off x="0" y="0"/>
              <a:ext cx="4362252" cy="1176101"/>
              <a:chOff x="0" y="0"/>
              <a:chExt cx="1172500" cy="316116"/>
            </a:xfrm>
          </p:grpSpPr>
          <p:sp>
            <p:nvSpPr>
              <p:cNvPr name="Freeform 55" id="55"/>
              <p:cNvSpPr/>
              <p:nvPr/>
            </p:nvSpPr>
            <p:spPr>
              <a:xfrm flipH="false" flipV="false" rot="0">
                <a:off x="0" y="0"/>
                <a:ext cx="1172500" cy="316116"/>
              </a:xfrm>
              <a:custGeom>
                <a:avLst/>
                <a:gdLst/>
                <a:ahLst/>
                <a:cxnLst/>
                <a:rect r="r" b="b" t="t" l="l"/>
                <a:pathLst>
                  <a:path h="316116" w="1172500">
                    <a:moveTo>
                      <a:pt x="0" y="0"/>
                    </a:moveTo>
                    <a:lnTo>
                      <a:pt x="1172500" y="0"/>
                    </a:lnTo>
                    <a:lnTo>
                      <a:pt x="1172500" y="316116"/>
                    </a:lnTo>
                    <a:lnTo>
                      <a:pt x="0" y="316116"/>
                    </a:lnTo>
                    <a:close/>
                  </a:path>
                </a:pathLst>
              </a:custGeom>
              <a:solidFill>
                <a:srgbClr val="C57F0F">
                  <a:alpha val="12941"/>
                </a:srgbClr>
              </a:solidFill>
            </p:spPr>
          </p:sp>
          <p:sp>
            <p:nvSpPr>
              <p:cNvPr name="TextBox 56" id="56"/>
              <p:cNvSpPr txBox="true"/>
              <p:nvPr/>
            </p:nvSpPr>
            <p:spPr>
              <a:xfrm>
                <a:off x="0" y="-19050"/>
                <a:ext cx="1172500" cy="335166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108"/>
                  </a:lnSpc>
                </a:pPr>
              </a:p>
            </p:txBody>
          </p:sp>
        </p:grpSp>
        <p:sp>
          <p:nvSpPr>
            <p:cNvPr name="TextBox 57" id="57"/>
            <p:cNvSpPr txBox="true"/>
            <p:nvPr/>
          </p:nvSpPr>
          <p:spPr>
            <a:xfrm rot="0">
              <a:off x="25010" y="101766"/>
              <a:ext cx="4410519" cy="107433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08"/>
                </a:lnSpc>
              </a:pPr>
              <a:r>
                <a:rPr lang="en-US" b="true" sz="1700" spc="-91">
                  <a:solidFill>
                    <a:srgbClr val="804928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กลยุทธ์ที่  8 สร้าง BRAND ROYALTY ขององค์กรระดับหลักสูตรและระดับคณะ และระดับมหาวิทยาลัย</a:t>
              </a:r>
            </a:p>
          </p:txBody>
        </p:sp>
        <p:grpSp>
          <p:nvGrpSpPr>
            <p:cNvPr name="Group 58" id="58"/>
            <p:cNvGrpSpPr/>
            <p:nvPr/>
          </p:nvGrpSpPr>
          <p:grpSpPr>
            <a:xfrm rot="0">
              <a:off x="25010" y="2045496"/>
              <a:ext cx="670562" cy="271842"/>
              <a:chOff x="0" y="0"/>
              <a:chExt cx="176125" cy="71400"/>
            </a:xfrm>
          </p:grpSpPr>
          <p:sp>
            <p:nvSpPr>
              <p:cNvPr name="Freeform 59" id="59"/>
              <p:cNvSpPr/>
              <p:nvPr/>
            </p:nvSpPr>
            <p:spPr>
              <a:xfrm flipH="false" flipV="false" rot="0">
                <a:off x="0" y="0"/>
                <a:ext cx="176125" cy="71400"/>
              </a:xfrm>
              <a:custGeom>
                <a:avLst/>
                <a:gdLst/>
                <a:ahLst/>
                <a:cxnLst/>
                <a:rect r="r" b="b" t="t" l="l"/>
                <a:pathLst>
                  <a:path h="71400" w="176125">
                    <a:moveTo>
                      <a:pt x="0" y="0"/>
                    </a:moveTo>
                    <a:lnTo>
                      <a:pt x="176125" y="0"/>
                    </a:lnTo>
                    <a:lnTo>
                      <a:pt x="176125" y="71400"/>
                    </a:lnTo>
                    <a:lnTo>
                      <a:pt x="0" y="71400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60" id="60"/>
              <p:cNvSpPr txBox="true"/>
              <p:nvPr/>
            </p:nvSpPr>
            <p:spPr>
              <a:xfrm>
                <a:off x="0" y="0"/>
                <a:ext cx="176125" cy="71400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681"/>
                  </a:lnSpc>
                </a:pPr>
              </a:p>
            </p:txBody>
          </p:sp>
        </p:grpSp>
        <p:sp>
          <p:nvSpPr>
            <p:cNvPr name="Freeform 61" id="61"/>
            <p:cNvSpPr/>
            <p:nvPr/>
          </p:nvSpPr>
          <p:spPr>
            <a:xfrm flipH="false" flipV="false" rot="0">
              <a:off x="11333" y="1252301"/>
              <a:ext cx="4321238" cy="793196"/>
            </a:xfrm>
            <a:custGeom>
              <a:avLst/>
              <a:gdLst/>
              <a:ahLst/>
              <a:cxnLst/>
              <a:rect r="r" b="b" t="t" l="l"/>
              <a:pathLst>
                <a:path h="793196" w="4321238">
                  <a:moveTo>
                    <a:pt x="0" y="0"/>
                  </a:moveTo>
                  <a:lnTo>
                    <a:pt x="4321238" y="0"/>
                  </a:lnTo>
                  <a:lnTo>
                    <a:pt x="4321238" y="793195"/>
                  </a:lnTo>
                  <a:lnTo>
                    <a:pt x="0" y="7931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8036" t="-30857" r="-20132" b="-726418"/>
              </a:stretch>
            </a:blipFill>
          </p:spPr>
        </p:sp>
        <p:sp>
          <p:nvSpPr>
            <p:cNvPr name="TextBox 62" id="62"/>
            <p:cNvSpPr txBox="true"/>
            <p:nvPr/>
          </p:nvSpPr>
          <p:spPr>
            <a:xfrm rot="0">
              <a:off x="206592" y="1252301"/>
              <a:ext cx="3693333" cy="185823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86"/>
                </a:lnSpc>
              </a:pPr>
              <a:r>
                <a:rPr lang="en-US" sz="1279" spc="19">
                  <a:solidFill>
                    <a:srgbClr val="804928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1.8.1 สร้าง</a:t>
              </a:r>
              <a:r>
                <a:rPr lang="en-US" sz="1279" spc="19">
                  <a:solidFill>
                    <a:srgbClr val="804928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 Brand NPU ผ่านเรื่องราวความสำเร็จของบัณฑิต (Alumni Success Story Campaign)</a:t>
              </a:r>
            </a:p>
            <a:p>
              <a:pPr algn="l">
                <a:lnSpc>
                  <a:spcPts val="1586"/>
                </a:lnSpc>
              </a:pPr>
              <a:r>
                <a:rPr lang="en-US" sz="1279" spc="19">
                  <a:solidFill>
                    <a:srgbClr val="804928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1.8.2 </a:t>
              </a:r>
              <a:r>
                <a:rPr lang="en-US" sz="1279" spc="19">
                  <a:solidFill>
                    <a:srgbClr val="804928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ประชาสัมพันธ์ NPU สู่ประเทศ CLMV และ</a:t>
              </a:r>
              <a:r>
                <a:rPr lang="en-US" sz="1279" spc="19">
                  <a:solidFill>
                    <a:srgbClr val="804928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จัดระบบทุนดึงดูดนักศึกษาต่างชาติ</a:t>
              </a:r>
            </a:p>
            <a:p>
              <a:pPr algn="l">
                <a:lnSpc>
                  <a:spcPts val="1586"/>
                </a:lnSpc>
              </a:pPr>
            </a:p>
          </p:txBody>
        </p:sp>
        <p:grpSp>
          <p:nvGrpSpPr>
            <p:cNvPr name="Group 63" id="63"/>
            <p:cNvGrpSpPr/>
            <p:nvPr/>
          </p:nvGrpSpPr>
          <p:grpSpPr>
            <a:xfrm rot="0">
              <a:off x="11333" y="1252301"/>
              <a:ext cx="684239" cy="264354"/>
              <a:chOff x="0" y="0"/>
              <a:chExt cx="179717" cy="69433"/>
            </a:xfrm>
          </p:grpSpPr>
          <p:sp>
            <p:nvSpPr>
              <p:cNvPr name="Freeform 64" id="64"/>
              <p:cNvSpPr/>
              <p:nvPr/>
            </p:nvSpPr>
            <p:spPr>
              <a:xfrm flipH="false" flipV="false" rot="0">
                <a:off x="0" y="0"/>
                <a:ext cx="179717" cy="69433"/>
              </a:xfrm>
              <a:custGeom>
                <a:avLst/>
                <a:gdLst/>
                <a:ahLst/>
                <a:cxnLst/>
                <a:rect r="r" b="b" t="t" l="l"/>
                <a:pathLst>
                  <a:path h="69433" w="179717">
                    <a:moveTo>
                      <a:pt x="0" y="0"/>
                    </a:moveTo>
                    <a:lnTo>
                      <a:pt x="179717" y="0"/>
                    </a:lnTo>
                    <a:lnTo>
                      <a:pt x="179717" y="69433"/>
                    </a:lnTo>
                    <a:lnTo>
                      <a:pt x="0" y="69433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65" id="65"/>
              <p:cNvSpPr txBox="true"/>
              <p:nvPr/>
            </p:nvSpPr>
            <p:spPr>
              <a:xfrm>
                <a:off x="0" y="0"/>
                <a:ext cx="179717" cy="69433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681"/>
                  </a:lnSpc>
                </a:pPr>
              </a:p>
            </p:txBody>
          </p:sp>
        </p:grpSp>
      </p:grpSp>
      <p:grpSp>
        <p:nvGrpSpPr>
          <p:cNvPr name="Group 66" id="66"/>
          <p:cNvGrpSpPr/>
          <p:nvPr/>
        </p:nvGrpSpPr>
        <p:grpSpPr>
          <a:xfrm rot="0">
            <a:off x="4121737" y="7012125"/>
            <a:ext cx="3317482" cy="2510688"/>
            <a:chOff x="0" y="0"/>
            <a:chExt cx="4423310" cy="3347584"/>
          </a:xfrm>
        </p:grpSpPr>
        <p:sp>
          <p:nvSpPr>
            <p:cNvPr name="Freeform 67" id="67"/>
            <p:cNvSpPr/>
            <p:nvPr/>
          </p:nvSpPr>
          <p:spPr>
            <a:xfrm flipH="false" flipV="false" rot="0">
              <a:off x="0" y="2282926"/>
              <a:ext cx="4321238" cy="512556"/>
            </a:xfrm>
            <a:custGeom>
              <a:avLst/>
              <a:gdLst/>
              <a:ahLst/>
              <a:cxnLst/>
              <a:rect r="r" b="b" t="t" l="l"/>
              <a:pathLst>
                <a:path h="512556" w="4321238">
                  <a:moveTo>
                    <a:pt x="0" y="0"/>
                  </a:moveTo>
                  <a:lnTo>
                    <a:pt x="4321238" y="0"/>
                  </a:lnTo>
                  <a:lnTo>
                    <a:pt x="4321238" y="512556"/>
                  </a:lnTo>
                  <a:lnTo>
                    <a:pt x="0" y="5125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8036" t="-47752" r="-20132" b="-1178906"/>
              </a:stretch>
            </a:blipFill>
          </p:spPr>
        </p:sp>
        <p:grpSp>
          <p:nvGrpSpPr>
            <p:cNvPr name="Group 68" id="68"/>
            <p:cNvGrpSpPr/>
            <p:nvPr/>
          </p:nvGrpSpPr>
          <p:grpSpPr>
            <a:xfrm rot="0">
              <a:off x="3913" y="0"/>
              <a:ext cx="4362252" cy="879751"/>
              <a:chOff x="0" y="0"/>
              <a:chExt cx="1172500" cy="236462"/>
            </a:xfrm>
          </p:grpSpPr>
          <p:sp>
            <p:nvSpPr>
              <p:cNvPr name="Freeform 69" id="69"/>
              <p:cNvSpPr/>
              <p:nvPr/>
            </p:nvSpPr>
            <p:spPr>
              <a:xfrm flipH="false" flipV="false" rot="0">
                <a:off x="0" y="0"/>
                <a:ext cx="1172500" cy="236462"/>
              </a:xfrm>
              <a:custGeom>
                <a:avLst/>
                <a:gdLst/>
                <a:ahLst/>
                <a:cxnLst/>
                <a:rect r="r" b="b" t="t" l="l"/>
                <a:pathLst>
                  <a:path h="236462" w="1172500">
                    <a:moveTo>
                      <a:pt x="0" y="0"/>
                    </a:moveTo>
                    <a:lnTo>
                      <a:pt x="1172500" y="0"/>
                    </a:lnTo>
                    <a:lnTo>
                      <a:pt x="1172500" y="236462"/>
                    </a:lnTo>
                    <a:lnTo>
                      <a:pt x="0" y="236462"/>
                    </a:lnTo>
                    <a:close/>
                  </a:path>
                </a:pathLst>
              </a:custGeom>
              <a:solidFill>
                <a:srgbClr val="C57F0F">
                  <a:alpha val="12941"/>
                </a:srgbClr>
              </a:solidFill>
            </p:spPr>
          </p:sp>
          <p:sp>
            <p:nvSpPr>
              <p:cNvPr name="TextBox 70" id="70"/>
              <p:cNvSpPr txBox="true"/>
              <p:nvPr/>
            </p:nvSpPr>
            <p:spPr>
              <a:xfrm>
                <a:off x="0" y="-19050"/>
                <a:ext cx="1172500" cy="25551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108"/>
                  </a:lnSpc>
                </a:pPr>
              </a:p>
            </p:txBody>
          </p:sp>
        </p:grpSp>
        <p:sp>
          <p:nvSpPr>
            <p:cNvPr name="TextBox 71" id="71"/>
            <p:cNvSpPr txBox="true"/>
            <p:nvPr/>
          </p:nvSpPr>
          <p:spPr>
            <a:xfrm rot="0">
              <a:off x="12791" y="46715"/>
              <a:ext cx="4410519" cy="71873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08"/>
                </a:lnSpc>
              </a:pPr>
              <a:r>
                <a:rPr lang="en-US" b="true" sz="1700" spc="-91">
                  <a:solidFill>
                    <a:srgbClr val="804928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กลยุทธ์ที่  9 เพิ่มเสถียรภาพและ              ความมั่นคงทางการเงินเพื่อความยั่งยืน</a:t>
              </a:r>
            </a:p>
          </p:txBody>
        </p:sp>
        <p:grpSp>
          <p:nvGrpSpPr>
            <p:cNvPr name="Group 72" id="72"/>
            <p:cNvGrpSpPr/>
            <p:nvPr/>
          </p:nvGrpSpPr>
          <p:grpSpPr>
            <a:xfrm rot="0">
              <a:off x="28923" y="1749146"/>
              <a:ext cx="670562" cy="271842"/>
              <a:chOff x="0" y="0"/>
              <a:chExt cx="176125" cy="71400"/>
            </a:xfrm>
          </p:grpSpPr>
          <p:sp>
            <p:nvSpPr>
              <p:cNvPr name="Freeform 73" id="73"/>
              <p:cNvSpPr/>
              <p:nvPr/>
            </p:nvSpPr>
            <p:spPr>
              <a:xfrm flipH="false" flipV="false" rot="0">
                <a:off x="0" y="0"/>
                <a:ext cx="176125" cy="71400"/>
              </a:xfrm>
              <a:custGeom>
                <a:avLst/>
                <a:gdLst/>
                <a:ahLst/>
                <a:cxnLst/>
                <a:rect r="r" b="b" t="t" l="l"/>
                <a:pathLst>
                  <a:path h="71400" w="176125">
                    <a:moveTo>
                      <a:pt x="0" y="0"/>
                    </a:moveTo>
                    <a:lnTo>
                      <a:pt x="176125" y="0"/>
                    </a:lnTo>
                    <a:lnTo>
                      <a:pt x="176125" y="71400"/>
                    </a:lnTo>
                    <a:lnTo>
                      <a:pt x="0" y="71400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74" id="74"/>
              <p:cNvSpPr txBox="true"/>
              <p:nvPr/>
            </p:nvSpPr>
            <p:spPr>
              <a:xfrm>
                <a:off x="0" y="0"/>
                <a:ext cx="176125" cy="71400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681"/>
                  </a:lnSpc>
                </a:pPr>
              </a:p>
            </p:txBody>
          </p:sp>
        </p:grpSp>
        <p:sp>
          <p:nvSpPr>
            <p:cNvPr name="Freeform 75" id="75"/>
            <p:cNvSpPr/>
            <p:nvPr/>
          </p:nvSpPr>
          <p:spPr>
            <a:xfrm flipH="false" flipV="false" rot="0">
              <a:off x="15246" y="955951"/>
              <a:ext cx="4321238" cy="793196"/>
            </a:xfrm>
            <a:custGeom>
              <a:avLst/>
              <a:gdLst/>
              <a:ahLst/>
              <a:cxnLst/>
              <a:rect r="r" b="b" t="t" l="l"/>
              <a:pathLst>
                <a:path h="793196" w="4321238">
                  <a:moveTo>
                    <a:pt x="0" y="0"/>
                  </a:moveTo>
                  <a:lnTo>
                    <a:pt x="4321238" y="0"/>
                  </a:lnTo>
                  <a:lnTo>
                    <a:pt x="4321238" y="793195"/>
                  </a:lnTo>
                  <a:lnTo>
                    <a:pt x="0" y="7931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8036" t="-30857" r="-20132" b="-726418"/>
              </a:stretch>
            </a:blipFill>
          </p:spPr>
        </p:sp>
        <p:sp>
          <p:nvSpPr>
            <p:cNvPr name="TextBox 76" id="76"/>
            <p:cNvSpPr txBox="true"/>
            <p:nvPr/>
          </p:nvSpPr>
          <p:spPr>
            <a:xfrm rot="0">
              <a:off x="210506" y="955951"/>
              <a:ext cx="3693333" cy="239163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86"/>
                </a:lnSpc>
              </a:pPr>
              <a:r>
                <a:rPr lang="en-US" sz="1279" spc="19">
                  <a:solidFill>
                    <a:srgbClr val="804928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1.9.1 สร้างรายได้ใหม</a:t>
              </a:r>
              <a:r>
                <a:rPr lang="en-US" sz="1279" spc="19">
                  <a:solidFill>
                    <a:srgbClr val="804928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่จากทรัพย์สินและบริการของมหาวิทยาลัย (Asset Monetization)</a:t>
              </a:r>
            </a:p>
            <a:p>
              <a:pPr algn="l">
                <a:lnSpc>
                  <a:spcPts val="1586"/>
                </a:lnSpc>
              </a:pPr>
              <a:r>
                <a:rPr lang="en-US" sz="1279" spc="19">
                  <a:solidFill>
                    <a:srgbClr val="804928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1.9.2 </a:t>
              </a:r>
              <a:r>
                <a:rPr lang="en-US" sz="1279" spc="19">
                  <a:solidFill>
                    <a:srgbClr val="804928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พัฒนาแผนบริหารความเสี่ยงและความต่อเนื่องทางธุรกิจ (BCP)</a:t>
              </a:r>
            </a:p>
            <a:p>
              <a:pPr algn="l">
                <a:lnSpc>
                  <a:spcPts val="1586"/>
                </a:lnSpc>
              </a:pPr>
              <a:r>
                <a:rPr lang="en-US" sz="1279" spc="19">
                  <a:solidFill>
                    <a:srgbClr val="804928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1.9.3 </a:t>
              </a:r>
              <a:r>
                <a:rPr lang="en-US" sz="1279" spc="19">
                  <a:solidFill>
                    <a:srgbClr val="804928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พัฒนาระบบติดตามและประเมินผลแผนงบป</a:t>
              </a:r>
              <a:r>
                <a:rPr lang="en-US" sz="1279" spc="19">
                  <a:solidFill>
                    <a:srgbClr val="804928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ระมาณแบบ REAL-TIME</a:t>
              </a:r>
            </a:p>
            <a:p>
              <a:pPr algn="l">
                <a:lnSpc>
                  <a:spcPts val="1586"/>
                </a:lnSpc>
              </a:pPr>
            </a:p>
            <a:p>
              <a:pPr algn="l">
                <a:lnSpc>
                  <a:spcPts val="1586"/>
                </a:lnSpc>
              </a:pPr>
            </a:p>
          </p:txBody>
        </p:sp>
        <p:grpSp>
          <p:nvGrpSpPr>
            <p:cNvPr name="Group 77" id="77"/>
            <p:cNvGrpSpPr/>
            <p:nvPr/>
          </p:nvGrpSpPr>
          <p:grpSpPr>
            <a:xfrm rot="0">
              <a:off x="15246" y="955951"/>
              <a:ext cx="684239" cy="264354"/>
              <a:chOff x="0" y="0"/>
              <a:chExt cx="179717" cy="69433"/>
            </a:xfrm>
          </p:grpSpPr>
          <p:sp>
            <p:nvSpPr>
              <p:cNvPr name="Freeform 78" id="78"/>
              <p:cNvSpPr/>
              <p:nvPr/>
            </p:nvSpPr>
            <p:spPr>
              <a:xfrm flipH="false" flipV="false" rot="0">
                <a:off x="0" y="0"/>
                <a:ext cx="179717" cy="69433"/>
              </a:xfrm>
              <a:custGeom>
                <a:avLst/>
                <a:gdLst/>
                <a:ahLst/>
                <a:cxnLst/>
                <a:rect r="r" b="b" t="t" l="l"/>
                <a:pathLst>
                  <a:path h="69433" w="179717">
                    <a:moveTo>
                      <a:pt x="0" y="0"/>
                    </a:moveTo>
                    <a:lnTo>
                      <a:pt x="179717" y="0"/>
                    </a:lnTo>
                    <a:lnTo>
                      <a:pt x="179717" y="69433"/>
                    </a:lnTo>
                    <a:lnTo>
                      <a:pt x="0" y="69433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79" id="79"/>
              <p:cNvSpPr txBox="true"/>
              <p:nvPr/>
            </p:nvSpPr>
            <p:spPr>
              <a:xfrm>
                <a:off x="0" y="0"/>
                <a:ext cx="179717" cy="69433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681"/>
                  </a:lnSpc>
                </a:pPr>
              </a:p>
            </p:txBody>
          </p:sp>
        </p:grpSp>
        <p:grpSp>
          <p:nvGrpSpPr>
            <p:cNvPr name="Group 80" id="80"/>
            <p:cNvGrpSpPr/>
            <p:nvPr/>
          </p:nvGrpSpPr>
          <p:grpSpPr>
            <a:xfrm rot="0">
              <a:off x="3913" y="2282926"/>
              <a:ext cx="670562" cy="271842"/>
              <a:chOff x="0" y="0"/>
              <a:chExt cx="176125" cy="71400"/>
            </a:xfrm>
          </p:grpSpPr>
          <p:sp>
            <p:nvSpPr>
              <p:cNvPr name="Freeform 81" id="81"/>
              <p:cNvSpPr/>
              <p:nvPr/>
            </p:nvSpPr>
            <p:spPr>
              <a:xfrm flipH="false" flipV="false" rot="0">
                <a:off x="0" y="0"/>
                <a:ext cx="176125" cy="71400"/>
              </a:xfrm>
              <a:custGeom>
                <a:avLst/>
                <a:gdLst/>
                <a:ahLst/>
                <a:cxnLst/>
                <a:rect r="r" b="b" t="t" l="l"/>
                <a:pathLst>
                  <a:path h="71400" w="176125">
                    <a:moveTo>
                      <a:pt x="0" y="0"/>
                    </a:moveTo>
                    <a:lnTo>
                      <a:pt x="176125" y="0"/>
                    </a:lnTo>
                    <a:lnTo>
                      <a:pt x="176125" y="71400"/>
                    </a:lnTo>
                    <a:lnTo>
                      <a:pt x="0" y="71400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82" id="82"/>
              <p:cNvSpPr txBox="true"/>
              <p:nvPr/>
            </p:nvSpPr>
            <p:spPr>
              <a:xfrm>
                <a:off x="0" y="0"/>
                <a:ext cx="176125" cy="71400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681"/>
                  </a:lnSpc>
                </a:pPr>
              </a:p>
            </p:txBody>
          </p:sp>
        </p:grpSp>
      </p:grpSp>
    </p:spTree>
  </p:cSld>
  <p:clrMapOvr>
    <a:masterClrMapping/>
  </p:clrMapOvr>
</p:sld>
</file>

<file path=ppt/slides/slide7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2142636" y="0"/>
            <a:ext cx="5290120" cy="2044460"/>
          </a:xfrm>
          <a:prstGeom prst="rect">
            <a:avLst/>
          </a:prstGeom>
          <a:solidFill>
            <a:srgbClr val="313434"/>
          </a:solidFill>
        </p:spPr>
      </p:sp>
      <p:sp>
        <p:nvSpPr>
          <p:cNvPr name="AutoShape 3" id="3"/>
          <p:cNvSpPr/>
          <p:nvPr/>
        </p:nvSpPr>
        <p:spPr>
          <a:xfrm rot="0">
            <a:off x="-75246" y="-11863"/>
            <a:ext cx="2269880" cy="2044460"/>
          </a:xfrm>
          <a:prstGeom prst="rect">
            <a:avLst/>
          </a:prstGeom>
          <a:solidFill>
            <a:srgbClr val="ED9F35"/>
          </a:solidFill>
        </p:spPr>
      </p:sp>
      <p:sp>
        <p:nvSpPr>
          <p:cNvPr name="Freeform 4" id="4"/>
          <p:cNvSpPr/>
          <p:nvPr/>
        </p:nvSpPr>
        <p:spPr>
          <a:xfrm flipH="false" flipV="false" rot="-5400000">
            <a:off x="-5649767" y="3922897"/>
            <a:ext cx="9599685" cy="4883840"/>
          </a:xfrm>
          <a:custGeom>
            <a:avLst/>
            <a:gdLst/>
            <a:ahLst/>
            <a:cxnLst/>
            <a:rect r="r" b="b" t="t" l="l"/>
            <a:pathLst>
              <a:path h="4883840" w="9599685">
                <a:moveTo>
                  <a:pt x="0" y="0"/>
                </a:moveTo>
                <a:lnTo>
                  <a:pt x="9599685" y="0"/>
                </a:lnTo>
                <a:lnTo>
                  <a:pt x="9599685" y="4883840"/>
                </a:lnTo>
                <a:lnTo>
                  <a:pt x="0" y="48838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-5400000">
            <a:off x="-1961295" y="5939742"/>
            <a:ext cx="5291320" cy="705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5892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ตัวชี้วัด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2274877" y="459262"/>
            <a:ext cx="4924840" cy="1218640"/>
            <a:chOff x="0" y="0"/>
            <a:chExt cx="6566454" cy="1624853"/>
          </a:xfrm>
        </p:grpSpPr>
        <p:sp>
          <p:nvSpPr>
            <p:cNvPr name="TextBox 7" id="7"/>
            <p:cNvSpPr txBox="true"/>
            <p:nvPr/>
          </p:nvSpPr>
          <p:spPr>
            <a:xfrm rot="0">
              <a:off x="0" y="85725"/>
              <a:ext cx="6566454" cy="8286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en-US" b="true" sz="4500" spc="135">
                  <a:solidFill>
                    <a:srgbClr val="ED9F35"/>
                  </a:solidFill>
                  <a:latin typeface="Saira Black"/>
                  <a:ea typeface="Saira Black"/>
                  <a:cs typeface="Saira Black"/>
                  <a:sym typeface="Saira Black"/>
                </a:rPr>
                <a:t>ยุทธศาสตร์ที่ 1 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0" y="934546"/>
              <a:ext cx="6566454" cy="69030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039"/>
                </a:lnSpc>
              </a:pPr>
              <a:r>
                <a:rPr lang="en-US" sz="1699" spc="246">
                  <a:solidFill>
                    <a:srgbClr val="FFFFFF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พัฒนาระบบบริหารจัดการให้มีธรรมาภิบาลอย่างยั่งยืน</a:t>
              </a: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670461" y="615124"/>
            <a:ext cx="1465423" cy="5455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108"/>
              </a:lnSpc>
            </a:pPr>
            <a:r>
              <a:rPr lang="en-US" b="true" sz="1899" spc="170">
                <a:solidFill>
                  <a:srgbClr val="31343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ตัวชี้วัดและค่าเป้าหมาย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150572" y="2339421"/>
            <a:ext cx="6316418" cy="1683445"/>
            <a:chOff x="0" y="0"/>
            <a:chExt cx="8421891" cy="2244593"/>
          </a:xfrm>
        </p:grpSpPr>
        <p:grpSp>
          <p:nvGrpSpPr>
            <p:cNvPr name="Group 11" id="11"/>
            <p:cNvGrpSpPr/>
            <p:nvPr/>
          </p:nvGrpSpPr>
          <p:grpSpPr>
            <a:xfrm rot="0">
              <a:off x="1178530" y="0"/>
              <a:ext cx="7189522" cy="2244593"/>
              <a:chOff x="0" y="0"/>
              <a:chExt cx="1671696" cy="521909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1671696" cy="521909"/>
              </a:xfrm>
              <a:custGeom>
                <a:avLst/>
                <a:gdLst/>
                <a:ahLst/>
                <a:cxnLst/>
                <a:rect r="r" b="b" t="t" l="l"/>
                <a:pathLst>
                  <a:path h="521909" w="1671696">
                    <a:moveTo>
                      <a:pt x="53124" y="0"/>
                    </a:moveTo>
                    <a:lnTo>
                      <a:pt x="1618573" y="0"/>
                    </a:lnTo>
                    <a:cubicBezTo>
                      <a:pt x="1632662" y="0"/>
                      <a:pt x="1646174" y="5597"/>
                      <a:pt x="1656137" y="15560"/>
                    </a:cubicBezTo>
                    <a:cubicBezTo>
                      <a:pt x="1666099" y="25522"/>
                      <a:pt x="1671696" y="39034"/>
                      <a:pt x="1671696" y="53124"/>
                    </a:cubicBezTo>
                    <a:lnTo>
                      <a:pt x="1671696" y="468785"/>
                    </a:lnTo>
                    <a:cubicBezTo>
                      <a:pt x="1671696" y="482875"/>
                      <a:pt x="1666099" y="496387"/>
                      <a:pt x="1656137" y="506350"/>
                    </a:cubicBezTo>
                    <a:cubicBezTo>
                      <a:pt x="1646174" y="516312"/>
                      <a:pt x="1632662" y="521909"/>
                      <a:pt x="1618573" y="521909"/>
                    </a:cubicBezTo>
                    <a:lnTo>
                      <a:pt x="53124" y="521909"/>
                    </a:lnTo>
                    <a:cubicBezTo>
                      <a:pt x="39034" y="521909"/>
                      <a:pt x="25522" y="516312"/>
                      <a:pt x="15560" y="506350"/>
                    </a:cubicBezTo>
                    <a:cubicBezTo>
                      <a:pt x="5597" y="496387"/>
                      <a:pt x="0" y="482875"/>
                      <a:pt x="0" y="468785"/>
                    </a:cubicBezTo>
                    <a:lnTo>
                      <a:pt x="0" y="53124"/>
                    </a:lnTo>
                    <a:cubicBezTo>
                      <a:pt x="0" y="39034"/>
                      <a:pt x="5597" y="25522"/>
                      <a:pt x="15560" y="15560"/>
                    </a:cubicBezTo>
                    <a:cubicBezTo>
                      <a:pt x="25522" y="5597"/>
                      <a:pt x="39034" y="0"/>
                      <a:pt x="53124" y="0"/>
                    </a:cubicBezTo>
                    <a:close/>
                  </a:path>
                </a:pathLst>
              </a:custGeom>
              <a:solidFill>
                <a:srgbClr val="EB7833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28575"/>
                <a:ext cx="1671696" cy="55048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1451300" y="150802"/>
              <a:ext cx="6764117" cy="1963086"/>
              <a:chOff x="0" y="0"/>
              <a:chExt cx="22444046" cy="6513723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-12700" y="-12700"/>
                <a:ext cx="22469446" cy="6539123"/>
              </a:xfrm>
              <a:custGeom>
                <a:avLst/>
                <a:gdLst/>
                <a:ahLst/>
                <a:cxnLst/>
                <a:rect r="r" b="b" t="t" l="l"/>
                <a:pathLst>
                  <a:path h="6539123" w="22469446">
                    <a:moveTo>
                      <a:pt x="21607115" y="0"/>
                    </a:moveTo>
                    <a:lnTo>
                      <a:pt x="862330" y="0"/>
                    </a:lnTo>
                    <a:cubicBezTo>
                      <a:pt x="389890" y="0"/>
                      <a:pt x="0" y="389890"/>
                      <a:pt x="0" y="862330"/>
                    </a:cubicBezTo>
                    <a:lnTo>
                      <a:pt x="0" y="5676793"/>
                    </a:lnTo>
                    <a:cubicBezTo>
                      <a:pt x="0" y="6149233"/>
                      <a:pt x="389890" y="6539123"/>
                      <a:pt x="862330" y="6539123"/>
                    </a:cubicBezTo>
                    <a:lnTo>
                      <a:pt x="21607115" y="6539123"/>
                    </a:lnTo>
                    <a:cubicBezTo>
                      <a:pt x="22079556" y="6539123"/>
                      <a:pt x="22469446" y="6149233"/>
                      <a:pt x="22469446" y="5676793"/>
                    </a:cubicBezTo>
                    <a:lnTo>
                      <a:pt x="22469446" y="862330"/>
                    </a:lnTo>
                    <a:cubicBezTo>
                      <a:pt x="22469446" y="389890"/>
                      <a:pt x="22079556" y="0"/>
                      <a:pt x="21607115" y="0"/>
                    </a:cubicBezTo>
                    <a:close/>
                    <a:moveTo>
                      <a:pt x="22278946" y="927100"/>
                    </a:moveTo>
                    <a:lnTo>
                      <a:pt x="22278946" y="5676793"/>
                    </a:lnTo>
                    <a:cubicBezTo>
                      <a:pt x="22278946" y="6043823"/>
                      <a:pt x="21974146" y="6348623"/>
                      <a:pt x="21607115" y="6348623"/>
                    </a:cubicBezTo>
                    <a:lnTo>
                      <a:pt x="862330" y="6348623"/>
                    </a:lnTo>
                    <a:cubicBezTo>
                      <a:pt x="495300" y="6348623"/>
                      <a:pt x="190500" y="6043823"/>
                      <a:pt x="190500" y="5676793"/>
                    </a:cubicBezTo>
                    <a:lnTo>
                      <a:pt x="190500" y="862330"/>
                    </a:lnTo>
                    <a:cubicBezTo>
                      <a:pt x="190500" y="495300"/>
                      <a:pt x="495300" y="190500"/>
                      <a:pt x="862330" y="190500"/>
                    </a:cubicBezTo>
                    <a:lnTo>
                      <a:pt x="21607115" y="190500"/>
                    </a:lnTo>
                    <a:cubicBezTo>
                      <a:pt x="21974146" y="190500"/>
                      <a:pt x="22278946" y="495300"/>
                      <a:pt x="22278946" y="862330"/>
                    </a:cubicBezTo>
                    <a:lnTo>
                      <a:pt x="22278946" y="92710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6" id="16"/>
            <p:cNvGrpSpPr/>
            <p:nvPr/>
          </p:nvGrpSpPr>
          <p:grpSpPr>
            <a:xfrm rot="0">
              <a:off x="3604057" y="1143452"/>
              <a:ext cx="764354" cy="555201"/>
              <a:chOff x="0" y="0"/>
              <a:chExt cx="1624330" cy="1179858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41910" y="43180"/>
                <a:ext cx="1576070" cy="1131598"/>
              </a:xfrm>
              <a:custGeom>
                <a:avLst/>
                <a:gdLst/>
                <a:ahLst/>
                <a:cxnLst/>
                <a:rect r="r" b="b" t="t" l="l"/>
                <a:pathLst>
                  <a:path h="1131598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31598"/>
                    </a:lnTo>
                    <a:lnTo>
                      <a:pt x="0" y="1131598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18" id="18"/>
              <p:cNvSpPr/>
              <p:nvPr/>
            </p:nvSpPr>
            <p:spPr>
              <a:xfrm flipH="false" flipV="false" rot="0">
                <a:off x="35560" y="35560"/>
                <a:ext cx="1588770" cy="1144298"/>
              </a:xfrm>
              <a:custGeom>
                <a:avLst/>
                <a:gdLst/>
                <a:ahLst/>
                <a:cxnLst/>
                <a:rect r="r" b="b" t="t" l="l"/>
                <a:pathLst>
                  <a:path h="1144298" w="1588770">
                    <a:moveTo>
                      <a:pt x="1588770" y="1144298"/>
                    </a:moveTo>
                    <a:lnTo>
                      <a:pt x="0" y="1144298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44298"/>
                    </a:lnTo>
                    <a:close/>
                    <a:moveTo>
                      <a:pt x="12700" y="1131598"/>
                    </a:moveTo>
                    <a:lnTo>
                      <a:pt x="1576070" y="1131598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31598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1576070" cy="1131598"/>
              </a:xfrm>
              <a:custGeom>
                <a:avLst/>
                <a:gdLst/>
                <a:ahLst/>
                <a:cxnLst/>
                <a:rect r="r" b="b" t="t" l="l"/>
                <a:pathLst>
                  <a:path h="1131598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31598"/>
                    </a:lnTo>
                    <a:lnTo>
                      <a:pt x="0" y="1131598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20" id="20"/>
            <p:cNvGrpSpPr/>
            <p:nvPr/>
          </p:nvGrpSpPr>
          <p:grpSpPr>
            <a:xfrm rot="0">
              <a:off x="4468015" y="1137285"/>
              <a:ext cx="764354" cy="561368"/>
              <a:chOff x="0" y="0"/>
              <a:chExt cx="1624330" cy="1192964"/>
            </a:xfrm>
          </p:grpSpPr>
          <p:sp>
            <p:nvSpPr>
              <p:cNvPr name="Freeform 21" id="21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22" id="22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23" id="23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24" id="24"/>
            <p:cNvGrpSpPr/>
            <p:nvPr/>
          </p:nvGrpSpPr>
          <p:grpSpPr>
            <a:xfrm rot="0">
              <a:off x="5347261" y="1137285"/>
              <a:ext cx="764354" cy="561368"/>
              <a:chOff x="0" y="0"/>
              <a:chExt cx="1624330" cy="1192964"/>
            </a:xfrm>
          </p:grpSpPr>
          <p:sp>
            <p:nvSpPr>
              <p:cNvPr name="Freeform 25" id="25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26" id="26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27" id="27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28" id="28"/>
            <p:cNvGrpSpPr/>
            <p:nvPr/>
          </p:nvGrpSpPr>
          <p:grpSpPr>
            <a:xfrm rot="0">
              <a:off x="6211567" y="1137285"/>
              <a:ext cx="764354" cy="561368"/>
              <a:chOff x="0" y="0"/>
              <a:chExt cx="1624330" cy="1192964"/>
            </a:xfrm>
          </p:grpSpPr>
          <p:sp>
            <p:nvSpPr>
              <p:cNvPr name="Freeform 29" id="29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30" id="30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31" id="31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32" id="32"/>
            <p:cNvGrpSpPr/>
            <p:nvPr/>
          </p:nvGrpSpPr>
          <p:grpSpPr>
            <a:xfrm rot="0">
              <a:off x="7095446" y="1137285"/>
              <a:ext cx="764354" cy="561368"/>
              <a:chOff x="0" y="0"/>
              <a:chExt cx="1624330" cy="1192964"/>
            </a:xfrm>
          </p:grpSpPr>
          <p:sp>
            <p:nvSpPr>
              <p:cNvPr name="Freeform 33" id="33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34" id="34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35" id="35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36" id="36"/>
            <p:cNvGrpSpPr/>
            <p:nvPr/>
          </p:nvGrpSpPr>
          <p:grpSpPr>
            <a:xfrm rot="0">
              <a:off x="1861612" y="864150"/>
              <a:ext cx="1702654" cy="845061"/>
              <a:chOff x="0" y="0"/>
              <a:chExt cx="3618311" cy="1795841"/>
            </a:xfrm>
          </p:grpSpPr>
          <p:sp>
            <p:nvSpPr>
              <p:cNvPr name="Freeform 37" id="37"/>
              <p:cNvSpPr/>
              <p:nvPr/>
            </p:nvSpPr>
            <p:spPr>
              <a:xfrm flipH="false" flipV="false" rot="0">
                <a:off x="41910" y="43180"/>
                <a:ext cx="3570051" cy="1747581"/>
              </a:xfrm>
              <a:custGeom>
                <a:avLst/>
                <a:gdLst/>
                <a:ahLst/>
                <a:cxnLst/>
                <a:rect r="r" b="b" t="t" l="l"/>
                <a:pathLst>
                  <a:path h="1747581" w="3570051">
                    <a:moveTo>
                      <a:pt x="0" y="0"/>
                    </a:moveTo>
                    <a:lnTo>
                      <a:pt x="3570051" y="0"/>
                    </a:lnTo>
                    <a:lnTo>
                      <a:pt x="3570051" y="1747581"/>
                    </a:lnTo>
                    <a:lnTo>
                      <a:pt x="0" y="1747581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38" id="38"/>
              <p:cNvSpPr/>
              <p:nvPr/>
            </p:nvSpPr>
            <p:spPr>
              <a:xfrm flipH="false" flipV="false" rot="0">
                <a:off x="35560" y="35560"/>
                <a:ext cx="3582751" cy="1760281"/>
              </a:xfrm>
              <a:custGeom>
                <a:avLst/>
                <a:gdLst/>
                <a:ahLst/>
                <a:cxnLst/>
                <a:rect r="r" b="b" t="t" l="l"/>
                <a:pathLst>
                  <a:path h="1760281" w="3582751">
                    <a:moveTo>
                      <a:pt x="3582751" y="1760281"/>
                    </a:moveTo>
                    <a:lnTo>
                      <a:pt x="0" y="1760281"/>
                    </a:lnTo>
                    <a:lnTo>
                      <a:pt x="0" y="0"/>
                    </a:lnTo>
                    <a:lnTo>
                      <a:pt x="3582751" y="0"/>
                    </a:lnTo>
                    <a:lnTo>
                      <a:pt x="3582751" y="1760281"/>
                    </a:lnTo>
                    <a:close/>
                    <a:moveTo>
                      <a:pt x="12700" y="1747581"/>
                    </a:moveTo>
                    <a:lnTo>
                      <a:pt x="3570051" y="1747581"/>
                    </a:lnTo>
                    <a:lnTo>
                      <a:pt x="3570051" y="12700"/>
                    </a:lnTo>
                    <a:lnTo>
                      <a:pt x="12700" y="12700"/>
                    </a:lnTo>
                    <a:lnTo>
                      <a:pt x="12700" y="1747581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39" id="39"/>
              <p:cNvSpPr/>
              <p:nvPr/>
            </p:nvSpPr>
            <p:spPr>
              <a:xfrm flipH="false" flipV="false" rot="0">
                <a:off x="0" y="0"/>
                <a:ext cx="3570051" cy="1747581"/>
              </a:xfrm>
              <a:custGeom>
                <a:avLst/>
                <a:gdLst/>
                <a:ahLst/>
                <a:cxnLst/>
                <a:rect r="r" b="b" t="t" l="l"/>
                <a:pathLst>
                  <a:path h="1747581" w="3570051">
                    <a:moveTo>
                      <a:pt x="0" y="0"/>
                    </a:moveTo>
                    <a:lnTo>
                      <a:pt x="3570051" y="0"/>
                    </a:lnTo>
                    <a:lnTo>
                      <a:pt x="3570051" y="1747581"/>
                    </a:lnTo>
                    <a:lnTo>
                      <a:pt x="0" y="174758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name="AutoShape 40" id="40"/>
            <p:cNvSpPr/>
            <p:nvPr/>
          </p:nvSpPr>
          <p:spPr>
            <a:xfrm>
              <a:off x="1787319" y="1400355"/>
              <a:ext cx="6072481" cy="0"/>
            </a:xfrm>
            <a:prstGeom prst="line">
              <a:avLst/>
            </a:prstGeom>
            <a:ln cap="flat" w="50800">
              <a:solidFill>
                <a:srgbClr val="DE8244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TextBox 41" id="41"/>
            <p:cNvSpPr txBox="true"/>
            <p:nvPr/>
          </p:nvSpPr>
          <p:spPr>
            <a:xfrm rot="0">
              <a:off x="3642860" y="1096415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b="true" sz="1007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2570</a:t>
              </a:r>
            </a:p>
          </p:txBody>
        </p:sp>
        <p:sp>
          <p:nvSpPr>
            <p:cNvPr name="TextBox 42" id="42"/>
            <p:cNvSpPr txBox="true"/>
            <p:nvPr/>
          </p:nvSpPr>
          <p:spPr>
            <a:xfrm rot="0">
              <a:off x="4532784" y="1096415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b="true" sz="1007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2571</a:t>
              </a:r>
            </a:p>
          </p:txBody>
        </p:sp>
        <p:sp>
          <p:nvSpPr>
            <p:cNvPr name="TextBox 43" id="43"/>
            <p:cNvSpPr txBox="true"/>
            <p:nvPr/>
          </p:nvSpPr>
          <p:spPr>
            <a:xfrm rot="0">
              <a:off x="5394688" y="1096415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2572</a:t>
              </a:r>
            </a:p>
          </p:txBody>
        </p:sp>
        <p:sp>
          <p:nvSpPr>
            <p:cNvPr name="TextBox 44" id="44"/>
            <p:cNvSpPr txBox="true"/>
            <p:nvPr/>
          </p:nvSpPr>
          <p:spPr>
            <a:xfrm rot="0">
              <a:off x="6259212" y="1088553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2573</a:t>
              </a:r>
            </a:p>
          </p:txBody>
        </p:sp>
        <p:sp>
          <p:nvSpPr>
            <p:cNvPr name="TextBox 45" id="45"/>
            <p:cNvSpPr txBox="true"/>
            <p:nvPr/>
          </p:nvSpPr>
          <p:spPr>
            <a:xfrm rot="0">
              <a:off x="7123736" y="1088553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2574</a:t>
              </a:r>
            </a:p>
          </p:txBody>
        </p:sp>
        <p:sp>
          <p:nvSpPr>
            <p:cNvPr name="TextBox 46" id="46"/>
            <p:cNvSpPr txBox="true"/>
            <p:nvPr/>
          </p:nvSpPr>
          <p:spPr>
            <a:xfrm rot="0">
              <a:off x="3627155" y="1414140"/>
              <a:ext cx="746523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85</a:t>
              </a:r>
            </a:p>
          </p:txBody>
        </p:sp>
        <p:sp>
          <p:nvSpPr>
            <p:cNvPr name="TextBox 47" id="47"/>
            <p:cNvSpPr txBox="true"/>
            <p:nvPr/>
          </p:nvSpPr>
          <p:spPr>
            <a:xfrm rot="0">
              <a:off x="7116091" y="1425755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 u="sng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&gt;</a:t>
              </a: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87</a:t>
              </a:r>
            </a:p>
          </p:txBody>
        </p:sp>
        <p:grpSp>
          <p:nvGrpSpPr>
            <p:cNvPr name="Group 48" id="48"/>
            <p:cNvGrpSpPr/>
            <p:nvPr/>
          </p:nvGrpSpPr>
          <p:grpSpPr>
            <a:xfrm rot="0">
              <a:off x="3593182" y="853913"/>
              <a:ext cx="4281043" cy="214632"/>
              <a:chOff x="0" y="0"/>
              <a:chExt cx="1150672" cy="57689"/>
            </a:xfrm>
          </p:grpSpPr>
          <p:sp>
            <p:nvSpPr>
              <p:cNvPr name="Freeform 49" id="49"/>
              <p:cNvSpPr/>
              <p:nvPr/>
            </p:nvSpPr>
            <p:spPr>
              <a:xfrm flipH="false" flipV="false" rot="0">
                <a:off x="0" y="0"/>
                <a:ext cx="1150672" cy="57689"/>
              </a:xfrm>
              <a:custGeom>
                <a:avLst/>
                <a:gdLst/>
                <a:ahLst/>
                <a:cxnLst/>
                <a:rect r="r" b="b" t="t" l="l"/>
                <a:pathLst>
                  <a:path h="57689" w="1150672">
                    <a:moveTo>
                      <a:pt x="0" y="0"/>
                    </a:moveTo>
                    <a:lnTo>
                      <a:pt x="1150672" y="0"/>
                    </a:lnTo>
                    <a:lnTo>
                      <a:pt x="1150672" y="57689"/>
                    </a:lnTo>
                    <a:lnTo>
                      <a:pt x="0" y="57689"/>
                    </a:lnTo>
                    <a:close/>
                  </a:path>
                </a:pathLst>
              </a:custGeom>
              <a:solidFill>
                <a:srgbClr val="FFFAF2"/>
              </a:solidFill>
            </p:spPr>
          </p:sp>
          <p:sp>
            <p:nvSpPr>
              <p:cNvPr name="TextBox 50" id="50"/>
              <p:cNvSpPr txBox="true"/>
              <p:nvPr/>
            </p:nvSpPr>
            <p:spPr>
              <a:xfrm>
                <a:off x="0" y="-38100"/>
                <a:ext cx="1150672" cy="9578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40"/>
                  </a:lnSpc>
                </a:pPr>
              </a:p>
            </p:txBody>
          </p:sp>
        </p:grpSp>
        <p:sp>
          <p:nvSpPr>
            <p:cNvPr name="TextBox 51" id="51"/>
            <p:cNvSpPr txBox="true"/>
            <p:nvPr/>
          </p:nvSpPr>
          <p:spPr>
            <a:xfrm rot="0">
              <a:off x="3657950" y="815491"/>
              <a:ext cx="4154565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b="true" sz="1007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ปีงบประมาณ </a:t>
              </a:r>
            </a:p>
          </p:txBody>
        </p:sp>
        <p:sp>
          <p:nvSpPr>
            <p:cNvPr name="TextBox 52" id="52"/>
            <p:cNvSpPr txBox="true"/>
            <p:nvPr/>
          </p:nvSpPr>
          <p:spPr>
            <a:xfrm rot="0">
              <a:off x="4494606" y="1414140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85</a:t>
              </a:r>
            </a:p>
          </p:txBody>
        </p:sp>
        <p:sp>
          <p:nvSpPr>
            <p:cNvPr name="TextBox 53" id="53"/>
            <p:cNvSpPr txBox="true"/>
            <p:nvPr/>
          </p:nvSpPr>
          <p:spPr>
            <a:xfrm rot="0">
              <a:off x="5392426" y="1414140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87</a:t>
              </a:r>
            </a:p>
          </p:txBody>
        </p:sp>
        <p:sp>
          <p:nvSpPr>
            <p:cNvPr name="TextBox 54" id="54"/>
            <p:cNvSpPr txBox="true"/>
            <p:nvPr/>
          </p:nvSpPr>
          <p:spPr>
            <a:xfrm rot="0">
              <a:off x="6238615" y="1414140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87</a:t>
              </a:r>
            </a:p>
          </p:txBody>
        </p:sp>
        <p:sp>
          <p:nvSpPr>
            <p:cNvPr name="TextBox 55" id="55"/>
            <p:cNvSpPr txBox="true"/>
            <p:nvPr/>
          </p:nvSpPr>
          <p:spPr>
            <a:xfrm rot="0">
              <a:off x="7129352" y="685440"/>
              <a:ext cx="743250" cy="13005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865"/>
                </a:lnSpc>
              </a:pPr>
              <a:r>
                <a:rPr lang="en-US" b="true" sz="565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หน่วยนับ : คะแนน</a:t>
              </a:r>
            </a:p>
          </p:txBody>
        </p:sp>
        <p:sp>
          <p:nvSpPr>
            <p:cNvPr name="TextBox 56" id="56"/>
            <p:cNvSpPr txBox="true"/>
            <p:nvPr/>
          </p:nvSpPr>
          <p:spPr>
            <a:xfrm rot="0">
              <a:off x="1787319" y="295854"/>
              <a:ext cx="6634572" cy="31973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007"/>
                </a:lnSpc>
              </a:pPr>
              <a:r>
                <a:rPr lang="en-US" sz="1433" spc="-60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ผลการประเมินคุณธรรมและความโปร่งใสของหน่วยงานภาครัฐ  ( ITA) </a:t>
              </a:r>
            </a:p>
          </p:txBody>
        </p:sp>
        <p:sp>
          <p:nvSpPr>
            <p:cNvPr name="TextBox 57" id="57"/>
            <p:cNvSpPr txBox="true"/>
            <p:nvPr/>
          </p:nvSpPr>
          <p:spPr>
            <a:xfrm rot="0">
              <a:off x="1927482" y="1453322"/>
              <a:ext cx="1577177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ค่าเป้าหมาย </a:t>
              </a:r>
            </a:p>
          </p:txBody>
        </p:sp>
        <p:grpSp>
          <p:nvGrpSpPr>
            <p:cNvPr name="Group 58" id="58"/>
            <p:cNvGrpSpPr/>
            <p:nvPr/>
          </p:nvGrpSpPr>
          <p:grpSpPr>
            <a:xfrm rot="0">
              <a:off x="1852894" y="1760011"/>
              <a:ext cx="6021331" cy="222447"/>
              <a:chOff x="0" y="0"/>
              <a:chExt cx="1618432" cy="59790"/>
            </a:xfrm>
          </p:grpSpPr>
          <p:sp>
            <p:nvSpPr>
              <p:cNvPr name="Freeform 59" id="59"/>
              <p:cNvSpPr/>
              <p:nvPr/>
            </p:nvSpPr>
            <p:spPr>
              <a:xfrm flipH="false" flipV="false" rot="0">
                <a:off x="0" y="0"/>
                <a:ext cx="1618432" cy="59790"/>
              </a:xfrm>
              <a:custGeom>
                <a:avLst/>
                <a:gdLst/>
                <a:ahLst/>
                <a:cxnLst/>
                <a:rect r="r" b="b" t="t" l="l"/>
                <a:pathLst>
                  <a:path h="59790" w="1618432">
                    <a:moveTo>
                      <a:pt x="0" y="0"/>
                    </a:moveTo>
                    <a:lnTo>
                      <a:pt x="1618432" y="0"/>
                    </a:lnTo>
                    <a:lnTo>
                      <a:pt x="1618432" y="59790"/>
                    </a:lnTo>
                    <a:lnTo>
                      <a:pt x="0" y="59790"/>
                    </a:lnTo>
                    <a:close/>
                  </a:path>
                </a:pathLst>
              </a:custGeom>
              <a:solidFill>
                <a:srgbClr val="FFFAF2"/>
              </a:solidFill>
            </p:spPr>
          </p:sp>
          <p:sp>
            <p:nvSpPr>
              <p:cNvPr name="TextBox 60" id="60"/>
              <p:cNvSpPr txBox="true"/>
              <p:nvPr/>
            </p:nvSpPr>
            <p:spPr>
              <a:xfrm>
                <a:off x="0" y="-38100"/>
                <a:ext cx="1618432" cy="978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40"/>
                  </a:lnSpc>
                </a:pPr>
              </a:p>
            </p:txBody>
          </p:sp>
        </p:grpSp>
        <p:sp>
          <p:nvSpPr>
            <p:cNvPr name="TextBox 61" id="61"/>
            <p:cNvSpPr txBox="true"/>
            <p:nvPr/>
          </p:nvSpPr>
          <p:spPr>
            <a:xfrm rot="0">
              <a:off x="1901068" y="1726739"/>
              <a:ext cx="5826502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ผลการดำเนินงานปีงบประมาณ พ.ศ. 2568 เท่ากับ 94.78 คะแนน</a:t>
              </a:r>
            </a:p>
          </p:txBody>
        </p:sp>
        <p:sp>
          <p:nvSpPr>
            <p:cNvPr name="TextBox 62" id="62"/>
            <p:cNvSpPr txBox="true"/>
            <p:nvPr/>
          </p:nvSpPr>
          <p:spPr>
            <a:xfrm rot="0">
              <a:off x="1861612" y="1021848"/>
              <a:ext cx="1568581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พ.ศ.</a:t>
              </a:r>
            </a:p>
          </p:txBody>
        </p:sp>
        <p:grpSp>
          <p:nvGrpSpPr>
            <p:cNvPr name="Group 63" id="63"/>
            <p:cNvGrpSpPr/>
            <p:nvPr/>
          </p:nvGrpSpPr>
          <p:grpSpPr>
            <a:xfrm rot="0">
              <a:off x="0" y="303620"/>
              <a:ext cx="1801808" cy="1801808"/>
              <a:chOff x="0" y="0"/>
              <a:chExt cx="812800" cy="812800"/>
            </a:xfrm>
          </p:grpSpPr>
          <p:sp>
            <p:nvSpPr>
              <p:cNvPr name="Freeform 64" id="64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B7833"/>
              </a:solidFill>
            </p:spPr>
          </p:sp>
          <p:sp>
            <p:nvSpPr>
              <p:cNvPr name="TextBox 65" id="65"/>
              <p:cNvSpPr txBox="true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66" id="66"/>
            <p:cNvGrpSpPr>
              <a:grpSpLocks noChangeAspect="true"/>
            </p:cNvGrpSpPr>
            <p:nvPr/>
          </p:nvGrpSpPr>
          <p:grpSpPr>
            <a:xfrm rot="0">
              <a:off x="199580" y="503200"/>
              <a:ext cx="1402648" cy="1402648"/>
              <a:chOff x="0" y="0"/>
              <a:chExt cx="6355080" cy="6355080"/>
            </a:xfrm>
          </p:grpSpPr>
          <p:sp>
            <p:nvSpPr>
              <p:cNvPr name="Freeform 67" id="67"/>
              <p:cNvSpPr/>
              <p:nvPr/>
            </p:nvSpPr>
            <p:spPr>
              <a:xfrm flipH="false" flipV="false" rot="0">
                <a:off x="0" y="0"/>
                <a:ext cx="6355080" cy="6355080"/>
              </a:xfrm>
              <a:custGeom>
                <a:avLst/>
                <a:gdLst/>
                <a:ahLst/>
                <a:cxnLst/>
                <a:rect r="r" b="b" t="t" l="l"/>
                <a:pathLst>
                  <a:path h="6355080" w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name="TextBox 68" id="68"/>
            <p:cNvSpPr txBox="true"/>
            <p:nvPr/>
          </p:nvSpPr>
          <p:spPr>
            <a:xfrm rot="0">
              <a:off x="109068" y="746521"/>
              <a:ext cx="1543424" cy="87100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599"/>
                </a:lnSpc>
              </a:pPr>
              <a:r>
                <a:rPr lang="en-US" sz="3999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1.1</a:t>
              </a:r>
            </a:p>
          </p:txBody>
        </p:sp>
      </p:grpSp>
      <p:grpSp>
        <p:nvGrpSpPr>
          <p:cNvPr name="Group 69" id="69"/>
          <p:cNvGrpSpPr/>
          <p:nvPr/>
        </p:nvGrpSpPr>
        <p:grpSpPr>
          <a:xfrm rot="0">
            <a:off x="670461" y="4152413"/>
            <a:ext cx="6352414" cy="1683445"/>
            <a:chOff x="0" y="0"/>
            <a:chExt cx="8469886" cy="2244593"/>
          </a:xfrm>
        </p:grpSpPr>
        <p:grpSp>
          <p:nvGrpSpPr>
            <p:cNvPr name="Group 70" id="70"/>
            <p:cNvGrpSpPr/>
            <p:nvPr/>
          </p:nvGrpSpPr>
          <p:grpSpPr>
            <a:xfrm rot="0">
              <a:off x="1280364" y="0"/>
              <a:ext cx="7189522" cy="2244593"/>
              <a:chOff x="0" y="0"/>
              <a:chExt cx="1671696" cy="521909"/>
            </a:xfrm>
          </p:grpSpPr>
          <p:sp>
            <p:nvSpPr>
              <p:cNvPr name="Freeform 71" id="71"/>
              <p:cNvSpPr/>
              <p:nvPr/>
            </p:nvSpPr>
            <p:spPr>
              <a:xfrm flipH="false" flipV="false" rot="0">
                <a:off x="0" y="0"/>
                <a:ext cx="1671696" cy="521909"/>
              </a:xfrm>
              <a:custGeom>
                <a:avLst/>
                <a:gdLst/>
                <a:ahLst/>
                <a:cxnLst/>
                <a:rect r="r" b="b" t="t" l="l"/>
                <a:pathLst>
                  <a:path h="521909" w="1671696">
                    <a:moveTo>
                      <a:pt x="53124" y="0"/>
                    </a:moveTo>
                    <a:lnTo>
                      <a:pt x="1618573" y="0"/>
                    </a:lnTo>
                    <a:cubicBezTo>
                      <a:pt x="1632662" y="0"/>
                      <a:pt x="1646174" y="5597"/>
                      <a:pt x="1656137" y="15560"/>
                    </a:cubicBezTo>
                    <a:cubicBezTo>
                      <a:pt x="1666099" y="25522"/>
                      <a:pt x="1671696" y="39034"/>
                      <a:pt x="1671696" y="53124"/>
                    </a:cubicBezTo>
                    <a:lnTo>
                      <a:pt x="1671696" y="468785"/>
                    </a:lnTo>
                    <a:cubicBezTo>
                      <a:pt x="1671696" y="482875"/>
                      <a:pt x="1666099" y="496387"/>
                      <a:pt x="1656137" y="506350"/>
                    </a:cubicBezTo>
                    <a:cubicBezTo>
                      <a:pt x="1646174" y="516312"/>
                      <a:pt x="1632662" y="521909"/>
                      <a:pt x="1618573" y="521909"/>
                    </a:cubicBezTo>
                    <a:lnTo>
                      <a:pt x="53124" y="521909"/>
                    </a:lnTo>
                    <a:cubicBezTo>
                      <a:pt x="39034" y="521909"/>
                      <a:pt x="25522" y="516312"/>
                      <a:pt x="15560" y="506350"/>
                    </a:cubicBezTo>
                    <a:cubicBezTo>
                      <a:pt x="5597" y="496387"/>
                      <a:pt x="0" y="482875"/>
                      <a:pt x="0" y="468785"/>
                    </a:cubicBezTo>
                    <a:lnTo>
                      <a:pt x="0" y="53124"/>
                    </a:lnTo>
                    <a:cubicBezTo>
                      <a:pt x="0" y="39034"/>
                      <a:pt x="5597" y="25522"/>
                      <a:pt x="15560" y="15560"/>
                    </a:cubicBezTo>
                    <a:cubicBezTo>
                      <a:pt x="25522" y="5597"/>
                      <a:pt x="39034" y="0"/>
                      <a:pt x="53124" y="0"/>
                    </a:cubicBezTo>
                    <a:close/>
                  </a:path>
                </a:pathLst>
              </a:custGeom>
              <a:solidFill>
                <a:srgbClr val="EB7833"/>
              </a:solidFill>
            </p:spPr>
          </p:sp>
          <p:sp>
            <p:nvSpPr>
              <p:cNvPr name="TextBox 72" id="72"/>
              <p:cNvSpPr txBox="true"/>
              <p:nvPr/>
            </p:nvSpPr>
            <p:spPr>
              <a:xfrm>
                <a:off x="0" y="-28575"/>
                <a:ext cx="1671696" cy="55048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grpSp>
          <p:nvGrpSpPr>
            <p:cNvPr name="Group 73" id="73"/>
            <p:cNvGrpSpPr/>
            <p:nvPr/>
          </p:nvGrpSpPr>
          <p:grpSpPr>
            <a:xfrm rot="0">
              <a:off x="1553134" y="150802"/>
              <a:ext cx="6764117" cy="1963086"/>
              <a:chOff x="0" y="0"/>
              <a:chExt cx="22444046" cy="6513723"/>
            </a:xfrm>
          </p:grpSpPr>
          <p:sp>
            <p:nvSpPr>
              <p:cNvPr name="Freeform 74" id="74"/>
              <p:cNvSpPr/>
              <p:nvPr/>
            </p:nvSpPr>
            <p:spPr>
              <a:xfrm flipH="false" flipV="false" rot="0">
                <a:off x="-12700" y="-12700"/>
                <a:ext cx="22469446" cy="6539123"/>
              </a:xfrm>
              <a:custGeom>
                <a:avLst/>
                <a:gdLst/>
                <a:ahLst/>
                <a:cxnLst/>
                <a:rect r="r" b="b" t="t" l="l"/>
                <a:pathLst>
                  <a:path h="6539123" w="22469446">
                    <a:moveTo>
                      <a:pt x="21607115" y="0"/>
                    </a:moveTo>
                    <a:lnTo>
                      <a:pt x="862330" y="0"/>
                    </a:lnTo>
                    <a:cubicBezTo>
                      <a:pt x="389890" y="0"/>
                      <a:pt x="0" y="389890"/>
                      <a:pt x="0" y="862330"/>
                    </a:cubicBezTo>
                    <a:lnTo>
                      <a:pt x="0" y="5676793"/>
                    </a:lnTo>
                    <a:cubicBezTo>
                      <a:pt x="0" y="6149233"/>
                      <a:pt x="389890" y="6539123"/>
                      <a:pt x="862330" y="6539123"/>
                    </a:cubicBezTo>
                    <a:lnTo>
                      <a:pt x="21607115" y="6539123"/>
                    </a:lnTo>
                    <a:cubicBezTo>
                      <a:pt x="22079556" y="6539123"/>
                      <a:pt x="22469446" y="6149233"/>
                      <a:pt x="22469446" y="5676793"/>
                    </a:cubicBezTo>
                    <a:lnTo>
                      <a:pt x="22469446" y="862330"/>
                    </a:lnTo>
                    <a:cubicBezTo>
                      <a:pt x="22469446" y="389890"/>
                      <a:pt x="22079556" y="0"/>
                      <a:pt x="21607115" y="0"/>
                    </a:cubicBezTo>
                    <a:close/>
                    <a:moveTo>
                      <a:pt x="22278946" y="927100"/>
                    </a:moveTo>
                    <a:lnTo>
                      <a:pt x="22278946" y="5676793"/>
                    </a:lnTo>
                    <a:cubicBezTo>
                      <a:pt x="22278946" y="6043823"/>
                      <a:pt x="21974146" y="6348623"/>
                      <a:pt x="21607115" y="6348623"/>
                    </a:cubicBezTo>
                    <a:lnTo>
                      <a:pt x="862330" y="6348623"/>
                    </a:lnTo>
                    <a:cubicBezTo>
                      <a:pt x="495300" y="6348623"/>
                      <a:pt x="190500" y="6043823"/>
                      <a:pt x="190500" y="5676793"/>
                    </a:cubicBezTo>
                    <a:lnTo>
                      <a:pt x="190500" y="862330"/>
                    </a:lnTo>
                    <a:cubicBezTo>
                      <a:pt x="190500" y="495300"/>
                      <a:pt x="495300" y="190500"/>
                      <a:pt x="862330" y="190500"/>
                    </a:cubicBezTo>
                    <a:lnTo>
                      <a:pt x="21607115" y="190500"/>
                    </a:lnTo>
                    <a:cubicBezTo>
                      <a:pt x="21974146" y="190500"/>
                      <a:pt x="22278946" y="495300"/>
                      <a:pt x="22278946" y="862330"/>
                    </a:cubicBezTo>
                    <a:lnTo>
                      <a:pt x="22278946" y="92710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75" id="75"/>
            <p:cNvGrpSpPr/>
            <p:nvPr/>
          </p:nvGrpSpPr>
          <p:grpSpPr>
            <a:xfrm rot="0">
              <a:off x="3705891" y="1143452"/>
              <a:ext cx="764354" cy="555201"/>
              <a:chOff x="0" y="0"/>
              <a:chExt cx="1624330" cy="1179858"/>
            </a:xfrm>
          </p:grpSpPr>
          <p:sp>
            <p:nvSpPr>
              <p:cNvPr name="Freeform 76" id="76"/>
              <p:cNvSpPr/>
              <p:nvPr/>
            </p:nvSpPr>
            <p:spPr>
              <a:xfrm flipH="false" flipV="false" rot="0">
                <a:off x="41910" y="43180"/>
                <a:ext cx="1576070" cy="1131598"/>
              </a:xfrm>
              <a:custGeom>
                <a:avLst/>
                <a:gdLst/>
                <a:ahLst/>
                <a:cxnLst/>
                <a:rect r="r" b="b" t="t" l="l"/>
                <a:pathLst>
                  <a:path h="1131598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31598"/>
                    </a:lnTo>
                    <a:lnTo>
                      <a:pt x="0" y="1131598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77" id="77"/>
              <p:cNvSpPr/>
              <p:nvPr/>
            </p:nvSpPr>
            <p:spPr>
              <a:xfrm flipH="false" flipV="false" rot="0">
                <a:off x="35560" y="35560"/>
                <a:ext cx="1588770" cy="1144298"/>
              </a:xfrm>
              <a:custGeom>
                <a:avLst/>
                <a:gdLst/>
                <a:ahLst/>
                <a:cxnLst/>
                <a:rect r="r" b="b" t="t" l="l"/>
                <a:pathLst>
                  <a:path h="1144298" w="1588770">
                    <a:moveTo>
                      <a:pt x="1588770" y="1144298"/>
                    </a:moveTo>
                    <a:lnTo>
                      <a:pt x="0" y="1144298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44298"/>
                    </a:lnTo>
                    <a:close/>
                    <a:moveTo>
                      <a:pt x="12700" y="1131598"/>
                    </a:moveTo>
                    <a:lnTo>
                      <a:pt x="1576070" y="1131598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31598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78" id="78"/>
              <p:cNvSpPr/>
              <p:nvPr/>
            </p:nvSpPr>
            <p:spPr>
              <a:xfrm flipH="false" flipV="false" rot="0">
                <a:off x="0" y="0"/>
                <a:ext cx="1576070" cy="1131598"/>
              </a:xfrm>
              <a:custGeom>
                <a:avLst/>
                <a:gdLst/>
                <a:ahLst/>
                <a:cxnLst/>
                <a:rect r="r" b="b" t="t" l="l"/>
                <a:pathLst>
                  <a:path h="1131598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31598"/>
                    </a:lnTo>
                    <a:lnTo>
                      <a:pt x="0" y="1131598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79" id="79"/>
            <p:cNvGrpSpPr/>
            <p:nvPr/>
          </p:nvGrpSpPr>
          <p:grpSpPr>
            <a:xfrm rot="0">
              <a:off x="4569849" y="1137285"/>
              <a:ext cx="764354" cy="561368"/>
              <a:chOff x="0" y="0"/>
              <a:chExt cx="1624330" cy="1192964"/>
            </a:xfrm>
          </p:grpSpPr>
          <p:sp>
            <p:nvSpPr>
              <p:cNvPr name="Freeform 80" id="80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81" id="81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82" id="82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83" id="83"/>
            <p:cNvGrpSpPr/>
            <p:nvPr/>
          </p:nvGrpSpPr>
          <p:grpSpPr>
            <a:xfrm rot="0">
              <a:off x="5449095" y="1137285"/>
              <a:ext cx="764354" cy="561368"/>
              <a:chOff x="0" y="0"/>
              <a:chExt cx="1624330" cy="1192964"/>
            </a:xfrm>
          </p:grpSpPr>
          <p:sp>
            <p:nvSpPr>
              <p:cNvPr name="Freeform 84" id="84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85" id="85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86" id="86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87" id="87"/>
            <p:cNvGrpSpPr/>
            <p:nvPr/>
          </p:nvGrpSpPr>
          <p:grpSpPr>
            <a:xfrm rot="0">
              <a:off x="6313401" y="1137285"/>
              <a:ext cx="764354" cy="561368"/>
              <a:chOff x="0" y="0"/>
              <a:chExt cx="1624330" cy="1192964"/>
            </a:xfrm>
          </p:grpSpPr>
          <p:sp>
            <p:nvSpPr>
              <p:cNvPr name="Freeform 88" id="88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89" id="89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90" id="90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91" id="91"/>
            <p:cNvGrpSpPr/>
            <p:nvPr/>
          </p:nvGrpSpPr>
          <p:grpSpPr>
            <a:xfrm rot="0">
              <a:off x="7197280" y="1137285"/>
              <a:ext cx="764354" cy="561368"/>
              <a:chOff x="0" y="0"/>
              <a:chExt cx="1624330" cy="1192964"/>
            </a:xfrm>
          </p:grpSpPr>
          <p:sp>
            <p:nvSpPr>
              <p:cNvPr name="Freeform 92" id="92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93" id="93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94" id="94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name="AutoShape 95" id="95"/>
            <p:cNvSpPr/>
            <p:nvPr/>
          </p:nvSpPr>
          <p:spPr>
            <a:xfrm>
              <a:off x="1889153" y="1400355"/>
              <a:ext cx="6072481" cy="0"/>
            </a:xfrm>
            <a:prstGeom prst="line">
              <a:avLst/>
            </a:prstGeom>
            <a:ln cap="flat" w="50800">
              <a:solidFill>
                <a:srgbClr val="DE8244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TextBox 96" id="96"/>
            <p:cNvSpPr txBox="true"/>
            <p:nvPr/>
          </p:nvSpPr>
          <p:spPr>
            <a:xfrm rot="0">
              <a:off x="3744694" y="1096415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2570</a:t>
              </a:r>
            </a:p>
          </p:txBody>
        </p:sp>
        <p:sp>
          <p:nvSpPr>
            <p:cNvPr name="TextBox 97" id="97"/>
            <p:cNvSpPr txBox="true"/>
            <p:nvPr/>
          </p:nvSpPr>
          <p:spPr>
            <a:xfrm rot="0">
              <a:off x="4634618" y="1096415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2571</a:t>
              </a:r>
            </a:p>
          </p:txBody>
        </p:sp>
        <p:sp>
          <p:nvSpPr>
            <p:cNvPr name="TextBox 98" id="98"/>
            <p:cNvSpPr txBox="true"/>
            <p:nvPr/>
          </p:nvSpPr>
          <p:spPr>
            <a:xfrm rot="0">
              <a:off x="5496522" y="1096415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2572</a:t>
              </a:r>
            </a:p>
          </p:txBody>
        </p:sp>
        <p:sp>
          <p:nvSpPr>
            <p:cNvPr name="TextBox 99" id="99"/>
            <p:cNvSpPr txBox="true"/>
            <p:nvPr/>
          </p:nvSpPr>
          <p:spPr>
            <a:xfrm rot="0">
              <a:off x="6361046" y="1088553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2573</a:t>
              </a:r>
            </a:p>
          </p:txBody>
        </p:sp>
        <p:sp>
          <p:nvSpPr>
            <p:cNvPr name="TextBox 100" id="100"/>
            <p:cNvSpPr txBox="true"/>
            <p:nvPr/>
          </p:nvSpPr>
          <p:spPr>
            <a:xfrm rot="0">
              <a:off x="7225570" y="1088553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2574</a:t>
              </a:r>
            </a:p>
          </p:txBody>
        </p:sp>
        <p:sp>
          <p:nvSpPr>
            <p:cNvPr name="TextBox 101" id="101"/>
            <p:cNvSpPr txBox="true"/>
            <p:nvPr/>
          </p:nvSpPr>
          <p:spPr>
            <a:xfrm rot="0">
              <a:off x="3728989" y="1414140"/>
              <a:ext cx="746523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801+</a:t>
              </a:r>
            </a:p>
          </p:txBody>
        </p:sp>
        <p:sp>
          <p:nvSpPr>
            <p:cNvPr name="TextBox 102" id="102"/>
            <p:cNvSpPr txBox="true"/>
            <p:nvPr/>
          </p:nvSpPr>
          <p:spPr>
            <a:xfrm rot="0">
              <a:off x="7217925" y="1425755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 u="sng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&lt;</a:t>
              </a: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801+</a:t>
              </a:r>
            </a:p>
          </p:txBody>
        </p:sp>
        <p:grpSp>
          <p:nvGrpSpPr>
            <p:cNvPr name="Group 103" id="103"/>
            <p:cNvGrpSpPr/>
            <p:nvPr/>
          </p:nvGrpSpPr>
          <p:grpSpPr>
            <a:xfrm rot="0">
              <a:off x="3701976" y="853591"/>
              <a:ext cx="4224692" cy="214632"/>
              <a:chOff x="0" y="0"/>
              <a:chExt cx="1135526" cy="57689"/>
            </a:xfrm>
          </p:grpSpPr>
          <p:sp>
            <p:nvSpPr>
              <p:cNvPr name="Freeform 104" id="104"/>
              <p:cNvSpPr/>
              <p:nvPr/>
            </p:nvSpPr>
            <p:spPr>
              <a:xfrm flipH="false" flipV="false" rot="0">
                <a:off x="0" y="0"/>
                <a:ext cx="1135526" cy="57689"/>
              </a:xfrm>
              <a:custGeom>
                <a:avLst/>
                <a:gdLst/>
                <a:ahLst/>
                <a:cxnLst/>
                <a:rect r="r" b="b" t="t" l="l"/>
                <a:pathLst>
                  <a:path h="57689" w="1135526">
                    <a:moveTo>
                      <a:pt x="0" y="0"/>
                    </a:moveTo>
                    <a:lnTo>
                      <a:pt x="1135526" y="0"/>
                    </a:lnTo>
                    <a:lnTo>
                      <a:pt x="1135526" y="57689"/>
                    </a:lnTo>
                    <a:lnTo>
                      <a:pt x="0" y="57689"/>
                    </a:lnTo>
                    <a:close/>
                  </a:path>
                </a:pathLst>
              </a:custGeom>
              <a:solidFill>
                <a:srgbClr val="FFFAF2"/>
              </a:solidFill>
            </p:spPr>
          </p:sp>
          <p:sp>
            <p:nvSpPr>
              <p:cNvPr name="TextBox 105" id="105"/>
              <p:cNvSpPr txBox="true"/>
              <p:nvPr/>
            </p:nvSpPr>
            <p:spPr>
              <a:xfrm>
                <a:off x="0" y="-38100"/>
                <a:ext cx="1135526" cy="9578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40"/>
                  </a:lnSpc>
                </a:pPr>
              </a:p>
            </p:txBody>
          </p:sp>
        </p:grpSp>
        <p:sp>
          <p:nvSpPr>
            <p:cNvPr name="TextBox 106" id="106"/>
            <p:cNvSpPr txBox="true"/>
            <p:nvPr/>
          </p:nvSpPr>
          <p:spPr>
            <a:xfrm rot="0">
              <a:off x="3818546" y="815491"/>
              <a:ext cx="409580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b="true" sz="1007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ปีงบประมาณ </a:t>
              </a:r>
            </a:p>
          </p:txBody>
        </p:sp>
        <p:sp>
          <p:nvSpPr>
            <p:cNvPr name="TextBox 107" id="107"/>
            <p:cNvSpPr txBox="true"/>
            <p:nvPr/>
          </p:nvSpPr>
          <p:spPr>
            <a:xfrm rot="0">
              <a:off x="4596440" y="1414140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801+</a:t>
              </a:r>
            </a:p>
          </p:txBody>
        </p:sp>
        <p:sp>
          <p:nvSpPr>
            <p:cNvPr name="TextBox 108" id="108"/>
            <p:cNvSpPr txBox="true"/>
            <p:nvPr/>
          </p:nvSpPr>
          <p:spPr>
            <a:xfrm rot="0">
              <a:off x="5494260" y="1414140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801+</a:t>
              </a:r>
            </a:p>
          </p:txBody>
        </p:sp>
        <p:sp>
          <p:nvSpPr>
            <p:cNvPr name="TextBox 109" id="109"/>
            <p:cNvSpPr txBox="true"/>
            <p:nvPr/>
          </p:nvSpPr>
          <p:spPr>
            <a:xfrm rot="0">
              <a:off x="6340449" y="1414140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801+</a:t>
              </a:r>
            </a:p>
          </p:txBody>
        </p:sp>
        <p:sp>
          <p:nvSpPr>
            <p:cNvPr name="TextBox 110" id="110"/>
            <p:cNvSpPr txBox="true"/>
            <p:nvPr/>
          </p:nvSpPr>
          <p:spPr>
            <a:xfrm rot="0">
              <a:off x="7173755" y="685440"/>
              <a:ext cx="896681" cy="13005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865"/>
                </a:lnSpc>
              </a:pPr>
              <a:r>
                <a:rPr lang="en-US" b="true" sz="565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หน่วยนับ : อันดับ</a:t>
              </a:r>
            </a:p>
          </p:txBody>
        </p:sp>
        <p:sp>
          <p:nvSpPr>
            <p:cNvPr name="TextBox 111" id="111"/>
            <p:cNvSpPr txBox="true"/>
            <p:nvPr/>
          </p:nvSpPr>
          <p:spPr>
            <a:xfrm rot="0">
              <a:off x="1922335" y="298692"/>
              <a:ext cx="5891968" cy="5348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05"/>
                </a:lnSpc>
              </a:pPr>
              <a:r>
                <a:rPr lang="en-US" sz="1433" spc="81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ผลการจัดอันดับ SDGs 10 ลดความไม่เสมอภาคภายในและระหว่างประเทศ </a:t>
              </a:r>
            </a:p>
          </p:txBody>
        </p:sp>
        <p:grpSp>
          <p:nvGrpSpPr>
            <p:cNvPr name="Group 112" id="112"/>
            <p:cNvGrpSpPr/>
            <p:nvPr/>
          </p:nvGrpSpPr>
          <p:grpSpPr>
            <a:xfrm rot="0">
              <a:off x="1901195" y="841534"/>
              <a:ext cx="1702654" cy="845061"/>
              <a:chOff x="0" y="0"/>
              <a:chExt cx="3618311" cy="1795841"/>
            </a:xfrm>
          </p:grpSpPr>
          <p:sp>
            <p:nvSpPr>
              <p:cNvPr name="Freeform 113" id="113"/>
              <p:cNvSpPr/>
              <p:nvPr/>
            </p:nvSpPr>
            <p:spPr>
              <a:xfrm flipH="false" flipV="false" rot="0">
                <a:off x="41910" y="43180"/>
                <a:ext cx="3570051" cy="1747581"/>
              </a:xfrm>
              <a:custGeom>
                <a:avLst/>
                <a:gdLst/>
                <a:ahLst/>
                <a:cxnLst/>
                <a:rect r="r" b="b" t="t" l="l"/>
                <a:pathLst>
                  <a:path h="1747581" w="3570051">
                    <a:moveTo>
                      <a:pt x="0" y="0"/>
                    </a:moveTo>
                    <a:lnTo>
                      <a:pt x="3570051" y="0"/>
                    </a:lnTo>
                    <a:lnTo>
                      <a:pt x="3570051" y="1747581"/>
                    </a:lnTo>
                    <a:lnTo>
                      <a:pt x="0" y="1747581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114" id="114"/>
              <p:cNvSpPr/>
              <p:nvPr/>
            </p:nvSpPr>
            <p:spPr>
              <a:xfrm flipH="false" flipV="false" rot="0">
                <a:off x="35560" y="35560"/>
                <a:ext cx="3582751" cy="1760281"/>
              </a:xfrm>
              <a:custGeom>
                <a:avLst/>
                <a:gdLst/>
                <a:ahLst/>
                <a:cxnLst/>
                <a:rect r="r" b="b" t="t" l="l"/>
                <a:pathLst>
                  <a:path h="1760281" w="3582751">
                    <a:moveTo>
                      <a:pt x="3582751" y="1760281"/>
                    </a:moveTo>
                    <a:lnTo>
                      <a:pt x="0" y="1760281"/>
                    </a:lnTo>
                    <a:lnTo>
                      <a:pt x="0" y="0"/>
                    </a:lnTo>
                    <a:lnTo>
                      <a:pt x="3582751" y="0"/>
                    </a:lnTo>
                    <a:lnTo>
                      <a:pt x="3582751" y="1760281"/>
                    </a:lnTo>
                    <a:close/>
                    <a:moveTo>
                      <a:pt x="12700" y="1747581"/>
                    </a:moveTo>
                    <a:lnTo>
                      <a:pt x="3570051" y="1747581"/>
                    </a:lnTo>
                    <a:lnTo>
                      <a:pt x="3570051" y="12700"/>
                    </a:lnTo>
                    <a:lnTo>
                      <a:pt x="12700" y="12700"/>
                    </a:lnTo>
                    <a:lnTo>
                      <a:pt x="12700" y="1747581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115" id="115"/>
              <p:cNvSpPr/>
              <p:nvPr/>
            </p:nvSpPr>
            <p:spPr>
              <a:xfrm flipH="false" flipV="false" rot="0">
                <a:off x="0" y="0"/>
                <a:ext cx="3570051" cy="1747581"/>
              </a:xfrm>
              <a:custGeom>
                <a:avLst/>
                <a:gdLst/>
                <a:ahLst/>
                <a:cxnLst/>
                <a:rect r="r" b="b" t="t" l="l"/>
                <a:pathLst>
                  <a:path h="1747581" w="3570051">
                    <a:moveTo>
                      <a:pt x="0" y="0"/>
                    </a:moveTo>
                    <a:lnTo>
                      <a:pt x="3570051" y="0"/>
                    </a:lnTo>
                    <a:lnTo>
                      <a:pt x="3570051" y="1747581"/>
                    </a:lnTo>
                    <a:lnTo>
                      <a:pt x="0" y="174758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name="AutoShape 116" id="116"/>
            <p:cNvSpPr/>
            <p:nvPr/>
          </p:nvSpPr>
          <p:spPr>
            <a:xfrm>
              <a:off x="1801808" y="1388298"/>
              <a:ext cx="6215140" cy="0"/>
            </a:xfrm>
            <a:prstGeom prst="line">
              <a:avLst/>
            </a:prstGeom>
            <a:ln cap="flat" w="50800">
              <a:solidFill>
                <a:srgbClr val="DE8244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TextBox 117" id="117"/>
            <p:cNvSpPr txBox="true"/>
            <p:nvPr/>
          </p:nvSpPr>
          <p:spPr>
            <a:xfrm rot="0">
              <a:off x="1967065" y="1430707"/>
              <a:ext cx="1577177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ค่าเป้าหมาย </a:t>
              </a:r>
            </a:p>
          </p:txBody>
        </p:sp>
        <p:grpSp>
          <p:nvGrpSpPr>
            <p:cNvPr name="Group 118" id="118"/>
            <p:cNvGrpSpPr/>
            <p:nvPr/>
          </p:nvGrpSpPr>
          <p:grpSpPr>
            <a:xfrm rot="0">
              <a:off x="1892477" y="1737395"/>
              <a:ext cx="6069157" cy="222447"/>
              <a:chOff x="0" y="0"/>
              <a:chExt cx="1631287" cy="59790"/>
            </a:xfrm>
          </p:grpSpPr>
          <p:sp>
            <p:nvSpPr>
              <p:cNvPr name="Freeform 119" id="119"/>
              <p:cNvSpPr/>
              <p:nvPr/>
            </p:nvSpPr>
            <p:spPr>
              <a:xfrm flipH="false" flipV="false" rot="0">
                <a:off x="0" y="0"/>
                <a:ext cx="1631287" cy="59790"/>
              </a:xfrm>
              <a:custGeom>
                <a:avLst/>
                <a:gdLst/>
                <a:ahLst/>
                <a:cxnLst/>
                <a:rect r="r" b="b" t="t" l="l"/>
                <a:pathLst>
                  <a:path h="59790" w="1631287">
                    <a:moveTo>
                      <a:pt x="0" y="0"/>
                    </a:moveTo>
                    <a:lnTo>
                      <a:pt x="1631287" y="0"/>
                    </a:lnTo>
                    <a:lnTo>
                      <a:pt x="1631287" y="59790"/>
                    </a:lnTo>
                    <a:lnTo>
                      <a:pt x="0" y="59790"/>
                    </a:lnTo>
                    <a:close/>
                  </a:path>
                </a:pathLst>
              </a:custGeom>
              <a:solidFill>
                <a:srgbClr val="FFFAF2"/>
              </a:solidFill>
            </p:spPr>
          </p:sp>
          <p:sp>
            <p:nvSpPr>
              <p:cNvPr name="TextBox 120" id="120"/>
              <p:cNvSpPr txBox="true"/>
              <p:nvPr/>
            </p:nvSpPr>
            <p:spPr>
              <a:xfrm>
                <a:off x="0" y="-38100"/>
                <a:ext cx="1631287" cy="978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40"/>
                  </a:lnSpc>
                </a:pPr>
              </a:p>
            </p:txBody>
          </p:sp>
        </p:grpSp>
        <p:sp>
          <p:nvSpPr>
            <p:cNvPr name="TextBox 121" id="121"/>
            <p:cNvSpPr txBox="true"/>
            <p:nvPr/>
          </p:nvSpPr>
          <p:spPr>
            <a:xfrm rot="0">
              <a:off x="1940651" y="1704124"/>
              <a:ext cx="5951298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ตัวชี้วัดใหม่</a:t>
              </a:r>
            </a:p>
          </p:txBody>
        </p:sp>
        <p:sp>
          <p:nvSpPr>
            <p:cNvPr name="TextBox 122" id="122"/>
            <p:cNvSpPr txBox="true"/>
            <p:nvPr/>
          </p:nvSpPr>
          <p:spPr>
            <a:xfrm rot="0">
              <a:off x="1901195" y="999232"/>
              <a:ext cx="1568581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พ.ศ.</a:t>
              </a:r>
            </a:p>
          </p:txBody>
        </p:sp>
        <p:grpSp>
          <p:nvGrpSpPr>
            <p:cNvPr name="Group 123" id="123"/>
            <p:cNvGrpSpPr/>
            <p:nvPr/>
          </p:nvGrpSpPr>
          <p:grpSpPr>
            <a:xfrm rot="0">
              <a:off x="0" y="181109"/>
              <a:ext cx="1801808" cy="1801808"/>
              <a:chOff x="0" y="0"/>
              <a:chExt cx="812800" cy="812800"/>
            </a:xfrm>
          </p:grpSpPr>
          <p:sp>
            <p:nvSpPr>
              <p:cNvPr name="Freeform 124" id="124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B7833"/>
              </a:solidFill>
            </p:spPr>
          </p:sp>
          <p:sp>
            <p:nvSpPr>
              <p:cNvPr name="TextBox 125" id="125"/>
              <p:cNvSpPr txBox="true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126" id="126"/>
            <p:cNvGrpSpPr>
              <a:grpSpLocks noChangeAspect="true"/>
            </p:cNvGrpSpPr>
            <p:nvPr/>
          </p:nvGrpSpPr>
          <p:grpSpPr>
            <a:xfrm rot="0">
              <a:off x="199580" y="380690"/>
              <a:ext cx="1402648" cy="1402648"/>
              <a:chOff x="0" y="0"/>
              <a:chExt cx="6355080" cy="6355080"/>
            </a:xfrm>
          </p:grpSpPr>
          <p:sp>
            <p:nvSpPr>
              <p:cNvPr name="Freeform 127" id="127"/>
              <p:cNvSpPr/>
              <p:nvPr/>
            </p:nvSpPr>
            <p:spPr>
              <a:xfrm flipH="false" flipV="false" rot="0">
                <a:off x="0" y="0"/>
                <a:ext cx="6355080" cy="6355080"/>
              </a:xfrm>
              <a:custGeom>
                <a:avLst/>
                <a:gdLst/>
                <a:ahLst/>
                <a:cxnLst/>
                <a:rect r="r" b="b" t="t" l="l"/>
                <a:pathLst>
                  <a:path h="6355080" w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name="TextBox 128" id="128"/>
            <p:cNvSpPr txBox="true"/>
            <p:nvPr/>
          </p:nvSpPr>
          <p:spPr>
            <a:xfrm rot="0">
              <a:off x="274072" y="613172"/>
              <a:ext cx="1253664" cy="87100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599"/>
                </a:lnSpc>
              </a:pPr>
              <a:r>
                <a:rPr lang="en-US" sz="3999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1.2</a:t>
              </a:r>
            </a:p>
          </p:txBody>
        </p:sp>
      </p:grpSp>
      <p:grpSp>
        <p:nvGrpSpPr>
          <p:cNvPr name="Group 129" id="129"/>
          <p:cNvGrpSpPr/>
          <p:nvPr/>
        </p:nvGrpSpPr>
        <p:grpSpPr>
          <a:xfrm rot="0">
            <a:off x="847302" y="5969208"/>
            <a:ext cx="6352414" cy="1683445"/>
            <a:chOff x="0" y="0"/>
            <a:chExt cx="8469886" cy="2244593"/>
          </a:xfrm>
        </p:grpSpPr>
        <p:grpSp>
          <p:nvGrpSpPr>
            <p:cNvPr name="Group 130" id="130"/>
            <p:cNvGrpSpPr/>
            <p:nvPr/>
          </p:nvGrpSpPr>
          <p:grpSpPr>
            <a:xfrm rot="0">
              <a:off x="1280364" y="0"/>
              <a:ext cx="7189522" cy="2244593"/>
              <a:chOff x="0" y="0"/>
              <a:chExt cx="1671696" cy="521909"/>
            </a:xfrm>
          </p:grpSpPr>
          <p:sp>
            <p:nvSpPr>
              <p:cNvPr name="Freeform 131" id="131"/>
              <p:cNvSpPr/>
              <p:nvPr/>
            </p:nvSpPr>
            <p:spPr>
              <a:xfrm flipH="false" flipV="false" rot="0">
                <a:off x="0" y="0"/>
                <a:ext cx="1671696" cy="521909"/>
              </a:xfrm>
              <a:custGeom>
                <a:avLst/>
                <a:gdLst/>
                <a:ahLst/>
                <a:cxnLst/>
                <a:rect r="r" b="b" t="t" l="l"/>
                <a:pathLst>
                  <a:path h="521909" w="1671696">
                    <a:moveTo>
                      <a:pt x="53124" y="0"/>
                    </a:moveTo>
                    <a:lnTo>
                      <a:pt x="1618573" y="0"/>
                    </a:lnTo>
                    <a:cubicBezTo>
                      <a:pt x="1632662" y="0"/>
                      <a:pt x="1646174" y="5597"/>
                      <a:pt x="1656137" y="15560"/>
                    </a:cubicBezTo>
                    <a:cubicBezTo>
                      <a:pt x="1666099" y="25522"/>
                      <a:pt x="1671696" y="39034"/>
                      <a:pt x="1671696" y="53124"/>
                    </a:cubicBezTo>
                    <a:lnTo>
                      <a:pt x="1671696" y="468785"/>
                    </a:lnTo>
                    <a:cubicBezTo>
                      <a:pt x="1671696" y="482875"/>
                      <a:pt x="1666099" y="496387"/>
                      <a:pt x="1656137" y="506350"/>
                    </a:cubicBezTo>
                    <a:cubicBezTo>
                      <a:pt x="1646174" y="516312"/>
                      <a:pt x="1632662" y="521909"/>
                      <a:pt x="1618573" y="521909"/>
                    </a:cubicBezTo>
                    <a:lnTo>
                      <a:pt x="53124" y="521909"/>
                    </a:lnTo>
                    <a:cubicBezTo>
                      <a:pt x="39034" y="521909"/>
                      <a:pt x="25522" y="516312"/>
                      <a:pt x="15560" y="506350"/>
                    </a:cubicBezTo>
                    <a:cubicBezTo>
                      <a:pt x="5597" y="496387"/>
                      <a:pt x="0" y="482875"/>
                      <a:pt x="0" y="468785"/>
                    </a:cubicBezTo>
                    <a:lnTo>
                      <a:pt x="0" y="53124"/>
                    </a:lnTo>
                    <a:cubicBezTo>
                      <a:pt x="0" y="39034"/>
                      <a:pt x="5597" y="25522"/>
                      <a:pt x="15560" y="15560"/>
                    </a:cubicBezTo>
                    <a:cubicBezTo>
                      <a:pt x="25522" y="5597"/>
                      <a:pt x="39034" y="0"/>
                      <a:pt x="53124" y="0"/>
                    </a:cubicBezTo>
                    <a:close/>
                  </a:path>
                </a:pathLst>
              </a:custGeom>
              <a:solidFill>
                <a:srgbClr val="EB7833"/>
              </a:solidFill>
            </p:spPr>
          </p:sp>
          <p:sp>
            <p:nvSpPr>
              <p:cNvPr name="TextBox 132" id="132"/>
              <p:cNvSpPr txBox="true"/>
              <p:nvPr/>
            </p:nvSpPr>
            <p:spPr>
              <a:xfrm>
                <a:off x="0" y="-28575"/>
                <a:ext cx="1671696" cy="55048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grpSp>
          <p:nvGrpSpPr>
            <p:cNvPr name="Group 133" id="133"/>
            <p:cNvGrpSpPr/>
            <p:nvPr/>
          </p:nvGrpSpPr>
          <p:grpSpPr>
            <a:xfrm rot="0">
              <a:off x="1553134" y="150802"/>
              <a:ext cx="6764117" cy="1963086"/>
              <a:chOff x="0" y="0"/>
              <a:chExt cx="22444046" cy="6513723"/>
            </a:xfrm>
          </p:grpSpPr>
          <p:sp>
            <p:nvSpPr>
              <p:cNvPr name="Freeform 134" id="134"/>
              <p:cNvSpPr/>
              <p:nvPr/>
            </p:nvSpPr>
            <p:spPr>
              <a:xfrm flipH="false" flipV="false" rot="0">
                <a:off x="-12700" y="-12700"/>
                <a:ext cx="22469446" cy="6539123"/>
              </a:xfrm>
              <a:custGeom>
                <a:avLst/>
                <a:gdLst/>
                <a:ahLst/>
                <a:cxnLst/>
                <a:rect r="r" b="b" t="t" l="l"/>
                <a:pathLst>
                  <a:path h="6539123" w="22469446">
                    <a:moveTo>
                      <a:pt x="21607115" y="0"/>
                    </a:moveTo>
                    <a:lnTo>
                      <a:pt x="862330" y="0"/>
                    </a:lnTo>
                    <a:cubicBezTo>
                      <a:pt x="389890" y="0"/>
                      <a:pt x="0" y="389890"/>
                      <a:pt x="0" y="862330"/>
                    </a:cubicBezTo>
                    <a:lnTo>
                      <a:pt x="0" y="5676793"/>
                    </a:lnTo>
                    <a:cubicBezTo>
                      <a:pt x="0" y="6149233"/>
                      <a:pt x="389890" y="6539123"/>
                      <a:pt x="862330" y="6539123"/>
                    </a:cubicBezTo>
                    <a:lnTo>
                      <a:pt x="21607115" y="6539123"/>
                    </a:lnTo>
                    <a:cubicBezTo>
                      <a:pt x="22079556" y="6539123"/>
                      <a:pt x="22469446" y="6149233"/>
                      <a:pt x="22469446" y="5676793"/>
                    </a:cubicBezTo>
                    <a:lnTo>
                      <a:pt x="22469446" y="862330"/>
                    </a:lnTo>
                    <a:cubicBezTo>
                      <a:pt x="22469446" y="389890"/>
                      <a:pt x="22079556" y="0"/>
                      <a:pt x="21607115" y="0"/>
                    </a:cubicBezTo>
                    <a:close/>
                    <a:moveTo>
                      <a:pt x="22278946" y="927100"/>
                    </a:moveTo>
                    <a:lnTo>
                      <a:pt x="22278946" y="5676793"/>
                    </a:lnTo>
                    <a:cubicBezTo>
                      <a:pt x="22278946" y="6043823"/>
                      <a:pt x="21974146" y="6348623"/>
                      <a:pt x="21607115" y="6348623"/>
                    </a:cubicBezTo>
                    <a:lnTo>
                      <a:pt x="862330" y="6348623"/>
                    </a:lnTo>
                    <a:cubicBezTo>
                      <a:pt x="495300" y="6348623"/>
                      <a:pt x="190500" y="6043823"/>
                      <a:pt x="190500" y="5676793"/>
                    </a:cubicBezTo>
                    <a:lnTo>
                      <a:pt x="190500" y="862330"/>
                    </a:lnTo>
                    <a:cubicBezTo>
                      <a:pt x="190500" y="495300"/>
                      <a:pt x="495300" y="190500"/>
                      <a:pt x="862330" y="190500"/>
                    </a:cubicBezTo>
                    <a:lnTo>
                      <a:pt x="21607115" y="190500"/>
                    </a:lnTo>
                    <a:cubicBezTo>
                      <a:pt x="21974146" y="190500"/>
                      <a:pt x="22278946" y="495300"/>
                      <a:pt x="22278946" y="862330"/>
                    </a:cubicBezTo>
                    <a:lnTo>
                      <a:pt x="22278946" y="92710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35" id="135"/>
            <p:cNvGrpSpPr/>
            <p:nvPr/>
          </p:nvGrpSpPr>
          <p:grpSpPr>
            <a:xfrm rot="0">
              <a:off x="3705891" y="1143452"/>
              <a:ext cx="764354" cy="555201"/>
              <a:chOff x="0" y="0"/>
              <a:chExt cx="1624330" cy="1179858"/>
            </a:xfrm>
          </p:grpSpPr>
          <p:sp>
            <p:nvSpPr>
              <p:cNvPr name="Freeform 136" id="136"/>
              <p:cNvSpPr/>
              <p:nvPr/>
            </p:nvSpPr>
            <p:spPr>
              <a:xfrm flipH="false" flipV="false" rot="0">
                <a:off x="41910" y="43180"/>
                <a:ext cx="1576070" cy="1131598"/>
              </a:xfrm>
              <a:custGeom>
                <a:avLst/>
                <a:gdLst/>
                <a:ahLst/>
                <a:cxnLst/>
                <a:rect r="r" b="b" t="t" l="l"/>
                <a:pathLst>
                  <a:path h="1131598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31598"/>
                    </a:lnTo>
                    <a:lnTo>
                      <a:pt x="0" y="1131598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137" id="137"/>
              <p:cNvSpPr/>
              <p:nvPr/>
            </p:nvSpPr>
            <p:spPr>
              <a:xfrm flipH="false" flipV="false" rot="0">
                <a:off x="35560" y="35560"/>
                <a:ext cx="1588770" cy="1144298"/>
              </a:xfrm>
              <a:custGeom>
                <a:avLst/>
                <a:gdLst/>
                <a:ahLst/>
                <a:cxnLst/>
                <a:rect r="r" b="b" t="t" l="l"/>
                <a:pathLst>
                  <a:path h="1144298" w="1588770">
                    <a:moveTo>
                      <a:pt x="1588770" y="1144298"/>
                    </a:moveTo>
                    <a:lnTo>
                      <a:pt x="0" y="1144298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44298"/>
                    </a:lnTo>
                    <a:close/>
                    <a:moveTo>
                      <a:pt x="12700" y="1131598"/>
                    </a:moveTo>
                    <a:lnTo>
                      <a:pt x="1576070" y="1131598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31598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138" id="138"/>
              <p:cNvSpPr/>
              <p:nvPr/>
            </p:nvSpPr>
            <p:spPr>
              <a:xfrm flipH="false" flipV="false" rot="0">
                <a:off x="0" y="0"/>
                <a:ext cx="1576070" cy="1131598"/>
              </a:xfrm>
              <a:custGeom>
                <a:avLst/>
                <a:gdLst/>
                <a:ahLst/>
                <a:cxnLst/>
                <a:rect r="r" b="b" t="t" l="l"/>
                <a:pathLst>
                  <a:path h="1131598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31598"/>
                    </a:lnTo>
                    <a:lnTo>
                      <a:pt x="0" y="1131598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39" id="139"/>
            <p:cNvGrpSpPr/>
            <p:nvPr/>
          </p:nvGrpSpPr>
          <p:grpSpPr>
            <a:xfrm rot="0">
              <a:off x="4569849" y="1137285"/>
              <a:ext cx="764354" cy="561368"/>
              <a:chOff x="0" y="0"/>
              <a:chExt cx="1624330" cy="1192964"/>
            </a:xfrm>
          </p:grpSpPr>
          <p:sp>
            <p:nvSpPr>
              <p:cNvPr name="Freeform 140" id="140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141" id="141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142" id="142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43" id="143"/>
            <p:cNvGrpSpPr/>
            <p:nvPr/>
          </p:nvGrpSpPr>
          <p:grpSpPr>
            <a:xfrm rot="0">
              <a:off x="5449095" y="1137285"/>
              <a:ext cx="764354" cy="561368"/>
              <a:chOff x="0" y="0"/>
              <a:chExt cx="1624330" cy="1192964"/>
            </a:xfrm>
          </p:grpSpPr>
          <p:sp>
            <p:nvSpPr>
              <p:cNvPr name="Freeform 144" id="144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145" id="145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146" id="146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47" id="147"/>
            <p:cNvGrpSpPr/>
            <p:nvPr/>
          </p:nvGrpSpPr>
          <p:grpSpPr>
            <a:xfrm rot="0">
              <a:off x="6313401" y="1137285"/>
              <a:ext cx="764354" cy="561368"/>
              <a:chOff x="0" y="0"/>
              <a:chExt cx="1624330" cy="1192964"/>
            </a:xfrm>
          </p:grpSpPr>
          <p:sp>
            <p:nvSpPr>
              <p:cNvPr name="Freeform 148" id="148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149" id="149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150" id="150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51" id="151"/>
            <p:cNvGrpSpPr/>
            <p:nvPr/>
          </p:nvGrpSpPr>
          <p:grpSpPr>
            <a:xfrm rot="0">
              <a:off x="7197280" y="1137285"/>
              <a:ext cx="764354" cy="561368"/>
              <a:chOff x="0" y="0"/>
              <a:chExt cx="1624330" cy="1192964"/>
            </a:xfrm>
          </p:grpSpPr>
          <p:sp>
            <p:nvSpPr>
              <p:cNvPr name="Freeform 152" id="152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153" id="153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154" id="154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name="AutoShape 155" id="155"/>
            <p:cNvSpPr/>
            <p:nvPr/>
          </p:nvSpPr>
          <p:spPr>
            <a:xfrm>
              <a:off x="1889153" y="1400355"/>
              <a:ext cx="6072481" cy="0"/>
            </a:xfrm>
            <a:prstGeom prst="line">
              <a:avLst/>
            </a:prstGeom>
            <a:ln cap="flat" w="50800">
              <a:solidFill>
                <a:srgbClr val="DE8244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TextBox 156" id="156"/>
            <p:cNvSpPr txBox="true"/>
            <p:nvPr/>
          </p:nvSpPr>
          <p:spPr>
            <a:xfrm rot="0">
              <a:off x="3744694" y="1096415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2570</a:t>
              </a:r>
            </a:p>
          </p:txBody>
        </p:sp>
        <p:sp>
          <p:nvSpPr>
            <p:cNvPr name="TextBox 157" id="157"/>
            <p:cNvSpPr txBox="true"/>
            <p:nvPr/>
          </p:nvSpPr>
          <p:spPr>
            <a:xfrm rot="0">
              <a:off x="4634618" y="1096415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2571</a:t>
              </a:r>
            </a:p>
          </p:txBody>
        </p:sp>
        <p:sp>
          <p:nvSpPr>
            <p:cNvPr name="TextBox 158" id="158"/>
            <p:cNvSpPr txBox="true"/>
            <p:nvPr/>
          </p:nvSpPr>
          <p:spPr>
            <a:xfrm rot="0">
              <a:off x="5496522" y="1096415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2572</a:t>
              </a:r>
            </a:p>
          </p:txBody>
        </p:sp>
        <p:sp>
          <p:nvSpPr>
            <p:cNvPr name="TextBox 159" id="159"/>
            <p:cNvSpPr txBox="true"/>
            <p:nvPr/>
          </p:nvSpPr>
          <p:spPr>
            <a:xfrm rot="0">
              <a:off x="6361046" y="1088553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2573</a:t>
              </a:r>
            </a:p>
          </p:txBody>
        </p:sp>
        <p:sp>
          <p:nvSpPr>
            <p:cNvPr name="TextBox 160" id="160"/>
            <p:cNvSpPr txBox="true"/>
            <p:nvPr/>
          </p:nvSpPr>
          <p:spPr>
            <a:xfrm rot="0">
              <a:off x="7225570" y="1088553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2574</a:t>
              </a:r>
            </a:p>
          </p:txBody>
        </p:sp>
        <p:sp>
          <p:nvSpPr>
            <p:cNvPr name="TextBox 161" id="161"/>
            <p:cNvSpPr txBox="true"/>
            <p:nvPr/>
          </p:nvSpPr>
          <p:spPr>
            <a:xfrm rot="0">
              <a:off x="3728989" y="1414140"/>
              <a:ext cx="746523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</a:t>
              </a:r>
            </a:p>
          </p:txBody>
        </p:sp>
        <p:sp>
          <p:nvSpPr>
            <p:cNvPr name="TextBox 162" id="162"/>
            <p:cNvSpPr txBox="true"/>
            <p:nvPr/>
          </p:nvSpPr>
          <p:spPr>
            <a:xfrm rot="0">
              <a:off x="7217925" y="1425755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 u="sng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&gt;</a:t>
              </a: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3</a:t>
              </a:r>
            </a:p>
          </p:txBody>
        </p:sp>
        <p:grpSp>
          <p:nvGrpSpPr>
            <p:cNvPr name="Group 163" id="163"/>
            <p:cNvGrpSpPr/>
            <p:nvPr/>
          </p:nvGrpSpPr>
          <p:grpSpPr>
            <a:xfrm rot="0">
              <a:off x="3701976" y="853591"/>
              <a:ext cx="4224692" cy="214632"/>
              <a:chOff x="0" y="0"/>
              <a:chExt cx="1135526" cy="57689"/>
            </a:xfrm>
          </p:grpSpPr>
          <p:sp>
            <p:nvSpPr>
              <p:cNvPr name="Freeform 164" id="164"/>
              <p:cNvSpPr/>
              <p:nvPr/>
            </p:nvSpPr>
            <p:spPr>
              <a:xfrm flipH="false" flipV="false" rot="0">
                <a:off x="0" y="0"/>
                <a:ext cx="1135526" cy="57689"/>
              </a:xfrm>
              <a:custGeom>
                <a:avLst/>
                <a:gdLst/>
                <a:ahLst/>
                <a:cxnLst/>
                <a:rect r="r" b="b" t="t" l="l"/>
                <a:pathLst>
                  <a:path h="57689" w="1135526">
                    <a:moveTo>
                      <a:pt x="0" y="0"/>
                    </a:moveTo>
                    <a:lnTo>
                      <a:pt x="1135526" y="0"/>
                    </a:lnTo>
                    <a:lnTo>
                      <a:pt x="1135526" y="57689"/>
                    </a:lnTo>
                    <a:lnTo>
                      <a:pt x="0" y="57689"/>
                    </a:lnTo>
                    <a:close/>
                  </a:path>
                </a:pathLst>
              </a:custGeom>
              <a:solidFill>
                <a:srgbClr val="FFFAF2"/>
              </a:solidFill>
            </p:spPr>
          </p:sp>
          <p:sp>
            <p:nvSpPr>
              <p:cNvPr name="TextBox 165" id="165"/>
              <p:cNvSpPr txBox="true"/>
              <p:nvPr/>
            </p:nvSpPr>
            <p:spPr>
              <a:xfrm>
                <a:off x="0" y="-38100"/>
                <a:ext cx="1135526" cy="9578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40"/>
                  </a:lnSpc>
                </a:pPr>
              </a:p>
            </p:txBody>
          </p:sp>
        </p:grpSp>
        <p:sp>
          <p:nvSpPr>
            <p:cNvPr name="TextBox 166" id="166"/>
            <p:cNvSpPr txBox="true"/>
            <p:nvPr/>
          </p:nvSpPr>
          <p:spPr>
            <a:xfrm rot="0">
              <a:off x="3818546" y="815491"/>
              <a:ext cx="409580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b="true" sz="1007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ปีงบประมาณ </a:t>
              </a:r>
            </a:p>
          </p:txBody>
        </p:sp>
        <p:sp>
          <p:nvSpPr>
            <p:cNvPr name="TextBox 167" id="167"/>
            <p:cNvSpPr txBox="true"/>
            <p:nvPr/>
          </p:nvSpPr>
          <p:spPr>
            <a:xfrm rot="0">
              <a:off x="4596440" y="1414140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3</a:t>
              </a:r>
            </a:p>
          </p:txBody>
        </p:sp>
        <p:sp>
          <p:nvSpPr>
            <p:cNvPr name="TextBox 168" id="168"/>
            <p:cNvSpPr txBox="true"/>
            <p:nvPr/>
          </p:nvSpPr>
          <p:spPr>
            <a:xfrm rot="0">
              <a:off x="5494260" y="1414140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3</a:t>
              </a:r>
            </a:p>
          </p:txBody>
        </p:sp>
        <p:sp>
          <p:nvSpPr>
            <p:cNvPr name="TextBox 169" id="169"/>
            <p:cNvSpPr txBox="true"/>
            <p:nvPr/>
          </p:nvSpPr>
          <p:spPr>
            <a:xfrm rot="0">
              <a:off x="6340449" y="1414140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3</a:t>
              </a:r>
            </a:p>
          </p:txBody>
        </p:sp>
        <p:sp>
          <p:nvSpPr>
            <p:cNvPr name="TextBox 170" id="170"/>
            <p:cNvSpPr txBox="true"/>
            <p:nvPr/>
          </p:nvSpPr>
          <p:spPr>
            <a:xfrm rot="0">
              <a:off x="7173755" y="685440"/>
              <a:ext cx="896681" cy="13005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865"/>
                </a:lnSpc>
              </a:pPr>
              <a:r>
                <a:rPr lang="en-US" b="true" sz="565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หน่วยนับ : คะแนน</a:t>
              </a:r>
            </a:p>
          </p:txBody>
        </p:sp>
        <p:sp>
          <p:nvSpPr>
            <p:cNvPr name="TextBox 171" id="171"/>
            <p:cNvSpPr txBox="true"/>
            <p:nvPr/>
          </p:nvSpPr>
          <p:spPr>
            <a:xfrm rot="0">
              <a:off x="1895564" y="298692"/>
              <a:ext cx="5891968" cy="2808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05"/>
                </a:lnSpc>
              </a:pPr>
              <a:r>
                <a:rPr lang="en-US" sz="1433" spc="81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ผลการประเมินประกันคุณภาพการศึกษา NPU QA</a:t>
              </a:r>
            </a:p>
          </p:txBody>
        </p:sp>
        <p:grpSp>
          <p:nvGrpSpPr>
            <p:cNvPr name="Group 172" id="172"/>
            <p:cNvGrpSpPr/>
            <p:nvPr/>
          </p:nvGrpSpPr>
          <p:grpSpPr>
            <a:xfrm rot="0">
              <a:off x="1901195" y="841534"/>
              <a:ext cx="1702654" cy="845061"/>
              <a:chOff x="0" y="0"/>
              <a:chExt cx="3618311" cy="1795841"/>
            </a:xfrm>
          </p:grpSpPr>
          <p:sp>
            <p:nvSpPr>
              <p:cNvPr name="Freeform 173" id="173"/>
              <p:cNvSpPr/>
              <p:nvPr/>
            </p:nvSpPr>
            <p:spPr>
              <a:xfrm flipH="false" flipV="false" rot="0">
                <a:off x="41910" y="43180"/>
                <a:ext cx="3570051" cy="1747581"/>
              </a:xfrm>
              <a:custGeom>
                <a:avLst/>
                <a:gdLst/>
                <a:ahLst/>
                <a:cxnLst/>
                <a:rect r="r" b="b" t="t" l="l"/>
                <a:pathLst>
                  <a:path h="1747581" w="3570051">
                    <a:moveTo>
                      <a:pt x="0" y="0"/>
                    </a:moveTo>
                    <a:lnTo>
                      <a:pt x="3570051" y="0"/>
                    </a:lnTo>
                    <a:lnTo>
                      <a:pt x="3570051" y="1747581"/>
                    </a:lnTo>
                    <a:lnTo>
                      <a:pt x="0" y="1747581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174" id="174"/>
              <p:cNvSpPr/>
              <p:nvPr/>
            </p:nvSpPr>
            <p:spPr>
              <a:xfrm flipH="false" flipV="false" rot="0">
                <a:off x="35560" y="35560"/>
                <a:ext cx="3582751" cy="1760281"/>
              </a:xfrm>
              <a:custGeom>
                <a:avLst/>
                <a:gdLst/>
                <a:ahLst/>
                <a:cxnLst/>
                <a:rect r="r" b="b" t="t" l="l"/>
                <a:pathLst>
                  <a:path h="1760281" w="3582751">
                    <a:moveTo>
                      <a:pt x="3582751" y="1760281"/>
                    </a:moveTo>
                    <a:lnTo>
                      <a:pt x="0" y="1760281"/>
                    </a:lnTo>
                    <a:lnTo>
                      <a:pt x="0" y="0"/>
                    </a:lnTo>
                    <a:lnTo>
                      <a:pt x="3582751" y="0"/>
                    </a:lnTo>
                    <a:lnTo>
                      <a:pt x="3582751" y="1760281"/>
                    </a:lnTo>
                    <a:close/>
                    <a:moveTo>
                      <a:pt x="12700" y="1747581"/>
                    </a:moveTo>
                    <a:lnTo>
                      <a:pt x="3570051" y="1747581"/>
                    </a:lnTo>
                    <a:lnTo>
                      <a:pt x="3570051" y="12700"/>
                    </a:lnTo>
                    <a:lnTo>
                      <a:pt x="12700" y="12700"/>
                    </a:lnTo>
                    <a:lnTo>
                      <a:pt x="12700" y="1747581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175" id="175"/>
              <p:cNvSpPr/>
              <p:nvPr/>
            </p:nvSpPr>
            <p:spPr>
              <a:xfrm flipH="false" flipV="false" rot="0">
                <a:off x="0" y="0"/>
                <a:ext cx="3570051" cy="1747581"/>
              </a:xfrm>
              <a:custGeom>
                <a:avLst/>
                <a:gdLst/>
                <a:ahLst/>
                <a:cxnLst/>
                <a:rect r="r" b="b" t="t" l="l"/>
                <a:pathLst>
                  <a:path h="1747581" w="3570051">
                    <a:moveTo>
                      <a:pt x="0" y="0"/>
                    </a:moveTo>
                    <a:lnTo>
                      <a:pt x="3570051" y="0"/>
                    </a:lnTo>
                    <a:lnTo>
                      <a:pt x="3570051" y="1747581"/>
                    </a:lnTo>
                    <a:lnTo>
                      <a:pt x="0" y="174758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name="AutoShape 176" id="176"/>
            <p:cNvSpPr/>
            <p:nvPr/>
          </p:nvSpPr>
          <p:spPr>
            <a:xfrm>
              <a:off x="1801808" y="1388298"/>
              <a:ext cx="6215140" cy="0"/>
            </a:xfrm>
            <a:prstGeom prst="line">
              <a:avLst/>
            </a:prstGeom>
            <a:ln cap="flat" w="50800">
              <a:solidFill>
                <a:srgbClr val="DE8244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TextBox 177" id="177"/>
            <p:cNvSpPr txBox="true"/>
            <p:nvPr/>
          </p:nvSpPr>
          <p:spPr>
            <a:xfrm rot="0">
              <a:off x="1967065" y="1430707"/>
              <a:ext cx="1577177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ค่าเป้าหมาย </a:t>
              </a:r>
            </a:p>
          </p:txBody>
        </p:sp>
        <p:grpSp>
          <p:nvGrpSpPr>
            <p:cNvPr name="Group 178" id="178"/>
            <p:cNvGrpSpPr/>
            <p:nvPr/>
          </p:nvGrpSpPr>
          <p:grpSpPr>
            <a:xfrm rot="0">
              <a:off x="1892477" y="1737395"/>
              <a:ext cx="6069157" cy="222447"/>
              <a:chOff x="0" y="0"/>
              <a:chExt cx="1631287" cy="59790"/>
            </a:xfrm>
          </p:grpSpPr>
          <p:sp>
            <p:nvSpPr>
              <p:cNvPr name="Freeform 179" id="179"/>
              <p:cNvSpPr/>
              <p:nvPr/>
            </p:nvSpPr>
            <p:spPr>
              <a:xfrm flipH="false" flipV="false" rot="0">
                <a:off x="0" y="0"/>
                <a:ext cx="1631287" cy="59790"/>
              </a:xfrm>
              <a:custGeom>
                <a:avLst/>
                <a:gdLst/>
                <a:ahLst/>
                <a:cxnLst/>
                <a:rect r="r" b="b" t="t" l="l"/>
                <a:pathLst>
                  <a:path h="59790" w="1631287">
                    <a:moveTo>
                      <a:pt x="0" y="0"/>
                    </a:moveTo>
                    <a:lnTo>
                      <a:pt x="1631287" y="0"/>
                    </a:lnTo>
                    <a:lnTo>
                      <a:pt x="1631287" y="59790"/>
                    </a:lnTo>
                    <a:lnTo>
                      <a:pt x="0" y="59790"/>
                    </a:lnTo>
                    <a:close/>
                  </a:path>
                </a:pathLst>
              </a:custGeom>
              <a:solidFill>
                <a:srgbClr val="FFFAF2"/>
              </a:solidFill>
            </p:spPr>
          </p:sp>
          <p:sp>
            <p:nvSpPr>
              <p:cNvPr name="TextBox 180" id="180"/>
              <p:cNvSpPr txBox="true"/>
              <p:nvPr/>
            </p:nvSpPr>
            <p:spPr>
              <a:xfrm>
                <a:off x="0" y="-38100"/>
                <a:ext cx="1631287" cy="978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40"/>
                  </a:lnSpc>
                </a:pPr>
              </a:p>
            </p:txBody>
          </p:sp>
        </p:grpSp>
        <p:sp>
          <p:nvSpPr>
            <p:cNvPr name="TextBox 181" id="181"/>
            <p:cNvSpPr txBox="true"/>
            <p:nvPr/>
          </p:nvSpPr>
          <p:spPr>
            <a:xfrm rot="0">
              <a:off x="1940651" y="1704124"/>
              <a:ext cx="5951298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ตัวชี้วัดใหม่</a:t>
              </a:r>
            </a:p>
          </p:txBody>
        </p:sp>
        <p:sp>
          <p:nvSpPr>
            <p:cNvPr name="TextBox 182" id="182"/>
            <p:cNvSpPr txBox="true"/>
            <p:nvPr/>
          </p:nvSpPr>
          <p:spPr>
            <a:xfrm rot="0">
              <a:off x="1901195" y="999232"/>
              <a:ext cx="1568581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พ.ศ.</a:t>
              </a:r>
            </a:p>
          </p:txBody>
        </p:sp>
        <p:grpSp>
          <p:nvGrpSpPr>
            <p:cNvPr name="Group 183" id="183"/>
            <p:cNvGrpSpPr/>
            <p:nvPr/>
          </p:nvGrpSpPr>
          <p:grpSpPr>
            <a:xfrm rot="0">
              <a:off x="0" y="181109"/>
              <a:ext cx="1801808" cy="1801808"/>
              <a:chOff x="0" y="0"/>
              <a:chExt cx="812800" cy="812800"/>
            </a:xfrm>
          </p:grpSpPr>
          <p:sp>
            <p:nvSpPr>
              <p:cNvPr name="Freeform 184" id="184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B7833"/>
              </a:solidFill>
            </p:spPr>
          </p:sp>
          <p:sp>
            <p:nvSpPr>
              <p:cNvPr name="TextBox 185" id="185"/>
              <p:cNvSpPr txBox="true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186" id="186"/>
            <p:cNvGrpSpPr>
              <a:grpSpLocks noChangeAspect="true"/>
            </p:cNvGrpSpPr>
            <p:nvPr/>
          </p:nvGrpSpPr>
          <p:grpSpPr>
            <a:xfrm rot="0">
              <a:off x="199580" y="380690"/>
              <a:ext cx="1402648" cy="1402648"/>
              <a:chOff x="0" y="0"/>
              <a:chExt cx="6355080" cy="6355080"/>
            </a:xfrm>
          </p:grpSpPr>
          <p:sp>
            <p:nvSpPr>
              <p:cNvPr name="Freeform 187" id="187"/>
              <p:cNvSpPr/>
              <p:nvPr/>
            </p:nvSpPr>
            <p:spPr>
              <a:xfrm flipH="false" flipV="false" rot="0">
                <a:off x="0" y="0"/>
                <a:ext cx="6355080" cy="6355080"/>
              </a:xfrm>
              <a:custGeom>
                <a:avLst/>
                <a:gdLst/>
                <a:ahLst/>
                <a:cxnLst/>
                <a:rect r="r" b="b" t="t" l="l"/>
                <a:pathLst>
                  <a:path h="6355080" w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name="TextBox 188" id="188"/>
            <p:cNvSpPr txBox="true"/>
            <p:nvPr/>
          </p:nvSpPr>
          <p:spPr>
            <a:xfrm rot="0">
              <a:off x="274072" y="613172"/>
              <a:ext cx="1253664" cy="87100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599"/>
                </a:lnSpc>
              </a:pPr>
              <a:r>
                <a:rPr lang="en-US" sz="3999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1.3</a:t>
              </a:r>
            </a:p>
          </p:txBody>
        </p:sp>
      </p:grpSp>
      <p:grpSp>
        <p:nvGrpSpPr>
          <p:cNvPr name="Group 189" id="189"/>
          <p:cNvGrpSpPr/>
          <p:nvPr/>
        </p:nvGrpSpPr>
        <p:grpSpPr>
          <a:xfrm rot="0">
            <a:off x="6173076" y="9761880"/>
            <a:ext cx="1460825" cy="953228"/>
            <a:chOff x="0" y="0"/>
            <a:chExt cx="1947767" cy="1270971"/>
          </a:xfrm>
        </p:grpSpPr>
        <p:sp>
          <p:nvSpPr>
            <p:cNvPr name="Freeform 190" id="190"/>
            <p:cNvSpPr/>
            <p:nvPr/>
          </p:nvSpPr>
          <p:spPr>
            <a:xfrm flipH="false" flipV="false" rot="0">
              <a:off x="0" y="0"/>
              <a:ext cx="1947767" cy="1270971"/>
            </a:xfrm>
            <a:custGeom>
              <a:avLst/>
              <a:gdLst/>
              <a:ahLst/>
              <a:cxnLst/>
              <a:rect r="r" b="b" t="t" l="l"/>
              <a:pathLst>
                <a:path h="1270971" w="1947767">
                  <a:moveTo>
                    <a:pt x="0" y="0"/>
                  </a:moveTo>
                  <a:lnTo>
                    <a:pt x="1947767" y="0"/>
                  </a:lnTo>
                  <a:lnTo>
                    <a:pt x="1947767" y="1270971"/>
                  </a:lnTo>
                  <a:lnTo>
                    <a:pt x="0" y="12709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2" t="0" r="-2" b="0"/>
              </a:stretch>
            </a:blipFill>
          </p:spPr>
        </p:sp>
        <p:sp>
          <p:nvSpPr>
            <p:cNvPr name="TextBox 191" id="191"/>
            <p:cNvSpPr txBox="true"/>
            <p:nvPr/>
          </p:nvSpPr>
          <p:spPr>
            <a:xfrm rot="0">
              <a:off x="966671" y="509354"/>
              <a:ext cx="562914" cy="59625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816"/>
                </a:lnSpc>
              </a:pPr>
              <a:r>
                <a:rPr lang="en-US" sz="2726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70</a:t>
              </a:r>
            </a:p>
          </p:txBody>
        </p:sp>
      </p:grpSp>
      <p:grpSp>
        <p:nvGrpSpPr>
          <p:cNvPr name="Group 192" id="192"/>
          <p:cNvGrpSpPr/>
          <p:nvPr/>
        </p:nvGrpSpPr>
        <p:grpSpPr>
          <a:xfrm rot="0">
            <a:off x="676595" y="7798218"/>
            <a:ext cx="6278713" cy="1533759"/>
            <a:chOff x="0" y="0"/>
            <a:chExt cx="8371617" cy="2045012"/>
          </a:xfrm>
        </p:grpSpPr>
        <p:grpSp>
          <p:nvGrpSpPr>
            <p:cNvPr name="Group 193" id="193"/>
            <p:cNvGrpSpPr/>
            <p:nvPr/>
          </p:nvGrpSpPr>
          <p:grpSpPr>
            <a:xfrm rot="0">
              <a:off x="1182095" y="0"/>
              <a:ext cx="7189522" cy="2045012"/>
              <a:chOff x="0" y="0"/>
              <a:chExt cx="1671696" cy="475503"/>
            </a:xfrm>
          </p:grpSpPr>
          <p:sp>
            <p:nvSpPr>
              <p:cNvPr name="Freeform 194" id="194"/>
              <p:cNvSpPr/>
              <p:nvPr/>
            </p:nvSpPr>
            <p:spPr>
              <a:xfrm flipH="false" flipV="false" rot="0">
                <a:off x="0" y="0"/>
                <a:ext cx="1671696" cy="475503"/>
              </a:xfrm>
              <a:custGeom>
                <a:avLst/>
                <a:gdLst/>
                <a:ahLst/>
                <a:cxnLst/>
                <a:rect r="r" b="b" t="t" l="l"/>
                <a:pathLst>
                  <a:path h="475503" w="1671696">
                    <a:moveTo>
                      <a:pt x="53124" y="0"/>
                    </a:moveTo>
                    <a:lnTo>
                      <a:pt x="1618573" y="0"/>
                    </a:lnTo>
                    <a:cubicBezTo>
                      <a:pt x="1632662" y="0"/>
                      <a:pt x="1646174" y="5597"/>
                      <a:pt x="1656137" y="15560"/>
                    </a:cubicBezTo>
                    <a:cubicBezTo>
                      <a:pt x="1666099" y="25522"/>
                      <a:pt x="1671696" y="39034"/>
                      <a:pt x="1671696" y="53124"/>
                    </a:cubicBezTo>
                    <a:lnTo>
                      <a:pt x="1671696" y="422379"/>
                    </a:lnTo>
                    <a:cubicBezTo>
                      <a:pt x="1671696" y="436469"/>
                      <a:pt x="1666099" y="449981"/>
                      <a:pt x="1656137" y="459944"/>
                    </a:cubicBezTo>
                    <a:cubicBezTo>
                      <a:pt x="1646174" y="469906"/>
                      <a:pt x="1632662" y="475503"/>
                      <a:pt x="1618573" y="475503"/>
                    </a:cubicBezTo>
                    <a:lnTo>
                      <a:pt x="53124" y="475503"/>
                    </a:lnTo>
                    <a:cubicBezTo>
                      <a:pt x="39034" y="475503"/>
                      <a:pt x="25522" y="469906"/>
                      <a:pt x="15560" y="459944"/>
                    </a:cubicBezTo>
                    <a:cubicBezTo>
                      <a:pt x="5597" y="449981"/>
                      <a:pt x="0" y="436469"/>
                      <a:pt x="0" y="422379"/>
                    </a:cubicBezTo>
                    <a:lnTo>
                      <a:pt x="0" y="53124"/>
                    </a:lnTo>
                    <a:cubicBezTo>
                      <a:pt x="0" y="39034"/>
                      <a:pt x="5597" y="25522"/>
                      <a:pt x="15560" y="15560"/>
                    </a:cubicBezTo>
                    <a:cubicBezTo>
                      <a:pt x="25522" y="5597"/>
                      <a:pt x="39034" y="0"/>
                      <a:pt x="53124" y="0"/>
                    </a:cubicBezTo>
                    <a:close/>
                  </a:path>
                </a:pathLst>
              </a:custGeom>
              <a:solidFill>
                <a:srgbClr val="EB7833"/>
              </a:solidFill>
            </p:spPr>
          </p:sp>
          <p:sp>
            <p:nvSpPr>
              <p:cNvPr name="TextBox 195" id="195"/>
              <p:cNvSpPr txBox="true"/>
              <p:nvPr/>
            </p:nvSpPr>
            <p:spPr>
              <a:xfrm>
                <a:off x="0" y="-28575"/>
                <a:ext cx="1671696" cy="50407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grpSp>
          <p:nvGrpSpPr>
            <p:cNvPr name="Group 196" id="196"/>
            <p:cNvGrpSpPr/>
            <p:nvPr/>
          </p:nvGrpSpPr>
          <p:grpSpPr>
            <a:xfrm rot="0">
              <a:off x="1454866" y="102741"/>
              <a:ext cx="6764117" cy="1811566"/>
              <a:chOff x="0" y="0"/>
              <a:chExt cx="22444046" cy="6010965"/>
            </a:xfrm>
          </p:grpSpPr>
          <p:sp>
            <p:nvSpPr>
              <p:cNvPr name="Freeform 197" id="197"/>
              <p:cNvSpPr/>
              <p:nvPr/>
            </p:nvSpPr>
            <p:spPr>
              <a:xfrm flipH="false" flipV="false" rot="0">
                <a:off x="-12700" y="-12700"/>
                <a:ext cx="22469446" cy="6036366"/>
              </a:xfrm>
              <a:custGeom>
                <a:avLst/>
                <a:gdLst/>
                <a:ahLst/>
                <a:cxnLst/>
                <a:rect r="r" b="b" t="t" l="l"/>
                <a:pathLst>
                  <a:path h="6036366" w="22469446">
                    <a:moveTo>
                      <a:pt x="21607115" y="0"/>
                    </a:moveTo>
                    <a:lnTo>
                      <a:pt x="862330" y="0"/>
                    </a:lnTo>
                    <a:cubicBezTo>
                      <a:pt x="389890" y="0"/>
                      <a:pt x="0" y="389890"/>
                      <a:pt x="0" y="862330"/>
                    </a:cubicBezTo>
                    <a:lnTo>
                      <a:pt x="0" y="5174036"/>
                    </a:lnTo>
                    <a:cubicBezTo>
                      <a:pt x="0" y="5646476"/>
                      <a:pt x="389890" y="6036366"/>
                      <a:pt x="862330" y="6036366"/>
                    </a:cubicBezTo>
                    <a:lnTo>
                      <a:pt x="21607115" y="6036366"/>
                    </a:lnTo>
                    <a:cubicBezTo>
                      <a:pt x="22079556" y="6036366"/>
                      <a:pt x="22469446" y="5646476"/>
                      <a:pt x="22469446" y="5174036"/>
                    </a:cubicBezTo>
                    <a:lnTo>
                      <a:pt x="22469446" y="862330"/>
                    </a:lnTo>
                    <a:cubicBezTo>
                      <a:pt x="22469446" y="389890"/>
                      <a:pt x="22079556" y="0"/>
                      <a:pt x="21607115" y="0"/>
                    </a:cubicBezTo>
                    <a:close/>
                    <a:moveTo>
                      <a:pt x="22278946" y="927100"/>
                    </a:moveTo>
                    <a:lnTo>
                      <a:pt x="22278946" y="5174036"/>
                    </a:lnTo>
                    <a:cubicBezTo>
                      <a:pt x="22278946" y="5541066"/>
                      <a:pt x="21974146" y="5845866"/>
                      <a:pt x="21607115" y="5845866"/>
                    </a:cubicBezTo>
                    <a:lnTo>
                      <a:pt x="862330" y="5845866"/>
                    </a:lnTo>
                    <a:cubicBezTo>
                      <a:pt x="495300" y="5845866"/>
                      <a:pt x="190500" y="5541066"/>
                      <a:pt x="190500" y="5174036"/>
                    </a:cubicBezTo>
                    <a:lnTo>
                      <a:pt x="190500" y="862330"/>
                    </a:lnTo>
                    <a:cubicBezTo>
                      <a:pt x="190500" y="495300"/>
                      <a:pt x="495300" y="190500"/>
                      <a:pt x="862330" y="190500"/>
                    </a:cubicBezTo>
                    <a:lnTo>
                      <a:pt x="21607115" y="190500"/>
                    </a:lnTo>
                    <a:cubicBezTo>
                      <a:pt x="21974146" y="190500"/>
                      <a:pt x="22278946" y="495300"/>
                      <a:pt x="22278946" y="862330"/>
                    </a:cubicBezTo>
                    <a:lnTo>
                      <a:pt x="22278946" y="92710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98" id="198"/>
            <p:cNvGrpSpPr/>
            <p:nvPr/>
          </p:nvGrpSpPr>
          <p:grpSpPr>
            <a:xfrm rot="0">
              <a:off x="3607622" y="943872"/>
              <a:ext cx="764354" cy="555201"/>
              <a:chOff x="0" y="0"/>
              <a:chExt cx="1624330" cy="1179858"/>
            </a:xfrm>
          </p:grpSpPr>
          <p:sp>
            <p:nvSpPr>
              <p:cNvPr name="Freeform 199" id="199"/>
              <p:cNvSpPr/>
              <p:nvPr/>
            </p:nvSpPr>
            <p:spPr>
              <a:xfrm flipH="false" flipV="false" rot="0">
                <a:off x="41910" y="43180"/>
                <a:ext cx="1576070" cy="1131598"/>
              </a:xfrm>
              <a:custGeom>
                <a:avLst/>
                <a:gdLst/>
                <a:ahLst/>
                <a:cxnLst/>
                <a:rect r="r" b="b" t="t" l="l"/>
                <a:pathLst>
                  <a:path h="1131598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31598"/>
                    </a:lnTo>
                    <a:lnTo>
                      <a:pt x="0" y="1131598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200" id="200"/>
              <p:cNvSpPr/>
              <p:nvPr/>
            </p:nvSpPr>
            <p:spPr>
              <a:xfrm flipH="false" flipV="false" rot="0">
                <a:off x="35560" y="35560"/>
                <a:ext cx="1588770" cy="1144298"/>
              </a:xfrm>
              <a:custGeom>
                <a:avLst/>
                <a:gdLst/>
                <a:ahLst/>
                <a:cxnLst/>
                <a:rect r="r" b="b" t="t" l="l"/>
                <a:pathLst>
                  <a:path h="1144298" w="1588770">
                    <a:moveTo>
                      <a:pt x="1588770" y="1144298"/>
                    </a:moveTo>
                    <a:lnTo>
                      <a:pt x="0" y="1144298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44298"/>
                    </a:lnTo>
                    <a:close/>
                    <a:moveTo>
                      <a:pt x="12700" y="1131598"/>
                    </a:moveTo>
                    <a:lnTo>
                      <a:pt x="1576070" y="1131598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31598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201" id="201"/>
              <p:cNvSpPr/>
              <p:nvPr/>
            </p:nvSpPr>
            <p:spPr>
              <a:xfrm flipH="false" flipV="false" rot="0">
                <a:off x="0" y="0"/>
                <a:ext cx="1576070" cy="1131598"/>
              </a:xfrm>
              <a:custGeom>
                <a:avLst/>
                <a:gdLst/>
                <a:ahLst/>
                <a:cxnLst/>
                <a:rect r="r" b="b" t="t" l="l"/>
                <a:pathLst>
                  <a:path h="1131598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31598"/>
                    </a:lnTo>
                    <a:lnTo>
                      <a:pt x="0" y="1131598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202" id="202"/>
            <p:cNvGrpSpPr/>
            <p:nvPr/>
          </p:nvGrpSpPr>
          <p:grpSpPr>
            <a:xfrm rot="0">
              <a:off x="4471581" y="937704"/>
              <a:ext cx="764354" cy="561368"/>
              <a:chOff x="0" y="0"/>
              <a:chExt cx="1624330" cy="1192964"/>
            </a:xfrm>
          </p:grpSpPr>
          <p:sp>
            <p:nvSpPr>
              <p:cNvPr name="Freeform 203" id="203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204" id="204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205" id="205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206" id="206"/>
            <p:cNvGrpSpPr/>
            <p:nvPr/>
          </p:nvGrpSpPr>
          <p:grpSpPr>
            <a:xfrm rot="0">
              <a:off x="5350826" y="937704"/>
              <a:ext cx="764354" cy="561368"/>
              <a:chOff x="0" y="0"/>
              <a:chExt cx="1624330" cy="1192964"/>
            </a:xfrm>
          </p:grpSpPr>
          <p:sp>
            <p:nvSpPr>
              <p:cNvPr name="Freeform 207" id="207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208" id="208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209" id="209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210" id="210"/>
            <p:cNvGrpSpPr/>
            <p:nvPr/>
          </p:nvGrpSpPr>
          <p:grpSpPr>
            <a:xfrm rot="0">
              <a:off x="6215133" y="937704"/>
              <a:ext cx="764354" cy="561368"/>
              <a:chOff x="0" y="0"/>
              <a:chExt cx="1624330" cy="1192964"/>
            </a:xfrm>
          </p:grpSpPr>
          <p:sp>
            <p:nvSpPr>
              <p:cNvPr name="Freeform 211" id="211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212" id="212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213" id="213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214" id="214"/>
            <p:cNvGrpSpPr/>
            <p:nvPr/>
          </p:nvGrpSpPr>
          <p:grpSpPr>
            <a:xfrm rot="0">
              <a:off x="7099011" y="937704"/>
              <a:ext cx="764354" cy="561368"/>
              <a:chOff x="0" y="0"/>
              <a:chExt cx="1624330" cy="1192964"/>
            </a:xfrm>
          </p:grpSpPr>
          <p:sp>
            <p:nvSpPr>
              <p:cNvPr name="Freeform 215" id="215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216" id="216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217" id="217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218" id="218"/>
            <p:cNvGrpSpPr/>
            <p:nvPr/>
          </p:nvGrpSpPr>
          <p:grpSpPr>
            <a:xfrm rot="0">
              <a:off x="1865178" y="664569"/>
              <a:ext cx="1702654" cy="845061"/>
              <a:chOff x="0" y="0"/>
              <a:chExt cx="3618311" cy="1795841"/>
            </a:xfrm>
          </p:grpSpPr>
          <p:sp>
            <p:nvSpPr>
              <p:cNvPr name="Freeform 219" id="219"/>
              <p:cNvSpPr/>
              <p:nvPr/>
            </p:nvSpPr>
            <p:spPr>
              <a:xfrm flipH="false" flipV="false" rot="0">
                <a:off x="41910" y="43180"/>
                <a:ext cx="3570051" cy="1747581"/>
              </a:xfrm>
              <a:custGeom>
                <a:avLst/>
                <a:gdLst/>
                <a:ahLst/>
                <a:cxnLst/>
                <a:rect r="r" b="b" t="t" l="l"/>
                <a:pathLst>
                  <a:path h="1747581" w="3570051">
                    <a:moveTo>
                      <a:pt x="0" y="0"/>
                    </a:moveTo>
                    <a:lnTo>
                      <a:pt x="3570051" y="0"/>
                    </a:lnTo>
                    <a:lnTo>
                      <a:pt x="3570051" y="1747581"/>
                    </a:lnTo>
                    <a:lnTo>
                      <a:pt x="0" y="1747581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220" id="220"/>
              <p:cNvSpPr/>
              <p:nvPr/>
            </p:nvSpPr>
            <p:spPr>
              <a:xfrm flipH="false" flipV="false" rot="0">
                <a:off x="35560" y="35560"/>
                <a:ext cx="3582751" cy="1760281"/>
              </a:xfrm>
              <a:custGeom>
                <a:avLst/>
                <a:gdLst/>
                <a:ahLst/>
                <a:cxnLst/>
                <a:rect r="r" b="b" t="t" l="l"/>
                <a:pathLst>
                  <a:path h="1760281" w="3582751">
                    <a:moveTo>
                      <a:pt x="3582751" y="1760281"/>
                    </a:moveTo>
                    <a:lnTo>
                      <a:pt x="0" y="1760281"/>
                    </a:lnTo>
                    <a:lnTo>
                      <a:pt x="0" y="0"/>
                    </a:lnTo>
                    <a:lnTo>
                      <a:pt x="3582751" y="0"/>
                    </a:lnTo>
                    <a:lnTo>
                      <a:pt x="3582751" y="1760281"/>
                    </a:lnTo>
                    <a:close/>
                    <a:moveTo>
                      <a:pt x="12700" y="1747581"/>
                    </a:moveTo>
                    <a:lnTo>
                      <a:pt x="3570051" y="1747581"/>
                    </a:lnTo>
                    <a:lnTo>
                      <a:pt x="3570051" y="12700"/>
                    </a:lnTo>
                    <a:lnTo>
                      <a:pt x="12700" y="12700"/>
                    </a:lnTo>
                    <a:lnTo>
                      <a:pt x="12700" y="1747581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221" id="221"/>
              <p:cNvSpPr/>
              <p:nvPr/>
            </p:nvSpPr>
            <p:spPr>
              <a:xfrm flipH="false" flipV="false" rot="0">
                <a:off x="0" y="0"/>
                <a:ext cx="3570051" cy="1747581"/>
              </a:xfrm>
              <a:custGeom>
                <a:avLst/>
                <a:gdLst/>
                <a:ahLst/>
                <a:cxnLst/>
                <a:rect r="r" b="b" t="t" l="l"/>
                <a:pathLst>
                  <a:path h="1747581" w="3570051">
                    <a:moveTo>
                      <a:pt x="0" y="0"/>
                    </a:moveTo>
                    <a:lnTo>
                      <a:pt x="3570051" y="0"/>
                    </a:lnTo>
                    <a:lnTo>
                      <a:pt x="3570051" y="1747581"/>
                    </a:lnTo>
                    <a:lnTo>
                      <a:pt x="0" y="174758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name="AutoShape 222" id="222"/>
            <p:cNvSpPr/>
            <p:nvPr/>
          </p:nvSpPr>
          <p:spPr>
            <a:xfrm>
              <a:off x="1790884" y="1200775"/>
              <a:ext cx="6072481" cy="0"/>
            </a:xfrm>
            <a:prstGeom prst="line">
              <a:avLst/>
            </a:prstGeom>
            <a:ln cap="flat" w="50800">
              <a:solidFill>
                <a:srgbClr val="DE8244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TextBox 223" id="223"/>
            <p:cNvSpPr txBox="true"/>
            <p:nvPr/>
          </p:nvSpPr>
          <p:spPr>
            <a:xfrm rot="0">
              <a:off x="3646425" y="896834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b="true" sz="1007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2570</a:t>
              </a:r>
            </a:p>
          </p:txBody>
        </p:sp>
        <p:sp>
          <p:nvSpPr>
            <p:cNvPr name="TextBox 224" id="224"/>
            <p:cNvSpPr txBox="true"/>
            <p:nvPr/>
          </p:nvSpPr>
          <p:spPr>
            <a:xfrm rot="0">
              <a:off x="4536349" y="896834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b="true" sz="1007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2571</a:t>
              </a:r>
            </a:p>
          </p:txBody>
        </p:sp>
        <p:sp>
          <p:nvSpPr>
            <p:cNvPr name="TextBox 225" id="225"/>
            <p:cNvSpPr txBox="true"/>
            <p:nvPr/>
          </p:nvSpPr>
          <p:spPr>
            <a:xfrm rot="0">
              <a:off x="5398253" y="896834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2572</a:t>
              </a:r>
            </a:p>
          </p:txBody>
        </p:sp>
        <p:sp>
          <p:nvSpPr>
            <p:cNvPr name="TextBox 226" id="226"/>
            <p:cNvSpPr txBox="true"/>
            <p:nvPr/>
          </p:nvSpPr>
          <p:spPr>
            <a:xfrm rot="0">
              <a:off x="6262777" y="888972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2573</a:t>
              </a:r>
            </a:p>
          </p:txBody>
        </p:sp>
        <p:sp>
          <p:nvSpPr>
            <p:cNvPr name="TextBox 227" id="227"/>
            <p:cNvSpPr txBox="true"/>
            <p:nvPr/>
          </p:nvSpPr>
          <p:spPr>
            <a:xfrm rot="0">
              <a:off x="7127301" y="888972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2574</a:t>
              </a:r>
            </a:p>
          </p:txBody>
        </p:sp>
        <p:sp>
          <p:nvSpPr>
            <p:cNvPr name="TextBox 228" id="228"/>
            <p:cNvSpPr txBox="true"/>
            <p:nvPr/>
          </p:nvSpPr>
          <p:spPr>
            <a:xfrm rot="0">
              <a:off x="7119656" y="1226175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≥5</a:t>
              </a:r>
            </a:p>
          </p:txBody>
        </p:sp>
        <p:grpSp>
          <p:nvGrpSpPr>
            <p:cNvPr name="Group 229" id="229"/>
            <p:cNvGrpSpPr/>
            <p:nvPr/>
          </p:nvGrpSpPr>
          <p:grpSpPr>
            <a:xfrm rot="0">
              <a:off x="3596747" y="654332"/>
              <a:ext cx="4281043" cy="214632"/>
              <a:chOff x="0" y="0"/>
              <a:chExt cx="1150672" cy="57689"/>
            </a:xfrm>
          </p:grpSpPr>
          <p:sp>
            <p:nvSpPr>
              <p:cNvPr name="Freeform 230" id="230"/>
              <p:cNvSpPr/>
              <p:nvPr/>
            </p:nvSpPr>
            <p:spPr>
              <a:xfrm flipH="false" flipV="false" rot="0">
                <a:off x="0" y="0"/>
                <a:ext cx="1150672" cy="57689"/>
              </a:xfrm>
              <a:custGeom>
                <a:avLst/>
                <a:gdLst/>
                <a:ahLst/>
                <a:cxnLst/>
                <a:rect r="r" b="b" t="t" l="l"/>
                <a:pathLst>
                  <a:path h="57689" w="1150672">
                    <a:moveTo>
                      <a:pt x="0" y="0"/>
                    </a:moveTo>
                    <a:lnTo>
                      <a:pt x="1150672" y="0"/>
                    </a:lnTo>
                    <a:lnTo>
                      <a:pt x="1150672" y="57689"/>
                    </a:lnTo>
                    <a:lnTo>
                      <a:pt x="0" y="57689"/>
                    </a:lnTo>
                    <a:close/>
                  </a:path>
                </a:pathLst>
              </a:custGeom>
              <a:solidFill>
                <a:srgbClr val="FFFAF2"/>
              </a:solidFill>
            </p:spPr>
          </p:sp>
          <p:sp>
            <p:nvSpPr>
              <p:cNvPr name="TextBox 231" id="231"/>
              <p:cNvSpPr txBox="true"/>
              <p:nvPr/>
            </p:nvSpPr>
            <p:spPr>
              <a:xfrm>
                <a:off x="0" y="-38100"/>
                <a:ext cx="1150672" cy="9578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40"/>
                  </a:lnSpc>
                </a:pPr>
              </a:p>
            </p:txBody>
          </p:sp>
        </p:grpSp>
        <p:sp>
          <p:nvSpPr>
            <p:cNvPr name="TextBox 232" id="232"/>
            <p:cNvSpPr txBox="true"/>
            <p:nvPr/>
          </p:nvSpPr>
          <p:spPr>
            <a:xfrm rot="0">
              <a:off x="3661516" y="615911"/>
              <a:ext cx="4154565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b="true" sz="1007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ปีงบประมาณ </a:t>
              </a:r>
            </a:p>
          </p:txBody>
        </p:sp>
        <p:sp>
          <p:nvSpPr>
            <p:cNvPr name="TextBox 233" id="233"/>
            <p:cNvSpPr txBox="true"/>
            <p:nvPr/>
          </p:nvSpPr>
          <p:spPr>
            <a:xfrm rot="0">
              <a:off x="7099011" y="485860"/>
              <a:ext cx="777157" cy="13005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865"/>
                </a:lnSpc>
              </a:pPr>
              <a:r>
                <a:rPr lang="en-US" b="true" sz="565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หน่วยนับ : โครงการ</a:t>
              </a:r>
            </a:p>
          </p:txBody>
        </p:sp>
        <p:sp>
          <p:nvSpPr>
            <p:cNvPr name="TextBox 234" id="234"/>
            <p:cNvSpPr txBox="true"/>
            <p:nvPr/>
          </p:nvSpPr>
          <p:spPr>
            <a:xfrm rot="0">
              <a:off x="1737045" y="147073"/>
              <a:ext cx="6634572" cy="31973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007"/>
                </a:lnSpc>
              </a:pPr>
              <a:r>
                <a:rPr lang="en-US" sz="1433" spc="-77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จำนวนโครงการบูรณาการร่วมกับแผนพัฒนากลุ่มจังหวัด/การค้าชายแดน</a:t>
              </a:r>
            </a:p>
          </p:txBody>
        </p:sp>
        <p:sp>
          <p:nvSpPr>
            <p:cNvPr name="TextBox 235" id="235"/>
            <p:cNvSpPr txBox="true"/>
            <p:nvPr/>
          </p:nvSpPr>
          <p:spPr>
            <a:xfrm rot="0">
              <a:off x="1931048" y="1253742"/>
              <a:ext cx="1577177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ค่าเป้าหมาย </a:t>
              </a:r>
            </a:p>
          </p:txBody>
        </p:sp>
        <p:grpSp>
          <p:nvGrpSpPr>
            <p:cNvPr name="Group 236" id="236"/>
            <p:cNvGrpSpPr/>
            <p:nvPr/>
          </p:nvGrpSpPr>
          <p:grpSpPr>
            <a:xfrm rot="0">
              <a:off x="1856459" y="1560431"/>
              <a:ext cx="6021331" cy="222447"/>
              <a:chOff x="0" y="0"/>
              <a:chExt cx="1618432" cy="59790"/>
            </a:xfrm>
          </p:grpSpPr>
          <p:sp>
            <p:nvSpPr>
              <p:cNvPr name="Freeform 237" id="237"/>
              <p:cNvSpPr/>
              <p:nvPr/>
            </p:nvSpPr>
            <p:spPr>
              <a:xfrm flipH="false" flipV="false" rot="0">
                <a:off x="0" y="0"/>
                <a:ext cx="1618432" cy="59790"/>
              </a:xfrm>
              <a:custGeom>
                <a:avLst/>
                <a:gdLst/>
                <a:ahLst/>
                <a:cxnLst/>
                <a:rect r="r" b="b" t="t" l="l"/>
                <a:pathLst>
                  <a:path h="59790" w="1618432">
                    <a:moveTo>
                      <a:pt x="0" y="0"/>
                    </a:moveTo>
                    <a:lnTo>
                      <a:pt x="1618432" y="0"/>
                    </a:lnTo>
                    <a:lnTo>
                      <a:pt x="1618432" y="59790"/>
                    </a:lnTo>
                    <a:lnTo>
                      <a:pt x="0" y="59790"/>
                    </a:lnTo>
                    <a:close/>
                  </a:path>
                </a:pathLst>
              </a:custGeom>
              <a:solidFill>
                <a:srgbClr val="FFFAF2"/>
              </a:solidFill>
            </p:spPr>
          </p:sp>
          <p:sp>
            <p:nvSpPr>
              <p:cNvPr name="TextBox 238" id="238"/>
              <p:cNvSpPr txBox="true"/>
              <p:nvPr/>
            </p:nvSpPr>
            <p:spPr>
              <a:xfrm>
                <a:off x="0" y="-38100"/>
                <a:ext cx="1618432" cy="978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40"/>
                  </a:lnSpc>
                </a:pPr>
              </a:p>
            </p:txBody>
          </p:sp>
        </p:grpSp>
        <p:sp>
          <p:nvSpPr>
            <p:cNvPr name="TextBox 239" id="239"/>
            <p:cNvSpPr txBox="true"/>
            <p:nvPr/>
          </p:nvSpPr>
          <p:spPr>
            <a:xfrm rot="0">
              <a:off x="1904634" y="1527159"/>
              <a:ext cx="5826502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ตัวชี้วัดใหม่</a:t>
              </a:r>
            </a:p>
          </p:txBody>
        </p:sp>
        <p:sp>
          <p:nvSpPr>
            <p:cNvPr name="TextBox 240" id="240"/>
            <p:cNvSpPr txBox="true"/>
            <p:nvPr/>
          </p:nvSpPr>
          <p:spPr>
            <a:xfrm rot="0">
              <a:off x="1865178" y="822268"/>
              <a:ext cx="1568581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พ.ศ.</a:t>
              </a:r>
            </a:p>
          </p:txBody>
        </p:sp>
        <p:grpSp>
          <p:nvGrpSpPr>
            <p:cNvPr name="Group 241" id="241"/>
            <p:cNvGrpSpPr/>
            <p:nvPr/>
          </p:nvGrpSpPr>
          <p:grpSpPr>
            <a:xfrm rot="0">
              <a:off x="0" y="216612"/>
              <a:ext cx="1801808" cy="1801808"/>
              <a:chOff x="0" y="0"/>
              <a:chExt cx="812800" cy="812800"/>
            </a:xfrm>
          </p:grpSpPr>
          <p:sp>
            <p:nvSpPr>
              <p:cNvPr name="Freeform 242" id="242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B7833"/>
              </a:solidFill>
            </p:spPr>
          </p:sp>
          <p:sp>
            <p:nvSpPr>
              <p:cNvPr name="TextBox 243" id="243"/>
              <p:cNvSpPr txBox="true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244" id="244"/>
            <p:cNvGrpSpPr>
              <a:grpSpLocks noChangeAspect="true"/>
            </p:cNvGrpSpPr>
            <p:nvPr/>
          </p:nvGrpSpPr>
          <p:grpSpPr>
            <a:xfrm rot="0">
              <a:off x="199580" y="416192"/>
              <a:ext cx="1402648" cy="1402648"/>
              <a:chOff x="0" y="0"/>
              <a:chExt cx="6355080" cy="6355080"/>
            </a:xfrm>
          </p:grpSpPr>
          <p:sp>
            <p:nvSpPr>
              <p:cNvPr name="Freeform 245" id="245"/>
              <p:cNvSpPr/>
              <p:nvPr/>
            </p:nvSpPr>
            <p:spPr>
              <a:xfrm flipH="false" flipV="false" rot="0">
                <a:off x="0" y="0"/>
                <a:ext cx="6355080" cy="6355080"/>
              </a:xfrm>
              <a:custGeom>
                <a:avLst/>
                <a:gdLst/>
                <a:ahLst/>
                <a:cxnLst/>
                <a:rect r="r" b="b" t="t" l="l"/>
                <a:pathLst>
                  <a:path h="6355080" w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name="TextBox 246" id="246"/>
            <p:cNvSpPr txBox="true"/>
            <p:nvPr/>
          </p:nvSpPr>
          <p:spPr>
            <a:xfrm rot="0">
              <a:off x="226860" y="649989"/>
              <a:ext cx="1344340" cy="88053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600"/>
                </a:lnSpc>
              </a:pPr>
              <a:r>
                <a:rPr lang="en-US" sz="4000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1.4</a:t>
              </a:r>
            </a:p>
          </p:txBody>
        </p:sp>
        <p:sp>
          <p:nvSpPr>
            <p:cNvPr name="TextBox 247" id="247"/>
            <p:cNvSpPr txBox="true"/>
            <p:nvPr/>
          </p:nvSpPr>
          <p:spPr>
            <a:xfrm rot="0">
              <a:off x="6244331" y="1219725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4</a:t>
              </a:r>
            </a:p>
          </p:txBody>
        </p:sp>
        <p:sp>
          <p:nvSpPr>
            <p:cNvPr name="TextBox 248" id="248"/>
            <p:cNvSpPr txBox="true"/>
            <p:nvPr/>
          </p:nvSpPr>
          <p:spPr>
            <a:xfrm rot="0">
              <a:off x="5375596" y="1219725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3</a:t>
              </a:r>
            </a:p>
          </p:txBody>
        </p:sp>
        <p:sp>
          <p:nvSpPr>
            <p:cNvPr name="TextBox 249" id="249"/>
            <p:cNvSpPr txBox="true"/>
            <p:nvPr/>
          </p:nvSpPr>
          <p:spPr>
            <a:xfrm rot="0">
              <a:off x="4511072" y="1219725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</a:t>
              </a:r>
            </a:p>
          </p:txBody>
        </p:sp>
        <p:sp>
          <p:nvSpPr>
            <p:cNvPr name="TextBox 250" id="250"/>
            <p:cNvSpPr txBox="true"/>
            <p:nvPr/>
          </p:nvSpPr>
          <p:spPr>
            <a:xfrm rot="0">
              <a:off x="3646548" y="1219725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</a:t>
              </a:r>
            </a:p>
          </p:txBody>
        </p:sp>
      </p:grpSp>
    </p:spTree>
  </p:cSld>
  <p:clrMapOvr>
    <a:masterClrMapping/>
  </p:clrMapOvr>
</p:sld>
</file>

<file path=ppt/slides/slide7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2142636" y="0"/>
            <a:ext cx="5290120" cy="2044460"/>
          </a:xfrm>
          <a:prstGeom prst="rect">
            <a:avLst/>
          </a:prstGeom>
          <a:solidFill>
            <a:srgbClr val="313434"/>
          </a:solidFill>
        </p:spPr>
      </p:sp>
      <p:sp>
        <p:nvSpPr>
          <p:cNvPr name="AutoShape 3" id="3"/>
          <p:cNvSpPr/>
          <p:nvPr/>
        </p:nvSpPr>
        <p:spPr>
          <a:xfrm rot="0">
            <a:off x="-75246" y="0"/>
            <a:ext cx="2269880" cy="2044460"/>
          </a:xfrm>
          <a:prstGeom prst="rect">
            <a:avLst/>
          </a:prstGeom>
          <a:solidFill>
            <a:srgbClr val="ED9F35"/>
          </a:solidFill>
        </p:spPr>
      </p:sp>
      <p:sp>
        <p:nvSpPr>
          <p:cNvPr name="Freeform 4" id="4"/>
          <p:cNvSpPr/>
          <p:nvPr/>
        </p:nvSpPr>
        <p:spPr>
          <a:xfrm flipH="false" flipV="false" rot="-5400000">
            <a:off x="-5649767" y="3922897"/>
            <a:ext cx="9599685" cy="4883840"/>
          </a:xfrm>
          <a:custGeom>
            <a:avLst/>
            <a:gdLst/>
            <a:ahLst/>
            <a:cxnLst/>
            <a:rect r="r" b="b" t="t" l="l"/>
            <a:pathLst>
              <a:path h="4883840" w="9599685">
                <a:moveTo>
                  <a:pt x="0" y="0"/>
                </a:moveTo>
                <a:lnTo>
                  <a:pt x="9599685" y="0"/>
                </a:lnTo>
                <a:lnTo>
                  <a:pt x="9599685" y="4883840"/>
                </a:lnTo>
                <a:lnTo>
                  <a:pt x="0" y="48838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-5400000">
            <a:off x="-1961295" y="5939742"/>
            <a:ext cx="5291320" cy="705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5892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ตัวชี้วัด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2274877" y="474371"/>
            <a:ext cx="5147423" cy="1273280"/>
            <a:chOff x="0" y="0"/>
            <a:chExt cx="6863231" cy="1697707"/>
          </a:xfrm>
        </p:grpSpPr>
        <p:sp>
          <p:nvSpPr>
            <p:cNvPr name="TextBox 7" id="7"/>
            <p:cNvSpPr txBox="true"/>
            <p:nvPr/>
          </p:nvSpPr>
          <p:spPr>
            <a:xfrm rot="0">
              <a:off x="0" y="85725"/>
              <a:ext cx="6863231" cy="8286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en-US" b="true" sz="4500" spc="135">
                  <a:solidFill>
                    <a:srgbClr val="ED9F35"/>
                  </a:solidFill>
                  <a:latin typeface="Saira Black"/>
                  <a:ea typeface="Saira Black"/>
                  <a:cs typeface="Saira Black"/>
                  <a:sym typeface="Saira Black"/>
                </a:rPr>
                <a:t>ยุทธศาสตร์ที่ 1 (ต่อ) 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0" y="1007400"/>
              <a:ext cx="6566454" cy="69030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039"/>
                </a:lnSpc>
              </a:pPr>
              <a:r>
                <a:rPr lang="en-US" sz="1699" spc="246">
                  <a:solidFill>
                    <a:srgbClr val="FFFFFF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พัฒนาระบบบริหารจัดการให้มีธรรมาภิบาลอย่างยั่งยืน</a:t>
              </a: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670461" y="615124"/>
            <a:ext cx="1465423" cy="5455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108"/>
              </a:lnSpc>
            </a:pPr>
            <a:r>
              <a:rPr lang="en-US" b="true" sz="1899" spc="170">
                <a:solidFill>
                  <a:srgbClr val="31343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ตัวชี้วัดและค่าเป้าหมาย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380157" y="8467362"/>
            <a:ext cx="6319092" cy="1683445"/>
            <a:chOff x="0" y="0"/>
            <a:chExt cx="8425456" cy="2244593"/>
          </a:xfrm>
        </p:grpSpPr>
        <p:grpSp>
          <p:nvGrpSpPr>
            <p:cNvPr name="Group 11" id="11"/>
            <p:cNvGrpSpPr/>
            <p:nvPr/>
          </p:nvGrpSpPr>
          <p:grpSpPr>
            <a:xfrm rot="0">
              <a:off x="1182095" y="0"/>
              <a:ext cx="7189522" cy="2244593"/>
              <a:chOff x="0" y="0"/>
              <a:chExt cx="1671696" cy="521909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1671696" cy="521909"/>
              </a:xfrm>
              <a:custGeom>
                <a:avLst/>
                <a:gdLst/>
                <a:ahLst/>
                <a:cxnLst/>
                <a:rect r="r" b="b" t="t" l="l"/>
                <a:pathLst>
                  <a:path h="521909" w="1671696">
                    <a:moveTo>
                      <a:pt x="53124" y="0"/>
                    </a:moveTo>
                    <a:lnTo>
                      <a:pt x="1618573" y="0"/>
                    </a:lnTo>
                    <a:cubicBezTo>
                      <a:pt x="1632662" y="0"/>
                      <a:pt x="1646174" y="5597"/>
                      <a:pt x="1656137" y="15560"/>
                    </a:cubicBezTo>
                    <a:cubicBezTo>
                      <a:pt x="1666099" y="25522"/>
                      <a:pt x="1671696" y="39034"/>
                      <a:pt x="1671696" y="53124"/>
                    </a:cubicBezTo>
                    <a:lnTo>
                      <a:pt x="1671696" y="468785"/>
                    </a:lnTo>
                    <a:cubicBezTo>
                      <a:pt x="1671696" y="482875"/>
                      <a:pt x="1666099" y="496387"/>
                      <a:pt x="1656137" y="506350"/>
                    </a:cubicBezTo>
                    <a:cubicBezTo>
                      <a:pt x="1646174" y="516312"/>
                      <a:pt x="1632662" y="521909"/>
                      <a:pt x="1618573" y="521909"/>
                    </a:cubicBezTo>
                    <a:lnTo>
                      <a:pt x="53124" y="521909"/>
                    </a:lnTo>
                    <a:cubicBezTo>
                      <a:pt x="39034" y="521909"/>
                      <a:pt x="25522" y="516312"/>
                      <a:pt x="15560" y="506350"/>
                    </a:cubicBezTo>
                    <a:cubicBezTo>
                      <a:pt x="5597" y="496387"/>
                      <a:pt x="0" y="482875"/>
                      <a:pt x="0" y="468785"/>
                    </a:cubicBezTo>
                    <a:lnTo>
                      <a:pt x="0" y="53124"/>
                    </a:lnTo>
                    <a:cubicBezTo>
                      <a:pt x="0" y="39034"/>
                      <a:pt x="5597" y="25522"/>
                      <a:pt x="15560" y="15560"/>
                    </a:cubicBezTo>
                    <a:cubicBezTo>
                      <a:pt x="25522" y="5597"/>
                      <a:pt x="39034" y="0"/>
                      <a:pt x="53124" y="0"/>
                    </a:cubicBezTo>
                    <a:close/>
                  </a:path>
                </a:pathLst>
              </a:custGeom>
              <a:solidFill>
                <a:srgbClr val="EB7833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28575"/>
                <a:ext cx="1671696" cy="55048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1454866" y="150802"/>
              <a:ext cx="6764117" cy="1963086"/>
              <a:chOff x="0" y="0"/>
              <a:chExt cx="22444046" cy="6513723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-12700" y="-12700"/>
                <a:ext cx="22469446" cy="6539123"/>
              </a:xfrm>
              <a:custGeom>
                <a:avLst/>
                <a:gdLst/>
                <a:ahLst/>
                <a:cxnLst/>
                <a:rect r="r" b="b" t="t" l="l"/>
                <a:pathLst>
                  <a:path h="6539123" w="22469446">
                    <a:moveTo>
                      <a:pt x="21607115" y="0"/>
                    </a:moveTo>
                    <a:lnTo>
                      <a:pt x="862330" y="0"/>
                    </a:lnTo>
                    <a:cubicBezTo>
                      <a:pt x="389890" y="0"/>
                      <a:pt x="0" y="389890"/>
                      <a:pt x="0" y="862330"/>
                    </a:cubicBezTo>
                    <a:lnTo>
                      <a:pt x="0" y="5676793"/>
                    </a:lnTo>
                    <a:cubicBezTo>
                      <a:pt x="0" y="6149233"/>
                      <a:pt x="389890" y="6539123"/>
                      <a:pt x="862330" y="6539123"/>
                    </a:cubicBezTo>
                    <a:lnTo>
                      <a:pt x="21607115" y="6539123"/>
                    </a:lnTo>
                    <a:cubicBezTo>
                      <a:pt x="22079556" y="6539123"/>
                      <a:pt x="22469446" y="6149233"/>
                      <a:pt x="22469446" y="5676793"/>
                    </a:cubicBezTo>
                    <a:lnTo>
                      <a:pt x="22469446" y="862330"/>
                    </a:lnTo>
                    <a:cubicBezTo>
                      <a:pt x="22469446" y="389890"/>
                      <a:pt x="22079556" y="0"/>
                      <a:pt x="21607115" y="0"/>
                    </a:cubicBezTo>
                    <a:close/>
                    <a:moveTo>
                      <a:pt x="22278946" y="927100"/>
                    </a:moveTo>
                    <a:lnTo>
                      <a:pt x="22278946" y="5676793"/>
                    </a:lnTo>
                    <a:cubicBezTo>
                      <a:pt x="22278946" y="6043823"/>
                      <a:pt x="21974146" y="6348623"/>
                      <a:pt x="21607115" y="6348623"/>
                    </a:cubicBezTo>
                    <a:lnTo>
                      <a:pt x="862330" y="6348623"/>
                    </a:lnTo>
                    <a:cubicBezTo>
                      <a:pt x="495300" y="6348623"/>
                      <a:pt x="190500" y="6043823"/>
                      <a:pt x="190500" y="5676793"/>
                    </a:cubicBezTo>
                    <a:lnTo>
                      <a:pt x="190500" y="862330"/>
                    </a:lnTo>
                    <a:cubicBezTo>
                      <a:pt x="190500" y="495300"/>
                      <a:pt x="495300" y="190500"/>
                      <a:pt x="862330" y="190500"/>
                    </a:cubicBezTo>
                    <a:lnTo>
                      <a:pt x="21607115" y="190500"/>
                    </a:lnTo>
                    <a:cubicBezTo>
                      <a:pt x="21974146" y="190500"/>
                      <a:pt x="22278946" y="495300"/>
                      <a:pt x="22278946" y="862330"/>
                    </a:cubicBezTo>
                    <a:lnTo>
                      <a:pt x="22278946" y="92710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6" id="16"/>
            <p:cNvGrpSpPr/>
            <p:nvPr/>
          </p:nvGrpSpPr>
          <p:grpSpPr>
            <a:xfrm rot="0">
              <a:off x="3607622" y="1143452"/>
              <a:ext cx="764354" cy="555201"/>
              <a:chOff x="0" y="0"/>
              <a:chExt cx="1624330" cy="1179858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41910" y="43180"/>
                <a:ext cx="1576070" cy="1131598"/>
              </a:xfrm>
              <a:custGeom>
                <a:avLst/>
                <a:gdLst/>
                <a:ahLst/>
                <a:cxnLst/>
                <a:rect r="r" b="b" t="t" l="l"/>
                <a:pathLst>
                  <a:path h="1131598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31598"/>
                    </a:lnTo>
                    <a:lnTo>
                      <a:pt x="0" y="1131598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18" id="18"/>
              <p:cNvSpPr/>
              <p:nvPr/>
            </p:nvSpPr>
            <p:spPr>
              <a:xfrm flipH="false" flipV="false" rot="0">
                <a:off x="35560" y="35560"/>
                <a:ext cx="1588770" cy="1144298"/>
              </a:xfrm>
              <a:custGeom>
                <a:avLst/>
                <a:gdLst/>
                <a:ahLst/>
                <a:cxnLst/>
                <a:rect r="r" b="b" t="t" l="l"/>
                <a:pathLst>
                  <a:path h="1144298" w="1588770">
                    <a:moveTo>
                      <a:pt x="1588770" y="1144298"/>
                    </a:moveTo>
                    <a:lnTo>
                      <a:pt x="0" y="1144298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44298"/>
                    </a:lnTo>
                    <a:close/>
                    <a:moveTo>
                      <a:pt x="12700" y="1131598"/>
                    </a:moveTo>
                    <a:lnTo>
                      <a:pt x="1576070" y="1131598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31598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1576070" cy="1131598"/>
              </a:xfrm>
              <a:custGeom>
                <a:avLst/>
                <a:gdLst/>
                <a:ahLst/>
                <a:cxnLst/>
                <a:rect r="r" b="b" t="t" l="l"/>
                <a:pathLst>
                  <a:path h="1131598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31598"/>
                    </a:lnTo>
                    <a:lnTo>
                      <a:pt x="0" y="1131598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20" id="20"/>
            <p:cNvGrpSpPr/>
            <p:nvPr/>
          </p:nvGrpSpPr>
          <p:grpSpPr>
            <a:xfrm rot="0">
              <a:off x="4471581" y="1137285"/>
              <a:ext cx="764354" cy="561368"/>
              <a:chOff x="0" y="0"/>
              <a:chExt cx="1624330" cy="1192964"/>
            </a:xfrm>
          </p:grpSpPr>
          <p:sp>
            <p:nvSpPr>
              <p:cNvPr name="Freeform 21" id="21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22" id="22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23" id="23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24" id="24"/>
            <p:cNvGrpSpPr/>
            <p:nvPr/>
          </p:nvGrpSpPr>
          <p:grpSpPr>
            <a:xfrm rot="0">
              <a:off x="5350826" y="1137285"/>
              <a:ext cx="764354" cy="561368"/>
              <a:chOff x="0" y="0"/>
              <a:chExt cx="1624330" cy="1192964"/>
            </a:xfrm>
          </p:grpSpPr>
          <p:sp>
            <p:nvSpPr>
              <p:cNvPr name="Freeform 25" id="25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26" id="26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27" id="27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28" id="28"/>
            <p:cNvGrpSpPr/>
            <p:nvPr/>
          </p:nvGrpSpPr>
          <p:grpSpPr>
            <a:xfrm rot="0">
              <a:off x="6215133" y="1137285"/>
              <a:ext cx="764354" cy="561368"/>
              <a:chOff x="0" y="0"/>
              <a:chExt cx="1624330" cy="1192964"/>
            </a:xfrm>
          </p:grpSpPr>
          <p:sp>
            <p:nvSpPr>
              <p:cNvPr name="Freeform 29" id="29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30" id="30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31" id="31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32" id="32"/>
            <p:cNvGrpSpPr/>
            <p:nvPr/>
          </p:nvGrpSpPr>
          <p:grpSpPr>
            <a:xfrm rot="0">
              <a:off x="7099011" y="1137285"/>
              <a:ext cx="764354" cy="561368"/>
              <a:chOff x="0" y="0"/>
              <a:chExt cx="1624330" cy="1192964"/>
            </a:xfrm>
          </p:grpSpPr>
          <p:sp>
            <p:nvSpPr>
              <p:cNvPr name="Freeform 33" id="33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34" id="34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35" id="35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36" id="36"/>
            <p:cNvGrpSpPr/>
            <p:nvPr/>
          </p:nvGrpSpPr>
          <p:grpSpPr>
            <a:xfrm rot="0">
              <a:off x="1865178" y="864150"/>
              <a:ext cx="1702654" cy="845061"/>
              <a:chOff x="0" y="0"/>
              <a:chExt cx="3618311" cy="1795841"/>
            </a:xfrm>
          </p:grpSpPr>
          <p:sp>
            <p:nvSpPr>
              <p:cNvPr name="Freeform 37" id="37"/>
              <p:cNvSpPr/>
              <p:nvPr/>
            </p:nvSpPr>
            <p:spPr>
              <a:xfrm flipH="false" flipV="false" rot="0">
                <a:off x="41910" y="43180"/>
                <a:ext cx="3570051" cy="1747581"/>
              </a:xfrm>
              <a:custGeom>
                <a:avLst/>
                <a:gdLst/>
                <a:ahLst/>
                <a:cxnLst/>
                <a:rect r="r" b="b" t="t" l="l"/>
                <a:pathLst>
                  <a:path h="1747581" w="3570051">
                    <a:moveTo>
                      <a:pt x="0" y="0"/>
                    </a:moveTo>
                    <a:lnTo>
                      <a:pt x="3570051" y="0"/>
                    </a:lnTo>
                    <a:lnTo>
                      <a:pt x="3570051" y="1747581"/>
                    </a:lnTo>
                    <a:lnTo>
                      <a:pt x="0" y="1747581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38" id="38"/>
              <p:cNvSpPr/>
              <p:nvPr/>
            </p:nvSpPr>
            <p:spPr>
              <a:xfrm flipH="false" flipV="false" rot="0">
                <a:off x="35560" y="35560"/>
                <a:ext cx="3582751" cy="1760281"/>
              </a:xfrm>
              <a:custGeom>
                <a:avLst/>
                <a:gdLst/>
                <a:ahLst/>
                <a:cxnLst/>
                <a:rect r="r" b="b" t="t" l="l"/>
                <a:pathLst>
                  <a:path h="1760281" w="3582751">
                    <a:moveTo>
                      <a:pt x="3582751" y="1760281"/>
                    </a:moveTo>
                    <a:lnTo>
                      <a:pt x="0" y="1760281"/>
                    </a:lnTo>
                    <a:lnTo>
                      <a:pt x="0" y="0"/>
                    </a:lnTo>
                    <a:lnTo>
                      <a:pt x="3582751" y="0"/>
                    </a:lnTo>
                    <a:lnTo>
                      <a:pt x="3582751" y="1760281"/>
                    </a:lnTo>
                    <a:close/>
                    <a:moveTo>
                      <a:pt x="12700" y="1747581"/>
                    </a:moveTo>
                    <a:lnTo>
                      <a:pt x="3570051" y="1747581"/>
                    </a:lnTo>
                    <a:lnTo>
                      <a:pt x="3570051" y="12700"/>
                    </a:lnTo>
                    <a:lnTo>
                      <a:pt x="12700" y="12700"/>
                    </a:lnTo>
                    <a:lnTo>
                      <a:pt x="12700" y="1747581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39" id="39"/>
              <p:cNvSpPr/>
              <p:nvPr/>
            </p:nvSpPr>
            <p:spPr>
              <a:xfrm flipH="false" flipV="false" rot="0">
                <a:off x="0" y="0"/>
                <a:ext cx="3570051" cy="1747581"/>
              </a:xfrm>
              <a:custGeom>
                <a:avLst/>
                <a:gdLst/>
                <a:ahLst/>
                <a:cxnLst/>
                <a:rect r="r" b="b" t="t" l="l"/>
                <a:pathLst>
                  <a:path h="1747581" w="3570051">
                    <a:moveTo>
                      <a:pt x="0" y="0"/>
                    </a:moveTo>
                    <a:lnTo>
                      <a:pt x="3570051" y="0"/>
                    </a:lnTo>
                    <a:lnTo>
                      <a:pt x="3570051" y="1747581"/>
                    </a:lnTo>
                    <a:lnTo>
                      <a:pt x="0" y="174758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name="AutoShape 40" id="40"/>
            <p:cNvSpPr/>
            <p:nvPr/>
          </p:nvSpPr>
          <p:spPr>
            <a:xfrm>
              <a:off x="1790884" y="1400355"/>
              <a:ext cx="6072481" cy="0"/>
            </a:xfrm>
            <a:prstGeom prst="line">
              <a:avLst/>
            </a:prstGeom>
            <a:ln cap="flat" w="50800">
              <a:solidFill>
                <a:srgbClr val="DE8244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TextBox 41" id="41"/>
            <p:cNvSpPr txBox="true"/>
            <p:nvPr/>
          </p:nvSpPr>
          <p:spPr>
            <a:xfrm rot="0">
              <a:off x="3646425" y="1096415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b="true" sz="1007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2570</a:t>
              </a:r>
            </a:p>
          </p:txBody>
        </p:sp>
        <p:sp>
          <p:nvSpPr>
            <p:cNvPr name="TextBox 42" id="42"/>
            <p:cNvSpPr txBox="true"/>
            <p:nvPr/>
          </p:nvSpPr>
          <p:spPr>
            <a:xfrm rot="0">
              <a:off x="4536349" y="1096415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b="true" sz="1007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2571</a:t>
              </a:r>
            </a:p>
          </p:txBody>
        </p:sp>
        <p:sp>
          <p:nvSpPr>
            <p:cNvPr name="TextBox 43" id="43"/>
            <p:cNvSpPr txBox="true"/>
            <p:nvPr/>
          </p:nvSpPr>
          <p:spPr>
            <a:xfrm rot="0">
              <a:off x="5398253" y="1096415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2572</a:t>
              </a:r>
            </a:p>
          </p:txBody>
        </p:sp>
        <p:sp>
          <p:nvSpPr>
            <p:cNvPr name="TextBox 44" id="44"/>
            <p:cNvSpPr txBox="true"/>
            <p:nvPr/>
          </p:nvSpPr>
          <p:spPr>
            <a:xfrm rot="0">
              <a:off x="6262777" y="1088553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2573</a:t>
              </a:r>
            </a:p>
          </p:txBody>
        </p:sp>
        <p:sp>
          <p:nvSpPr>
            <p:cNvPr name="TextBox 45" id="45"/>
            <p:cNvSpPr txBox="true"/>
            <p:nvPr/>
          </p:nvSpPr>
          <p:spPr>
            <a:xfrm rot="0">
              <a:off x="7127301" y="1088553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2574</a:t>
              </a:r>
            </a:p>
          </p:txBody>
        </p:sp>
        <p:sp>
          <p:nvSpPr>
            <p:cNvPr name="TextBox 46" id="46"/>
            <p:cNvSpPr txBox="true"/>
            <p:nvPr/>
          </p:nvSpPr>
          <p:spPr>
            <a:xfrm rot="0">
              <a:off x="7119656" y="1425755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 u="sng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&gt;</a:t>
              </a: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5</a:t>
              </a:r>
            </a:p>
          </p:txBody>
        </p:sp>
        <p:grpSp>
          <p:nvGrpSpPr>
            <p:cNvPr name="Group 47" id="47"/>
            <p:cNvGrpSpPr/>
            <p:nvPr/>
          </p:nvGrpSpPr>
          <p:grpSpPr>
            <a:xfrm rot="0">
              <a:off x="3596747" y="853913"/>
              <a:ext cx="4281043" cy="214632"/>
              <a:chOff x="0" y="0"/>
              <a:chExt cx="1150672" cy="57689"/>
            </a:xfrm>
          </p:grpSpPr>
          <p:sp>
            <p:nvSpPr>
              <p:cNvPr name="Freeform 48" id="48"/>
              <p:cNvSpPr/>
              <p:nvPr/>
            </p:nvSpPr>
            <p:spPr>
              <a:xfrm flipH="false" flipV="false" rot="0">
                <a:off x="0" y="0"/>
                <a:ext cx="1150672" cy="57689"/>
              </a:xfrm>
              <a:custGeom>
                <a:avLst/>
                <a:gdLst/>
                <a:ahLst/>
                <a:cxnLst/>
                <a:rect r="r" b="b" t="t" l="l"/>
                <a:pathLst>
                  <a:path h="57689" w="1150672">
                    <a:moveTo>
                      <a:pt x="0" y="0"/>
                    </a:moveTo>
                    <a:lnTo>
                      <a:pt x="1150672" y="0"/>
                    </a:lnTo>
                    <a:lnTo>
                      <a:pt x="1150672" y="57689"/>
                    </a:lnTo>
                    <a:lnTo>
                      <a:pt x="0" y="57689"/>
                    </a:lnTo>
                    <a:close/>
                  </a:path>
                </a:pathLst>
              </a:custGeom>
              <a:solidFill>
                <a:srgbClr val="FFFAF2"/>
              </a:solidFill>
            </p:spPr>
          </p:sp>
          <p:sp>
            <p:nvSpPr>
              <p:cNvPr name="TextBox 49" id="49"/>
              <p:cNvSpPr txBox="true"/>
              <p:nvPr/>
            </p:nvSpPr>
            <p:spPr>
              <a:xfrm>
                <a:off x="0" y="-38100"/>
                <a:ext cx="1150672" cy="9578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40"/>
                  </a:lnSpc>
                </a:pPr>
              </a:p>
            </p:txBody>
          </p:sp>
        </p:grpSp>
        <p:sp>
          <p:nvSpPr>
            <p:cNvPr name="TextBox 50" id="50"/>
            <p:cNvSpPr txBox="true"/>
            <p:nvPr/>
          </p:nvSpPr>
          <p:spPr>
            <a:xfrm rot="0">
              <a:off x="3661516" y="815491"/>
              <a:ext cx="4154565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b="true" sz="1007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ปีงบประมาณ </a:t>
              </a:r>
            </a:p>
          </p:txBody>
        </p:sp>
        <p:sp>
          <p:nvSpPr>
            <p:cNvPr name="TextBox 51" id="51"/>
            <p:cNvSpPr txBox="true"/>
            <p:nvPr/>
          </p:nvSpPr>
          <p:spPr>
            <a:xfrm rot="0">
              <a:off x="7099011" y="685440"/>
              <a:ext cx="777157" cy="13005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865"/>
                </a:lnSpc>
              </a:pPr>
              <a:r>
                <a:rPr lang="en-US" b="true" sz="565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หน่วยนับ : ร้อยละ</a:t>
              </a:r>
            </a:p>
          </p:txBody>
        </p:sp>
        <p:sp>
          <p:nvSpPr>
            <p:cNvPr name="TextBox 52" id="52"/>
            <p:cNvSpPr txBox="true"/>
            <p:nvPr/>
          </p:nvSpPr>
          <p:spPr>
            <a:xfrm rot="0">
              <a:off x="1790884" y="295854"/>
              <a:ext cx="6634572" cy="31973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007"/>
                </a:lnSpc>
              </a:pPr>
              <a:r>
                <a:rPr lang="en-US" sz="1433" spc="-60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ร้อยละของเงินรายได้รวมที่เพิ่มขึ้น</a:t>
              </a:r>
            </a:p>
          </p:txBody>
        </p:sp>
        <p:sp>
          <p:nvSpPr>
            <p:cNvPr name="TextBox 53" id="53"/>
            <p:cNvSpPr txBox="true"/>
            <p:nvPr/>
          </p:nvSpPr>
          <p:spPr>
            <a:xfrm rot="0">
              <a:off x="1931048" y="1453322"/>
              <a:ext cx="1577177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ค่าเป้าหมาย </a:t>
              </a:r>
            </a:p>
          </p:txBody>
        </p:sp>
        <p:grpSp>
          <p:nvGrpSpPr>
            <p:cNvPr name="Group 54" id="54"/>
            <p:cNvGrpSpPr/>
            <p:nvPr/>
          </p:nvGrpSpPr>
          <p:grpSpPr>
            <a:xfrm rot="0">
              <a:off x="1856459" y="1760011"/>
              <a:ext cx="6021331" cy="222447"/>
              <a:chOff x="0" y="0"/>
              <a:chExt cx="1618432" cy="59790"/>
            </a:xfrm>
          </p:grpSpPr>
          <p:sp>
            <p:nvSpPr>
              <p:cNvPr name="Freeform 55" id="55"/>
              <p:cNvSpPr/>
              <p:nvPr/>
            </p:nvSpPr>
            <p:spPr>
              <a:xfrm flipH="false" flipV="false" rot="0">
                <a:off x="0" y="0"/>
                <a:ext cx="1618432" cy="59790"/>
              </a:xfrm>
              <a:custGeom>
                <a:avLst/>
                <a:gdLst/>
                <a:ahLst/>
                <a:cxnLst/>
                <a:rect r="r" b="b" t="t" l="l"/>
                <a:pathLst>
                  <a:path h="59790" w="1618432">
                    <a:moveTo>
                      <a:pt x="0" y="0"/>
                    </a:moveTo>
                    <a:lnTo>
                      <a:pt x="1618432" y="0"/>
                    </a:lnTo>
                    <a:lnTo>
                      <a:pt x="1618432" y="59790"/>
                    </a:lnTo>
                    <a:lnTo>
                      <a:pt x="0" y="59790"/>
                    </a:lnTo>
                    <a:close/>
                  </a:path>
                </a:pathLst>
              </a:custGeom>
              <a:solidFill>
                <a:srgbClr val="FFFAF2"/>
              </a:solidFill>
            </p:spPr>
          </p:sp>
          <p:sp>
            <p:nvSpPr>
              <p:cNvPr name="TextBox 56" id="56"/>
              <p:cNvSpPr txBox="true"/>
              <p:nvPr/>
            </p:nvSpPr>
            <p:spPr>
              <a:xfrm>
                <a:off x="0" y="-38100"/>
                <a:ext cx="1618432" cy="978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40"/>
                  </a:lnSpc>
                </a:pPr>
              </a:p>
            </p:txBody>
          </p:sp>
        </p:grpSp>
        <p:sp>
          <p:nvSpPr>
            <p:cNvPr name="TextBox 57" id="57"/>
            <p:cNvSpPr txBox="true"/>
            <p:nvPr/>
          </p:nvSpPr>
          <p:spPr>
            <a:xfrm rot="0">
              <a:off x="1904634" y="1726739"/>
              <a:ext cx="5826502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ตัวชี้วัดใหม่</a:t>
              </a:r>
            </a:p>
          </p:txBody>
        </p:sp>
        <p:sp>
          <p:nvSpPr>
            <p:cNvPr name="TextBox 58" id="58"/>
            <p:cNvSpPr txBox="true"/>
            <p:nvPr/>
          </p:nvSpPr>
          <p:spPr>
            <a:xfrm rot="0">
              <a:off x="1865178" y="1021848"/>
              <a:ext cx="1568581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พ.ศ.</a:t>
              </a:r>
            </a:p>
          </p:txBody>
        </p:sp>
        <p:grpSp>
          <p:nvGrpSpPr>
            <p:cNvPr name="Group 59" id="59"/>
            <p:cNvGrpSpPr/>
            <p:nvPr/>
          </p:nvGrpSpPr>
          <p:grpSpPr>
            <a:xfrm rot="0">
              <a:off x="0" y="0"/>
              <a:ext cx="1801808" cy="1801808"/>
              <a:chOff x="0" y="0"/>
              <a:chExt cx="812800" cy="812800"/>
            </a:xfrm>
          </p:grpSpPr>
          <p:sp>
            <p:nvSpPr>
              <p:cNvPr name="Freeform 60" id="60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B7833"/>
              </a:solidFill>
            </p:spPr>
          </p:sp>
          <p:sp>
            <p:nvSpPr>
              <p:cNvPr name="TextBox 61" id="61"/>
              <p:cNvSpPr txBox="true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62" id="62"/>
            <p:cNvGrpSpPr>
              <a:grpSpLocks noChangeAspect="true"/>
            </p:cNvGrpSpPr>
            <p:nvPr/>
          </p:nvGrpSpPr>
          <p:grpSpPr>
            <a:xfrm rot="0">
              <a:off x="199580" y="199580"/>
              <a:ext cx="1402648" cy="1402648"/>
              <a:chOff x="0" y="0"/>
              <a:chExt cx="6355080" cy="6355080"/>
            </a:xfrm>
          </p:grpSpPr>
          <p:sp>
            <p:nvSpPr>
              <p:cNvPr name="Freeform 63" id="63"/>
              <p:cNvSpPr/>
              <p:nvPr/>
            </p:nvSpPr>
            <p:spPr>
              <a:xfrm flipH="false" flipV="false" rot="0">
                <a:off x="0" y="0"/>
                <a:ext cx="6355080" cy="6355080"/>
              </a:xfrm>
              <a:custGeom>
                <a:avLst/>
                <a:gdLst/>
                <a:ahLst/>
                <a:cxnLst/>
                <a:rect r="r" b="b" t="t" l="l"/>
                <a:pathLst>
                  <a:path h="6355080" w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name="TextBox 64" id="64"/>
            <p:cNvSpPr txBox="true"/>
            <p:nvPr/>
          </p:nvSpPr>
          <p:spPr>
            <a:xfrm rot="0">
              <a:off x="141281" y="461195"/>
              <a:ext cx="1573404" cy="87100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599"/>
                </a:lnSpc>
              </a:pPr>
              <a:r>
                <a:rPr lang="en-US" sz="3999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1.8</a:t>
              </a:r>
            </a:p>
          </p:txBody>
        </p:sp>
        <p:sp>
          <p:nvSpPr>
            <p:cNvPr name="TextBox 65" id="65"/>
            <p:cNvSpPr txBox="true"/>
            <p:nvPr/>
          </p:nvSpPr>
          <p:spPr>
            <a:xfrm rot="0">
              <a:off x="3659049" y="1408619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5</a:t>
              </a:r>
            </a:p>
          </p:txBody>
        </p:sp>
        <p:sp>
          <p:nvSpPr>
            <p:cNvPr name="TextBox 66" id="66"/>
            <p:cNvSpPr txBox="true"/>
            <p:nvPr/>
          </p:nvSpPr>
          <p:spPr>
            <a:xfrm rot="0">
              <a:off x="4494728" y="1408619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5</a:t>
              </a:r>
            </a:p>
          </p:txBody>
        </p:sp>
        <p:sp>
          <p:nvSpPr>
            <p:cNvPr name="TextBox 67" id="67"/>
            <p:cNvSpPr txBox="true"/>
            <p:nvPr/>
          </p:nvSpPr>
          <p:spPr>
            <a:xfrm rot="0">
              <a:off x="5422447" y="1408619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5</a:t>
              </a:r>
            </a:p>
          </p:txBody>
        </p:sp>
        <p:sp>
          <p:nvSpPr>
            <p:cNvPr name="TextBox 68" id="68"/>
            <p:cNvSpPr txBox="true"/>
            <p:nvPr/>
          </p:nvSpPr>
          <p:spPr>
            <a:xfrm rot="0">
              <a:off x="6261571" y="1408619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5</a:t>
              </a:r>
            </a:p>
          </p:txBody>
        </p:sp>
      </p:grpSp>
      <p:grpSp>
        <p:nvGrpSpPr>
          <p:cNvPr name="Group 69" id="69"/>
          <p:cNvGrpSpPr/>
          <p:nvPr/>
        </p:nvGrpSpPr>
        <p:grpSpPr>
          <a:xfrm rot="0">
            <a:off x="6173076" y="9761880"/>
            <a:ext cx="1460825" cy="953228"/>
            <a:chOff x="0" y="0"/>
            <a:chExt cx="1947767" cy="1270971"/>
          </a:xfrm>
        </p:grpSpPr>
        <p:sp>
          <p:nvSpPr>
            <p:cNvPr name="Freeform 70" id="70"/>
            <p:cNvSpPr/>
            <p:nvPr/>
          </p:nvSpPr>
          <p:spPr>
            <a:xfrm flipH="false" flipV="false" rot="0">
              <a:off x="0" y="0"/>
              <a:ext cx="1947767" cy="1270971"/>
            </a:xfrm>
            <a:custGeom>
              <a:avLst/>
              <a:gdLst/>
              <a:ahLst/>
              <a:cxnLst/>
              <a:rect r="r" b="b" t="t" l="l"/>
              <a:pathLst>
                <a:path h="1270971" w="1947767">
                  <a:moveTo>
                    <a:pt x="0" y="0"/>
                  </a:moveTo>
                  <a:lnTo>
                    <a:pt x="1947767" y="0"/>
                  </a:lnTo>
                  <a:lnTo>
                    <a:pt x="1947767" y="1270971"/>
                  </a:lnTo>
                  <a:lnTo>
                    <a:pt x="0" y="12709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2" t="0" r="-2" b="0"/>
              </a:stretch>
            </a:blipFill>
          </p:spPr>
        </p:sp>
        <p:sp>
          <p:nvSpPr>
            <p:cNvPr name="TextBox 71" id="71"/>
            <p:cNvSpPr txBox="true"/>
            <p:nvPr/>
          </p:nvSpPr>
          <p:spPr>
            <a:xfrm rot="0">
              <a:off x="966671" y="509354"/>
              <a:ext cx="562914" cy="59625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816"/>
                </a:lnSpc>
              </a:pPr>
              <a:r>
                <a:rPr lang="en-US" sz="2726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71</a:t>
              </a:r>
            </a:p>
          </p:txBody>
        </p:sp>
      </p:grpSp>
      <p:grpSp>
        <p:nvGrpSpPr>
          <p:cNvPr name="Group 72" id="72"/>
          <p:cNvGrpSpPr/>
          <p:nvPr/>
        </p:nvGrpSpPr>
        <p:grpSpPr>
          <a:xfrm rot="0">
            <a:off x="276570" y="2500505"/>
            <a:ext cx="6286906" cy="1984535"/>
            <a:chOff x="0" y="0"/>
            <a:chExt cx="8382541" cy="2646046"/>
          </a:xfrm>
        </p:grpSpPr>
        <p:sp>
          <p:nvSpPr>
            <p:cNvPr name="TextBox 73" id="73"/>
            <p:cNvSpPr txBox="true"/>
            <p:nvPr/>
          </p:nvSpPr>
          <p:spPr>
            <a:xfrm rot="0">
              <a:off x="4027175" y="2156331"/>
              <a:ext cx="691638" cy="1886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35"/>
                </a:lnSpc>
              </a:pPr>
              <a:r>
                <a:rPr lang="en-US" sz="8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มีแผน</a:t>
              </a:r>
            </a:p>
          </p:txBody>
        </p:sp>
        <p:sp>
          <p:nvSpPr>
            <p:cNvPr name="TextBox 74" id="74"/>
            <p:cNvSpPr txBox="true"/>
            <p:nvPr/>
          </p:nvSpPr>
          <p:spPr>
            <a:xfrm rot="0">
              <a:off x="4923638" y="2174626"/>
              <a:ext cx="691638" cy="1886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35"/>
                </a:lnSpc>
              </a:pPr>
              <a:r>
                <a:rPr lang="en-US" sz="8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ดำเนินการ</a:t>
              </a:r>
            </a:p>
          </p:txBody>
        </p:sp>
        <p:sp>
          <p:nvSpPr>
            <p:cNvPr name="TextBox 75" id="75"/>
            <p:cNvSpPr txBox="true"/>
            <p:nvPr/>
          </p:nvSpPr>
          <p:spPr>
            <a:xfrm rot="0">
              <a:off x="5774364" y="2165478"/>
              <a:ext cx="691638" cy="1886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35"/>
                </a:lnSpc>
              </a:pPr>
              <a:r>
                <a:rPr lang="en-US" sz="8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รายงาน</a:t>
              </a:r>
            </a:p>
          </p:txBody>
        </p:sp>
        <p:sp>
          <p:nvSpPr>
            <p:cNvPr name="TextBox 76" id="76"/>
            <p:cNvSpPr txBox="true"/>
            <p:nvPr/>
          </p:nvSpPr>
          <p:spPr>
            <a:xfrm rot="0">
              <a:off x="6643384" y="2165478"/>
              <a:ext cx="691638" cy="1886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235"/>
                </a:lnSpc>
              </a:pPr>
              <a:r>
                <a:rPr lang="en-US" sz="8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รับรอง</a:t>
              </a:r>
            </a:p>
          </p:txBody>
        </p:sp>
        <p:grpSp>
          <p:nvGrpSpPr>
            <p:cNvPr name="Group 77" id="77"/>
            <p:cNvGrpSpPr/>
            <p:nvPr/>
          </p:nvGrpSpPr>
          <p:grpSpPr>
            <a:xfrm rot="0">
              <a:off x="1193019" y="401453"/>
              <a:ext cx="7189522" cy="2244593"/>
              <a:chOff x="0" y="0"/>
              <a:chExt cx="1671696" cy="521909"/>
            </a:xfrm>
          </p:grpSpPr>
          <p:sp>
            <p:nvSpPr>
              <p:cNvPr name="Freeform 78" id="78"/>
              <p:cNvSpPr/>
              <p:nvPr/>
            </p:nvSpPr>
            <p:spPr>
              <a:xfrm flipH="false" flipV="false" rot="0">
                <a:off x="0" y="0"/>
                <a:ext cx="1671696" cy="521909"/>
              </a:xfrm>
              <a:custGeom>
                <a:avLst/>
                <a:gdLst/>
                <a:ahLst/>
                <a:cxnLst/>
                <a:rect r="r" b="b" t="t" l="l"/>
                <a:pathLst>
                  <a:path h="521909" w="1671696">
                    <a:moveTo>
                      <a:pt x="53124" y="0"/>
                    </a:moveTo>
                    <a:lnTo>
                      <a:pt x="1618573" y="0"/>
                    </a:lnTo>
                    <a:cubicBezTo>
                      <a:pt x="1632662" y="0"/>
                      <a:pt x="1646174" y="5597"/>
                      <a:pt x="1656137" y="15560"/>
                    </a:cubicBezTo>
                    <a:cubicBezTo>
                      <a:pt x="1666099" y="25522"/>
                      <a:pt x="1671696" y="39034"/>
                      <a:pt x="1671696" y="53124"/>
                    </a:cubicBezTo>
                    <a:lnTo>
                      <a:pt x="1671696" y="468785"/>
                    </a:lnTo>
                    <a:cubicBezTo>
                      <a:pt x="1671696" y="482875"/>
                      <a:pt x="1666099" y="496387"/>
                      <a:pt x="1656137" y="506350"/>
                    </a:cubicBezTo>
                    <a:cubicBezTo>
                      <a:pt x="1646174" y="516312"/>
                      <a:pt x="1632662" y="521909"/>
                      <a:pt x="1618573" y="521909"/>
                    </a:cubicBezTo>
                    <a:lnTo>
                      <a:pt x="53124" y="521909"/>
                    </a:lnTo>
                    <a:cubicBezTo>
                      <a:pt x="39034" y="521909"/>
                      <a:pt x="25522" y="516312"/>
                      <a:pt x="15560" y="506350"/>
                    </a:cubicBezTo>
                    <a:cubicBezTo>
                      <a:pt x="5597" y="496387"/>
                      <a:pt x="0" y="482875"/>
                      <a:pt x="0" y="468785"/>
                    </a:cubicBezTo>
                    <a:lnTo>
                      <a:pt x="0" y="53124"/>
                    </a:lnTo>
                    <a:cubicBezTo>
                      <a:pt x="0" y="39034"/>
                      <a:pt x="5597" y="25522"/>
                      <a:pt x="15560" y="15560"/>
                    </a:cubicBezTo>
                    <a:cubicBezTo>
                      <a:pt x="25522" y="5597"/>
                      <a:pt x="39034" y="0"/>
                      <a:pt x="53124" y="0"/>
                    </a:cubicBezTo>
                    <a:close/>
                  </a:path>
                </a:pathLst>
              </a:custGeom>
              <a:solidFill>
                <a:srgbClr val="EB7833"/>
              </a:solidFill>
            </p:spPr>
          </p:sp>
          <p:sp>
            <p:nvSpPr>
              <p:cNvPr name="TextBox 79" id="79"/>
              <p:cNvSpPr txBox="true"/>
              <p:nvPr/>
            </p:nvSpPr>
            <p:spPr>
              <a:xfrm>
                <a:off x="0" y="-28575"/>
                <a:ext cx="1671696" cy="55048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grpSp>
          <p:nvGrpSpPr>
            <p:cNvPr name="Group 80" id="80"/>
            <p:cNvGrpSpPr/>
            <p:nvPr/>
          </p:nvGrpSpPr>
          <p:grpSpPr>
            <a:xfrm rot="0">
              <a:off x="1465790" y="552256"/>
              <a:ext cx="6764117" cy="1963086"/>
              <a:chOff x="0" y="0"/>
              <a:chExt cx="22444046" cy="6513723"/>
            </a:xfrm>
          </p:grpSpPr>
          <p:sp>
            <p:nvSpPr>
              <p:cNvPr name="Freeform 81" id="81"/>
              <p:cNvSpPr/>
              <p:nvPr/>
            </p:nvSpPr>
            <p:spPr>
              <a:xfrm flipH="false" flipV="false" rot="0">
                <a:off x="-12700" y="-12700"/>
                <a:ext cx="22469446" cy="6539123"/>
              </a:xfrm>
              <a:custGeom>
                <a:avLst/>
                <a:gdLst/>
                <a:ahLst/>
                <a:cxnLst/>
                <a:rect r="r" b="b" t="t" l="l"/>
                <a:pathLst>
                  <a:path h="6539123" w="22469446">
                    <a:moveTo>
                      <a:pt x="21607115" y="0"/>
                    </a:moveTo>
                    <a:lnTo>
                      <a:pt x="862330" y="0"/>
                    </a:lnTo>
                    <a:cubicBezTo>
                      <a:pt x="389890" y="0"/>
                      <a:pt x="0" y="389890"/>
                      <a:pt x="0" y="862330"/>
                    </a:cubicBezTo>
                    <a:lnTo>
                      <a:pt x="0" y="5676793"/>
                    </a:lnTo>
                    <a:cubicBezTo>
                      <a:pt x="0" y="6149233"/>
                      <a:pt x="389890" y="6539123"/>
                      <a:pt x="862330" y="6539123"/>
                    </a:cubicBezTo>
                    <a:lnTo>
                      <a:pt x="21607115" y="6539123"/>
                    </a:lnTo>
                    <a:cubicBezTo>
                      <a:pt x="22079556" y="6539123"/>
                      <a:pt x="22469446" y="6149233"/>
                      <a:pt x="22469446" y="5676793"/>
                    </a:cubicBezTo>
                    <a:lnTo>
                      <a:pt x="22469446" y="862330"/>
                    </a:lnTo>
                    <a:cubicBezTo>
                      <a:pt x="22469446" y="389890"/>
                      <a:pt x="22079556" y="0"/>
                      <a:pt x="21607115" y="0"/>
                    </a:cubicBezTo>
                    <a:close/>
                    <a:moveTo>
                      <a:pt x="22278946" y="927100"/>
                    </a:moveTo>
                    <a:lnTo>
                      <a:pt x="22278946" y="5676793"/>
                    </a:lnTo>
                    <a:cubicBezTo>
                      <a:pt x="22278946" y="6043823"/>
                      <a:pt x="21974146" y="6348623"/>
                      <a:pt x="21607115" y="6348623"/>
                    </a:cubicBezTo>
                    <a:lnTo>
                      <a:pt x="862330" y="6348623"/>
                    </a:lnTo>
                    <a:cubicBezTo>
                      <a:pt x="495300" y="6348623"/>
                      <a:pt x="190500" y="6043823"/>
                      <a:pt x="190500" y="5676793"/>
                    </a:cubicBezTo>
                    <a:lnTo>
                      <a:pt x="190500" y="862330"/>
                    </a:lnTo>
                    <a:cubicBezTo>
                      <a:pt x="190500" y="495300"/>
                      <a:pt x="495300" y="190500"/>
                      <a:pt x="862330" y="190500"/>
                    </a:cubicBezTo>
                    <a:lnTo>
                      <a:pt x="21607115" y="190500"/>
                    </a:lnTo>
                    <a:cubicBezTo>
                      <a:pt x="21974146" y="190500"/>
                      <a:pt x="22278946" y="495300"/>
                      <a:pt x="22278946" y="862330"/>
                    </a:cubicBezTo>
                    <a:lnTo>
                      <a:pt x="22278946" y="92710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82" id="82"/>
            <p:cNvGrpSpPr/>
            <p:nvPr/>
          </p:nvGrpSpPr>
          <p:grpSpPr>
            <a:xfrm rot="0">
              <a:off x="3618547" y="1544905"/>
              <a:ext cx="764354" cy="555201"/>
              <a:chOff x="0" y="0"/>
              <a:chExt cx="1624330" cy="1179858"/>
            </a:xfrm>
          </p:grpSpPr>
          <p:sp>
            <p:nvSpPr>
              <p:cNvPr name="Freeform 83" id="83"/>
              <p:cNvSpPr/>
              <p:nvPr/>
            </p:nvSpPr>
            <p:spPr>
              <a:xfrm flipH="false" flipV="false" rot="0">
                <a:off x="41910" y="43180"/>
                <a:ext cx="1576070" cy="1131598"/>
              </a:xfrm>
              <a:custGeom>
                <a:avLst/>
                <a:gdLst/>
                <a:ahLst/>
                <a:cxnLst/>
                <a:rect r="r" b="b" t="t" l="l"/>
                <a:pathLst>
                  <a:path h="1131598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31598"/>
                    </a:lnTo>
                    <a:lnTo>
                      <a:pt x="0" y="1131598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84" id="84"/>
              <p:cNvSpPr/>
              <p:nvPr/>
            </p:nvSpPr>
            <p:spPr>
              <a:xfrm flipH="false" flipV="false" rot="0">
                <a:off x="35560" y="35560"/>
                <a:ext cx="1588770" cy="1144298"/>
              </a:xfrm>
              <a:custGeom>
                <a:avLst/>
                <a:gdLst/>
                <a:ahLst/>
                <a:cxnLst/>
                <a:rect r="r" b="b" t="t" l="l"/>
                <a:pathLst>
                  <a:path h="1144298" w="1588770">
                    <a:moveTo>
                      <a:pt x="1588770" y="1144298"/>
                    </a:moveTo>
                    <a:lnTo>
                      <a:pt x="0" y="1144298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44298"/>
                    </a:lnTo>
                    <a:close/>
                    <a:moveTo>
                      <a:pt x="12700" y="1131598"/>
                    </a:moveTo>
                    <a:lnTo>
                      <a:pt x="1576070" y="1131598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31598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85" id="85"/>
              <p:cNvSpPr/>
              <p:nvPr/>
            </p:nvSpPr>
            <p:spPr>
              <a:xfrm flipH="false" flipV="false" rot="0">
                <a:off x="0" y="0"/>
                <a:ext cx="1576070" cy="1131598"/>
              </a:xfrm>
              <a:custGeom>
                <a:avLst/>
                <a:gdLst/>
                <a:ahLst/>
                <a:cxnLst/>
                <a:rect r="r" b="b" t="t" l="l"/>
                <a:pathLst>
                  <a:path h="1131598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31598"/>
                    </a:lnTo>
                    <a:lnTo>
                      <a:pt x="0" y="1131598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86" id="86"/>
            <p:cNvGrpSpPr/>
            <p:nvPr/>
          </p:nvGrpSpPr>
          <p:grpSpPr>
            <a:xfrm rot="0">
              <a:off x="4482505" y="1538738"/>
              <a:ext cx="764354" cy="561368"/>
              <a:chOff x="0" y="0"/>
              <a:chExt cx="1624330" cy="1192964"/>
            </a:xfrm>
          </p:grpSpPr>
          <p:sp>
            <p:nvSpPr>
              <p:cNvPr name="Freeform 87" id="87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88" id="88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89" id="89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90" id="90"/>
            <p:cNvGrpSpPr/>
            <p:nvPr/>
          </p:nvGrpSpPr>
          <p:grpSpPr>
            <a:xfrm rot="0">
              <a:off x="5361751" y="1538738"/>
              <a:ext cx="764354" cy="561368"/>
              <a:chOff x="0" y="0"/>
              <a:chExt cx="1624330" cy="1192964"/>
            </a:xfrm>
          </p:grpSpPr>
          <p:sp>
            <p:nvSpPr>
              <p:cNvPr name="Freeform 91" id="91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92" id="92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93" id="93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94" id="94"/>
            <p:cNvGrpSpPr/>
            <p:nvPr/>
          </p:nvGrpSpPr>
          <p:grpSpPr>
            <a:xfrm rot="0">
              <a:off x="6226057" y="1538738"/>
              <a:ext cx="764354" cy="561368"/>
              <a:chOff x="0" y="0"/>
              <a:chExt cx="1624330" cy="1192964"/>
            </a:xfrm>
          </p:grpSpPr>
          <p:sp>
            <p:nvSpPr>
              <p:cNvPr name="Freeform 95" id="95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96" id="96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97" id="97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98" id="98"/>
            <p:cNvGrpSpPr/>
            <p:nvPr/>
          </p:nvGrpSpPr>
          <p:grpSpPr>
            <a:xfrm rot="0">
              <a:off x="7109935" y="1538738"/>
              <a:ext cx="764354" cy="561368"/>
              <a:chOff x="0" y="0"/>
              <a:chExt cx="1624330" cy="1192964"/>
            </a:xfrm>
          </p:grpSpPr>
          <p:sp>
            <p:nvSpPr>
              <p:cNvPr name="Freeform 99" id="99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100" id="100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101" id="101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name="AutoShape 102" id="102"/>
            <p:cNvSpPr/>
            <p:nvPr/>
          </p:nvSpPr>
          <p:spPr>
            <a:xfrm>
              <a:off x="1801808" y="1801808"/>
              <a:ext cx="6072481" cy="0"/>
            </a:xfrm>
            <a:prstGeom prst="line">
              <a:avLst/>
            </a:prstGeom>
            <a:ln cap="flat" w="50800">
              <a:solidFill>
                <a:srgbClr val="DE8244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TextBox 103" id="103"/>
            <p:cNvSpPr txBox="true"/>
            <p:nvPr/>
          </p:nvSpPr>
          <p:spPr>
            <a:xfrm rot="0">
              <a:off x="3657349" y="1497868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2570</a:t>
              </a:r>
            </a:p>
          </p:txBody>
        </p:sp>
        <p:sp>
          <p:nvSpPr>
            <p:cNvPr name="TextBox 104" id="104"/>
            <p:cNvSpPr txBox="true"/>
            <p:nvPr/>
          </p:nvSpPr>
          <p:spPr>
            <a:xfrm rot="0">
              <a:off x="4547273" y="1497868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2571</a:t>
              </a:r>
            </a:p>
          </p:txBody>
        </p:sp>
        <p:sp>
          <p:nvSpPr>
            <p:cNvPr name="TextBox 105" id="105"/>
            <p:cNvSpPr txBox="true"/>
            <p:nvPr/>
          </p:nvSpPr>
          <p:spPr>
            <a:xfrm rot="0">
              <a:off x="5409178" y="1497868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2572</a:t>
              </a:r>
            </a:p>
          </p:txBody>
        </p:sp>
        <p:sp>
          <p:nvSpPr>
            <p:cNvPr name="TextBox 106" id="106"/>
            <p:cNvSpPr txBox="true"/>
            <p:nvPr/>
          </p:nvSpPr>
          <p:spPr>
            <a:xfrm rot="0">
              <a:off x="6273702" y="1490006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2573</a:t>
              </a:r>
            </a:p>
          </p:txBody>
        </p:sp>
        <p:sp>
          <p:nvSpPr>
            <p:cNvPr name="TextBox 107" id="107"/>
            <p:cNvSpPr txBox="true"/>
            <p:nvPr/>
          </p:nvSpPr>
          <p:spPr>
            <a:xfrm rot="0">
              <a:off x="7138226" y="1490006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2574</a:t>
              </a:r>
            </a:p>
          </p:txBody>
        </p:sp>
        <p:sp>
          <p:nvSpPr>
            <p:cNvPr name="TextBox 108" id="108"/>
            <p:cNvSpPr txBox="true"/>
            <p:nvPr/>
          </p:nvSpPr>
          <p:spPr>
            <a:xfrm rot="0">
              <a:off x="7130580" y="1827208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≥80</a:t>
              </a:r>
            </a:p>
          </p:txBody>
        </p:sp>
        <p:grpSp>
          <p:nvGrpSpPr>
            <p:cNvPr name="Group 109" id="109"/>
            <p:cNvGrpSpPr/>
            <p:nvPr/>
          </p:nvGrpSpPr>
          <p:grpSpPr>
            <a:xfrm rot="0">
              <a:off x="3614632" y="1255045"/>
              <a:ext cx="4224692" cy="214632"/>
              <a:chOff x="0" y="0"/>
              <a:chExt cx="1135526" cy="57689"/>
            </a:xfrm>
          </p:grpSpPr>
          <p:sp>
            <p:nvSpPr>
              <p:cNvPr name="Freeform 110" id="110"/>
              <p:cNvSpPr/>
              <p:nvPr/>
            </p:nvSpPr>
            <p:spPr>
              <a:xfrm flipH="false" flipV="false" rot="0">
                <a:off x="0" y="0"/>
                <a:ext cx="1135526" cy="57689"/>
              </a:xfrm>
              <a:custGeom>
                <a:avLst/>
                <a:gdLst/>
                <a:ahLst/>
                <a:cxnLst/>
                <a:rect r="r" b="b" t="t" l="l"/>
                <a:pathLst>
                  <a:path h="57689" w="1135526">
                    <a:moveTo>
                      <a:pt x="0" y="0"/>
                    </a:moveTo>
                    <a:lnTo>
                      <a:pt x="1135526" y="0"/>
                    </a:lnTo>
                    <a:lnTo>
                      <a:pt x="1135526" y="57689"/>
                    </a:lnTo>
                    <a:lnTo>
                      <a:pt x="0" y="57689"/>
                    </a:lnTo>
                    <a:close/>
                  </a:path>
                </a:pathLst>
              </a:custGeom>
              <a:solidFill>
                <a:srgbClr val="FFFAF2"/>
              </a:solidFill>
            </p:spPr>
          </p:sp>
          <p:sp>
            <p:nvSpPr>
              <p:cNvPr name="TextBox 111" id="111"/>
              <p:cNvSpPr txBox="true"/>
              <p:nvPr/>
            </p:nvSpPr>
            <p:spPr>
              <a:xfrm>
                <a:off x="0" y="-38100"/>
                <a:ext cx="1135526" cy="9578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40"/>
                  </a:lnSpc>
                </a:pPr>
              </a:p>
            </p:txBody>
          </p:sp>
        </p:grpSp>
        <p:sp>
          <p:nvSpPr>
            <p:cNvPr name="TextBox 112" id="112"/>
            <p:cNvSpPr txBox="true"/>
            <p:nvPr/>
          </p:nvSpPr>
          <p:spPr>
            <a:xfrm rot="0">
              <a:off x="3731202" y="1216945"/>
              <a:ext cx="409580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b="true" sz="1007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ปีงบประมาณ </a:t>
              </a:r>
            </a:p>
          </p:txBody>
        </p:sp>
        <p:sp>
          <p:nvSpPr>
            <p:cNvPr name="TextBox 113" id="113"/>
            <p:cNvSpPr txBox="true"/>
            <p:nvPr/>
          </p:nvSpPr>
          <p:spPr>
            <a:xfrm rot="0">
              <a:off x="5406916" y="1815594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</a:p>
          </p:txBody>
        </p:sp>
        <p:sp>
          <p:nvSpPr>
            <p:cNvPr name="TextBox 114" id="114"/>
            <p:cNvSpPr txBox="true"/>
            <p:nvPr/>
          </p:nvSpPr>
          <p:spPr>
            <a:xfrm rot="0">
              <a:off x="6899726" y="1086893"/>
              <a:ext cx="939366" cy="13115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865"/>
                </a:lnSpc>
              </a:pPr>
              <a:r>
                <a:rPr lang="en-US" b="true" sz="565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หน่วยนับ : ร้อยละ</a:t>
              </a:r>
            </a:p>
          </p:txBody>
        </p:sp>
        <p:sp>
          <p:nvSpPr>
            <p:cNvPr name="TextBox 115" id="115"/>
            <p:cNvSpPr txBox="true"/>
            <p:nvPr/>
          </p:nvSpPr>
          <p:spPr>
            <a:xfrm rot="0">
              <a:off x="1793831" y="748145"/>
              <a:ext cx="5891968" cy="2808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05"/>
                </a:lnSpc>
              </a:pPr>
              <a:r>
                <a:rPr lang="en-US" sz="1433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จำนวน MOU นานาชาติที่มีการขับเคลื่อนและมีประสิทธิภาพ</a:t>
              </a:r>
            </a:p>
          </p:txBody>
        </p:sp>
        <p:grpSp>
          <p:nvGrpSpPr>
            <p:cNvPr name="Group 116" id="116"/>
            <p:cNvGrpSpPr/>
            <p:nvPr/>
          </p:nvGrpSpPr>
          <p:grpSpPr>
            <a:xfrm rot="0">
              <a:off x="1813850" y="1242987"/>
              <a:ext cx="1702654" cy="845061"/>
              <a:chOff x="0" y="0"/>
              <a:chExt cx="3618311" cy="1795841"/>
            </a:xfrm>
          </p:grpSpPr>
          <p:sp>
            <p:nvSpPr>
              <p:cNvPr name="Freeform 117" id="117"/>
              <p:cNvSpPr/>
              <p:nvPr/>
            </p:nvSpPr>
            <p:spPr>
              <a:xfrm flipH="false" flipV="false" rot="0">
                <a:off x="41910" y="43180"/>
                <a:ext cx="3570051" cy="1747581"/>
              </a:xfrm>
              <a:custGeom>
                <a:avLst/>
                <a:gdLst/>
                <a:ahLst/>
                <a:cxnLst/>
                <a:rect r="r" b="b" t="t" l="l"/>
                <a:pathLst>
                  <a:path h="1747581" w="3570051">
                    <a:moveTo>
                      <a:pt x="0" y="0"/>
                    </a:moveTo>
                    <a:lnTo>
                      <a:pt x="3570051" y="0"/>
                    </a:lnTo>
                    <a:lnTo>
                      <a:pt x="3570051" y="1747581"/>
                    </a:lnTo>
                    <a:lnTo>
                      <a:pt x="0" y="1747581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118" id="118"/>
              <p:cNvSpPr/>
              <p:nvPr/>
            </p:nvSpPr>
            <p:spPr>
              <a:xfrm flipH="false" flipV="false" rot="0">
                <a:off x="35560" y="35560"/>
                <a:ext cx="3582751" cy="1760281"/>
              </a:xfrm>
              <a:custGeom>
                <a:avLst/>
                <a:gdLst/>
                <a:ahLst/>
                <a:cxnLst/>
                <a:rect r="r" b="b" t="t" l="l"/>
                <a:pathLst>
                  <a:path h="1760281" w="3582751">
                    <a:moveTo>
                      <a:pt x="3582751" y="1760281"/>
                    </a:moveTo>
                    <a:lnTo>
                      <a:pt x="0" y="1760281"/>
                    </a:lnTo>
                    <a:lnTo>
                      <a:pt x="0" y="0"/>
                    </a:lnTo>
                    <a:lnTo>
                      <a:pt x="3582751" y="0"/>
                    </a:lnTo>
                    <a:lnTo>
                      <a:pt x="3582751" y="1760281"/>
                    </a:lnTo>
                    <a:close/>
                    <a:moveTo>
                      <a:pt x="12700" y="1747581"/>
                    </a:moveTo>
                    <a:lnTo>
                      <a:pt x="3570051" y="1747581"/>
                    </a:lnTo>
                    <a:lnTo>
                      <a:pt x="3570051" y="12700"/>
                    </a:lnTo>
                    <a:lnTo>
                      <a:pt x="12700" y="12700"/>
                    </a:lnTo>
                    <a:lnTo>
                      <a:pt x="12700" y="1747581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119" id="119"/>
              <p:cNvSpPr/>
              <p:nvPr/>
            </p:nvSpPr>
            <p:spPr>
              <a:xfrm flipH="false" flipV="false" rot="0">
                <a:off x="0" y="0"/>
                <a:ext cx="3570051" cy="1747581"/>
              </a:xfrm>
              <a:custGeom>
                <a:avLst/>
                <a:gdLst/>
                <a:ahLst/>
                <a:cxnLst/>
                <a:rect r="r" b="b" t="t" l="l"/>
                <a:pathLst>
                  <a:path h="1747581" w="3570051">
                    <a:moveTo>
                      <a:pt x="0" y="0"/>
                    </a:moveTo>
                    <a:lnTo>
                      <a:pt x="3570051" y="0"/>
                    </a:lnTo>
                    <a:lnTo>
                      <a:pt x="3570051" y="1747581"/>
                    </a:lnTo>
                    <a:lnTo>
                      <a:pt x="0" y="174758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name="AutoShape 120" id="120"/>
            <p:cNvSpPr/>
            <p:nvPr/>
          </p:nvSpPr>
          <p:spPr>
            <a:xfrm>
              <a:off x="1714464" y="1789751"/>
              <a:ext cx="6215140" cy="0"/>
            </a:xfrm>
            <a:prstGeom prst="line">
              <a:avLst/>
            </a:prstGeom>
            <a:ln cap="flat" w="50800">
              <a:solidFill>
                <a:srgbClr val="DE8244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TextBox 121" id="121"/>
            <p:cNvSpPr txBox="true"/>
            <p:nvPr/>
          </p:nvSpPr>
          <p:spPr>
            <a:xfrm rot="0">
              <a:off x="1879721" y="1832160"/>
              <a:ext cx="1577177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ค่าเป้าหมาย </a:t>
              </a:r>
            </a:p>
          </p:txBody>
        </p:sp>
        <p:grpSp>
          <p:nvGrpSpPr>
            <p:cNvPr name="Group 122" id="122"/>
            <p:cNvGrpSpPr/>
            <p:nvPr/>
          </p:nvGrpSpPr>
          <p:grpSpPr>
            <a:xfrm rot="0">
              <a:off x="1805132" y="2138848"/>
              <a:ext cx="6069157" cy="222447"/>
              <a:chOff x="0" y="0"/>
              <a:chExt cx="1631287" cy="59790"/>
            </a:xfrm>
          </p:grpSpPr>
          <p:sp>
            <p:nvSpPr>
              <p:cNvPr name="Freeform 123" id="123"/>
              <p:cNvSpPr/>
              <p:nvPr/>
            </p:nvSpPr>
            <p:spPr>
              <a:xfrm flipH="false" flipV="false" rot="0">
                <a:off x="0" y="0"/>
                <a:ext cx="1631287" cy="59790"/>
              </a:xfrm>
              <a:custGeom>
                <a:avLst/>
                <a:gdLst/>
                <a:ahLst/>
                <a:cxnLst/>
                <a:rect r="r" b="b" t="t" l="l"/>
                <a:pathLst>
                  <a:path h="59790" w="1631287">
                    <a:moveTo>
                      <a:pt x="0" y="0"/>
                    </a:moveTo>
                    <a:lnTo>
                      <a:pt x="1631287" y="0"/>
                    </a:lnTo>
                    <a:lnTo>
                      <a:pt x="1631287" y="59790"/>
                    </a:lnTo>
                    <a:lnTo>
                      <a:pt x="0" y="59790"/>
                    </a:lnTo>
                    <a:close/>
                  </a:path>
                </a:pathLst>
              </a:custGeom>
              <a:solidFill>
                <a:srgbClr val="FFFAF2"/>
              </a:solidFill>
            </p:spPr>
          </p:sp>
          <p:sp>
            <p:nvSpPr>
              <p:cNvPr name="TextBox 124" id="124"/>
              <p:cNvSpPr txBox="true"/>
              <p:nvPr/>
            </p:nvSpPr>
            <p:spPr>
              <a:xfrm>
                <a:off x="0" y="-38100"/>
                <a:ext cx="1631287" cy="978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40"/>
                  </a:lnSpc>
                </a:pPr>
              </a:p>
            </p:txBody>
          </p:sp>
        </p:grpSp>
        <p:sp>
          <p:nvSpPr>
            <p:cNvPr name="TextBox 125" id="125"/>
            <p:cNvSpPr txBox="true"/>
            <p:nvPr/>
          </p:nvSpPr>
          <p:spPr>
            <a:xfrm rot="0">
              <a:off x="1853307" y="2105577"/>
              <a:ext cx="5951298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ตัวชี้วัดใหม่</a:t>
              </a:r>
            </a:p>
          </p:txBody>
        </p:sp>
        <p:sp>
          <p:nvSpPr>
            <p:cNvPr name="TextBox 126" id="126"/>
            <p:cNvSpPr txBox="true"/>
            <p:nvPr/>
          </p:nvSpPr>
          <p:spPr>
            <a:xfrm rot="0">
              <a:off x="1813850" y="1400686"/>
              <a:ext cx="1568581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พ.ศ.</a:t>
              </a:r>
            </a:p>
          </p:txBody>
        </p:sp>
        <p:grpSp>
          <p:nvGrpSpPr>
            <p:cNvPr name="Group 127" id="127"/>
            <p:cNvGrpSpPr/>
            <p:nvPr/>
          </p:nvGrpSpPr>
          <p:grpSpPr>
            <a:xfrm rot="0">
              <a:off x="0" y="0"/>
              <a:ext cx="1801808" cy="1801808"/>
              <a:chOff x="0" y="0"/>
              <a:chExt cx="812800" cy="812800"/>
            </a:xfrm>
          </p:grpSpPr>
          <p:sp>
            <p:nvSpPr>
              <p:cNvPr name="Freeform 128" id="128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B7833"/>
              </a:solidFill>
            </p:spPr>
          </p:sp>
          <p:sp>
            <p:nvSpPr>
              <p:cNvPr name="TextBox 129" id="129"/>
              <p:cNvSpPr txBox="true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130" id="130"/>
            <p:cNvGrpSpPr>
              <a:grpSpLocks noChangeAspect="true"/>
            </p:cNvGrpSpPr>
            <p:nvPr/>
          </p:nvGrpSpPr>
          <p:grpSpPr>
            <a:xfrm rot="0">
              <a:off x="199580" y="199580"/>
              <a:ext cx="1402648" cy="1402648"/>
              <a:chOff x="0" y="0"/>
              <a:chExt cx="6355080" cy="6355080"/>
            </a:xfrm>
          </p:grpSpPr>
          <p:sp>
            <p:nvSpPr>
              <p:cNvPr name="Freeform 131" id="131"/>
              <p:cNvSpPr/>
              <p:nvPr/>
            </p:nvSpPr>
            <p:spPr>
              <a:xfrm flipH="false" flipV="false" rot="0">
                <a:off x="0" y="0"/>
                <a:ext cx="6355080" cy="6355080"/>
              </a:xfrm>
              <a:custGeom>
                <a:avLst/>
                <a:gdLst/>
                <a:ahLst/>
                <a:cxnLst/>
                <a:rect r="r" b="b" t="t" l="l"/>
                <a:pathLst>
                  <a:path h="6355080" w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name="TextBox 132" id="132"/>
            <p:cNvSpPr txBox="true"/>
            <p:nvPr/>
          </p:nvSpPr>
          <p:spPr>
            <a:xfrm rot="0">
              <a:off x="123889" y="442902"/>
              <a:ext cx="1495663" cy="87100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599"/>
                </a:lnSpc>
              </a:pPr>
              <a:r>
                <a:rPr lang="en-US" sz="3999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1.5</a:t>
              </a:r>
            </a:p>
          </p:txBody>
        </p:sp>
        <p:sp>
          <p:nvSpPr>
            <p:cNvPr name="TextBox 133" id="133"/>
            <p:cNvSpPr txBox="true"/>
            <p:nvPr/>
          </p:nvSpPr>
          <p:spPr>
            <a:xfrm rot="0">
              <a:off x="6264531" y="1807801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80</a:t>
              </a:r>
            </a:p>
          </p:txBody>
        </p:sp>
        <p:sp>
          <p:nvSpPr>
            <p:cNvPr name="TextBox 134" id="134"/>
            <p:cNvSpPr txBox="true"/>
            <p:nvPr/>
          </p:nvSpPr>
          <p:spPr>
            <a:xfrm rot="0">
              <a:off x="5390817" y="1823212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80</a:t>
              </a:r>
            </a:p>
          </p:txBody>
        </p:sp>
        <p:sp>
          <p:nvSpPr>
            <p:cNvPr name="TextBox 135" id="135"/>
            <p:cNvSpPr txBox="true"/>
            <p:nvPr/>
          </p:nvSpPr>
          <p:spPr>
            <a:xfrm rot="0">
              <a:off x="4500036" y="1823212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80</a:t>
              </a:r>
            </a:p>
          </p:txBody>
        </p:sp>
        <p:sp>
          <p:nvSpPr>
            <p:cNvPr name="TextBox 136" id="136"/>
            <p:cNvSpPr txBox="true"/>
            <p:nvPr/>
          </p:nvSpPr>
          <p:spPr>
            <a:xfrm rot="0">
              <a:off x="3636765" y="1807648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80</a:t>
              </a:r>
            </a:p>
          </p:txBody>
        </p:sp>
      </p:grpSp>
      <p:grpSp>
        <p:nvGrpSpPr>
          <p:cNvPr name="Group 137" id="137"/>
          <p:cNvGrpSpPr/>
          <p:nvPr/>
        </p:nvGrpSpPr>
        <p:grpSpPr>
          <a:xfrm rot="0">
            <a:off x="930535" y="4681372"/>
            <a:ext cx="6339883" cy="1683445"/>
            <a:chOff x="0" y="0"/>
            <a:chExt cx="8453177" cy="2244593"/>
          </a:xfrm>
        </p:grpSpPr>
        <p:grpSp>
          <p:nvGrpSpPr>
            <p:cNvPr name="Group 138" id="138"/>
            <p:cNvGrpSpPr/>
            <p:nvPr/>
          </p:nvGrpSpPr>
          <p:grpSpPr>
            <a:xfrm rot="0">
              <a:off x="1263655" y="0"/>
              <a:ext cx="7189522" cy="2244593"/>
              <a:chOff x="0" y="0"/>
              <a:chExt cx="1671696" cy="521909"/>
            </a:xfrm>
          </p:grpSpPr>
          <p:sp>
            <p:nvSpPr>
              <p:cNvPr name="Freeform 139" id="139"/>
              <p:cNvSpPr/>
              <p:nvPr/>
            </p:nvSpPr>
            <p:spPr>
              <a:xfrm flipH="false" flipV="false" rot="0">
                <a:off x="0" y="0"/>
                <a:ext cx="1671696" cy="521909"/>
              </a:xfrm>
              <a:custGeom>
                <a:avLst/>
                <a:gdLst/>
                <a:ahLst/>
                <a:cxnLst/>
                <a:rect r="r" b="b" t="t" l="l"/>
                <a:pathLst>
                  <a:path h="521909" w="1671696">
                    <a:moveTo>
                      <a:pt x="53124" y="0"/>
                    </a:moveTo>
                    <a:lnTo>
                      <a:pt x="1618573" y="0"/>
                    </a:lnTo>
                    <a:cubicBezTo>
                      <a:pt x="1632662" y="0"/>
                      <a:pt x="1646174" y="5597"/>
                      <a:pt x="1656137" y="15560"/>
                    </a:cubicBezTo>
                    <a:cubicBezTo>
                      <a:pt x="1666099" y="25522"/>
                      <a:pt x="1671696" y="39034"/>
                      <a:pt x="1671696" y="53124"/>
                    </a:cubicBezTo>
                    <a:lnTo>
                      <a:pt x="1671696" y="468785"/>
                    </a:lnTo>
                    <a:cubicBezTo>
                      <a:pt x="1671696" y="482875"/>
                      <a:pt x="1666099" y="496387"/>
                      <a:pt x="1656137" y="506350"/>
                    </a:cubicBezTo>
                    <a:cubicBezTo>
                      <a:pt x="1646174" y="516312"/>
                      <a:pt x="1632662" y="521909"/>
                      <a:pt x="1618573" y="521909"/>
                    </a:cubicBezTo>
                    <a:lnTo>
                      <a:pt x="53124" y="521909"/>
                    </a:lnTo>
                    <a:cubicBezTo>
                      <a:pt x="39034" y="521909"/>
                      <a:pt x="25522" y="516312"/>
                      <a:pt x="15560" y="506350"/>
                    </a:cubicBezTo>
                    <a:cubicBezTo>
                      <a:pt x="5597" y="496387"/>
                      <a:pt x="0" y="482875"/>
                      <a:pt x="0" y="468785"/>
                    </a:cubicBezTo>
                    <a:lnTo>
                      <a:pt x="0" y="53124"/>
                    </a:lnTo>
                    <a:cubicBezTo>
                      <a:pt x="0" y="39034"/>
                      <a:pt x="5597" y="25522"/>
                      <a:pt x="15560" y="15560"/>
                    </a:cubicBezTo>
                    <a:cubicBezTo>
                      <a:pt x="25522" y="5597"/>
                      <a:pt x="39034" y="0"/>
                      <a:pt x="53124" y="0"/>
                    </a:cubicBezTo>
                    <a:close/>
                  </a:path>
                </a:pathLst>
              </a:custGeom>
              <a:solidFill>
                <a:srgbClr val="EB7833"/>
              </a:solidFill>
            </p:spPr>
          </p:sp>
          <p:sp>
            <p:nvSpPr>
              <p:cNvPr name="TextBox 140" id="140"/>
              <p:cNvSpPr txBox="true"/>
              <p:nvPr/>
            </p:nvSpPr>
            <p:spPr>
              <a:xfrm>
                <a:off x="0" y="-28575"/>
                <a:ext cx="1671696" cy="55048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grpSp>
          <p:nvGrpSpPr>
            <p:cNvPr name="Group 141" id="141"/>
            <p:cNvGrpSpPr/>
            <p:nvPr/>
          </p:nvGrpSpPr>
          <p:grpSpPr>
            <a:xfrm rot="0">
              <a:off x="1536426" y="150802"/>
              <a:ext cx="6764117" cy="1963086"/>
              <a:chOff x="0" y="0"/>
              <a:chExt cx="22444046" cy="6513723"/>
            </a:xfrm>
          </p:grpSpPr>
          <p:sp>
            <p:nvSpPr>
              <p:cNvPr name="Freeform 142" id="142"/>
              <p:cNvSpPr/>
              <p:nvPr/>
            </p:nvSpPr>
            <p:spPr>
              <a:xfrm flipH="false" flipV="false" rot="0">
                <a:off x="-12700" y="-12700"/>
                <a:ext cx="22469446" cy="6539123"/>
              </a:xfrm>
              <a:custGeom>
                <a:avLst/>
                <a:gdLst/>
                <a:ahLst/>
                <a:cxnLst/>
                <a:rect r="r" b="b" t="t" l="l"/>
                <a:pathLst>
                  <a:path h="6539123" w="22469446">
                    <a:moveTo>
                      <a:pt x="21607115" y="0"/>
                    </a:moveTo>
                    <a:lnTo>
                      <a:pt x="862330" y="0"/>
                    </a:lnTo>
                    <a:cubicBezTo>
                      <a:pt x="389890" y="0"/>
                      <a:pt x="0" y="389890"/>
                      <a:pt x="0" y="862330"/>
                    </a:cubicBezTo>
                    <a:lnTo>
                      <a:pt x="0" y="5676793"/>
                    </a:lnTo>
                    <a:cubicBezTo>
                      <a:pt x="0" y="6149233"/>
                      <a:pt x="389890" y="6539123"/>
                      <a:pt x="862330" y="6539123"/>
                    </a:cubicBezTo>
                    <a:lnTo>
                      <a:pt x="21607115" y="6539123"/>
                    </a:lnTo>
                    <a:cubicBezTo>
                      <a:pt x="22079556" y="6539123"/>
                      <a:pt x="22469446" y="6149233"/>
                      <a:pt x="22469446" y="5676793"/>
                    </a:cubicBezTo>
                    <a:lnTo>
                      <a:pt x="22469446" y="862330"/>
                    </a:lnTo>
                    <a:cubicBezTo>
                      <a:pt x="22469446" y="389890"/>
                      <a:pt x="22079556" y="0"/>
                      <a:pt x="21607115" y="0"/>
                    </a:cubicBezTo>
                    <a:close/>
                    <a:moveTo>
                      <a:pt x="22278946" y="927100"/>
                    </a:moveTo>
                    <a:lnTo>
                      <a:pt x="22278946" y="5676793"/>
                    </a:lnTo>
                    <a:cubicBezTo>
                      <a:pt x="22278946" y="6043823"/>
                      <a:pt x="21974146" y="6348623"/>
                      <a:pt x="21607115" y="6348623"/>
                    </a:cubicBezTo>
                    <a:lnTo>
                      <a:pt x="862330" y="6348623"/>
                    </a:lnTo>
                    <a:cubicBezTo>
                      <a:pt x="495300" y="6348623"/>
                      <a:pt x="190500" y="6043823"/>
                      <a:pt x="190500" y="5676793"/>
                    </a:cubicBezTo>
                    <a:lnTo>
                      <a:pt x="190500" y="862330"/>
                    </a:lnTo>
                    <a:cubicBezTo>
                      <a:pt x="190500" y="495300"/>
                      <a:pt x="495300" y="190500"/>
                      <a:pt x="862330" y="190500"/>
                    </a:cubicBezTo>
                    <a:lnTo>
                      <a:pt x="21607115" y="190500"/>
                    </a:lnTo>
                    <a:cubicBezTo>
                      <a:pt x="21974146" y="190500"/>
                      <a:pt x="22278946" y="495300"/>
                      <a:pt x="22278946" y="862330"/>
                    </a:cubicBezTo>
                    <a:lnTo>
                      <a:pt x="22278946" y="92710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43" id="143"/>
            <p:cNvGrpSpPr/>
            <p:nvPr/>
          </p:nvGrpSpPr>
          <p:grpSpPr>
            <a:xfrm rot="0">
              <a:off x="3689182" y="1143452"/>
              <a:ext cx="764354" cy="555201"/>
              <a:chOff x="0" y="0"/>
              <a:chExt cx="1624330" cy="1179858"/>
            </a:xfrm>
          </p:grpSpPr>
          <p:sp>
            <p:nvSpPr>
              <p:cNvPr name="Freeform 144" id="144"/>
              <p:cNvSpPr/>
              <p:nvPr/>
            </p:nvSpPr>
            <p:spPr>
              <a:xfrm flipH="false" flipV="false" rot="0">
                <a:off x="41910" y="43180"/>
                <a:ext cx="1576070" cy="1131598"/>
              </a:xfrm>
              <a:custGeom>
                <a:avLst/>
                <a:gdLst/>
                <a:ahLst/>
                <a:cxnLst/>
                <a:rect r="r" b="b" t="t" l="l"/>
                <a:pathLst>
                  <a:path h="1131598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31598"/>
                    </a:lnTo>
                    <a:lnTo>
                      <a:pt x="0" y="1131598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145" id="145"/>
              <p:cNvSpPr/>
              <p:nvPr/>
            </p:nvSpPr>
            <p:spPr>
              <a:xfrm flipH="false" flipV="false" rot="0">
                <a:off x="35560" y="35560"/>
                <a:ext cx="1588770" cy="1144298"/>
              </a:xfrm>
              <a:custGeom>
                <a:avLst/>
                <a:gdLst/>
                <a:ahLst/>
                <a:cxnLst/>
                <a:rect r="r" b="b" t="t" l="l"/>
                <a:pathLst>
                  <a:path h="1144298" w="1588770">
                    <a:moveTo>
                      <a:pt x="1588770" y="1144298"/>
                    </a:moveTo>
                    <a:lnTo>
                      <a:pt x="0" y="1144298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44298"/>
                    </a:lnTo>
                    <a:close/>
                    <a:moveTo>
                      <a:pt x="12700" y="1131598"/>
                    </a:moveTo>
                    <a:lnTo>
                      <a:pt x="1576070" y="1131598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31598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146" id="146"/>
              <p:cNvSpPr/>
              <p:nvPr/>
            </p:nvSpPr>
            <p:spPr>
              <a:xfrm flipH="false" flipV="false" rot="0">
                <a:off x="0" y="0"/>
                <a:ext cx="1576070" cy="1131598"/>
              </a:xfrm>
              <a:custGeom>
                <a:avLst/>
                <a:gdLst/>
                <a:ahLst/>
                <a:cxnLst/>
                <a:rect r="r" b="b" t="t" l="l"/>
                <a:pathLst>
                  <a:path h="1131598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31598"/>
                    </a:lnTo>
                    <a:lnTo>
                      <a:pt x="0" y="1131598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47" id="147"/>
            <p:cNvGrpSpPr/>
            <p:nvPr/>
          </p:nvGrpSpPr>
          <p:grpSpPr>
            <a:xfrm rot="0">
              <a:off x="4553141" y="1137285"/>
              <a:ext cx="764354" cy="561368"/>
              <a:chOff x="0" y="0"/>
              <a:chExt cx="1624330" cy="1192964"/>
            </a:xfrm>
          </p:grpSpPr>
          <p:sp>
            <p:nvSpPr>
              <p:cNvPr name="Freeform 148" id="148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149" id="149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150" id="150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51" id="151"/>
            <p:cNvGrpSpPr/>
            <p:nvPr/>
          </p:nvGrpSpPr>
          <p:grpSpPr>
            <a:xfrm rot="0">
              <a:off x="5432386" y="1137285"/>
              <a:ext cx="764354" cy="561368"/>
              <a:chOff x="0" y="0"/>
              <a:chExt cx="1624330" cy="1192964"/>
            </a:xfrm>
          </p:grpSpPr>
          <p:sp>
            <p:nvSpPr>
              <p:cNvPr name="Freeform 152" id="152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153" id="153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154" id="154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55" id="155"/>
            <p:cNvGrpSpPr/>
            <p:nvPr/>
          </p:nvGrpSpPr>
          <p:grpSpPr>
            <a:xfrm rot="0">
              <a:off x="6296693" y="1137285"/>
              <a:ext cx="764354" cy="561368"/>
              <a:chOff x="0" y="0"/>
              <a:chExt cx="1624330" cy="1192964"/>
            </a:xfrm>
          </p:grpSpPr>
          <p:sp>
            <p:nvSpPr>
              <p:cNvPr name="Freeform 156" id="156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157" id="157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158" id="158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59" id="159"/>
            <p:cNvGrpSpPr/>
            <p:nvPr/>
          </p:nvGrpSpPr>
          <p:grpSpPr>
            <a:xfrm rot="0">
              <a:off x="7180571" y="1137285"/>
              <a:ext cx="764354" cy="561368"/>
              <a:chOff x="0" y="0"/>
              <a:chExt cx="1624330" cy="1192964"/>
            </a:xfrm>
          </p:grpSpPr>
          <p:sp>
            <p:nvSpPr>
              <p:cNvPr name="Freeform 160" id="160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161" id="161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162" id="162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name="AutoShape 163" id="163"/>
            <p:cNvSpPr/>
            <p:nvPr/>
          </p:nvSpPr>
          <p:spPr>
            <a:xfrm>
              <a:off x="1872444" y="1400355"/>
              <a:ext cx="6072481" cy="0"/>
            </a:xfrm>
            <a:prstGeom prst="line">
              <a:avLst/>
            </a:prstGeom>
            <a:ln cap="flat" w="50800">
              <a:solidFill>
                <a:srgbClr val="DE8244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TextBox 164" id="164"/>
            <p:cNvSpPr txBox="true"/>
            <p:nvPr/>
          </p:nvSpPr>
          <p:spPr>
            <a:xfrm rot="0">
              <a:off x="3727985" y="1096415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2570</a:t>
              </a:r>
            </a:p>
          </p:txBody>
        </p:sp>
        <p:sp>
          <p:nvSpPr>
            <p:cNvPr name="TextBox 165" id="165"/>
            <p:cNvSpPr txBox="true"/>
            <p:nvPr/>
          </p:nvSpPr>
          <p:spPr>
            <a:xfrm rot="0">
              <a:off x="4617909" y="1096415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2571</a:t>
              </a:r>
            </a:p>
          </p:txBody>
        </p:sp>
        <p:sp>
          <p:nvSpPr>
            <p:cNvPr name="TextBox 166" id="166"/>
            <p:cNvSpPr txBox="true"/>
            <p:nvPr/>
          </p:nvSpPr>
          <p:spPr>
            <a:xfrm rot="0">
              <a:off x="5479813" y="1096415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2572</a:t>
              </a:r>
            </a:p>
          </p:txBody>
        </p:sp>
        <p:sp>
          <p:nvSpPr>
            <p:cNvPr name="TextBox 167" id="167"/>
            <p:cNvSpPr txBox="true"/>
            <p:nvPr/>
          </p:nvSpPr>
          <p:spPr>
            <a:xfrm rot="0">
              <a:off x="6344337" y="1088553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2573</a:t>
              </a:r>
            </a:p>
          </p:txBody>
        </p:sp>
        <p:sp>
          <p:nvSpPr>
            <p:cNvPr name="TextBox 168" id="168"/>
            <p:cNvSpPr txBox="true"/>
            <p:nvPr/>
          </p:nvSpPr>
          <p:spPr>
            <a:xfrm rot="0">
              <a:off x="7208861" y="1088553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2574</a:t>
              </a:r>
            </a:p>
          </p:txBody>
        </p:sp>
        <p:sp>
          <p:nvSpPr>
            <p:cNvPr name="TextBox 169" id="169"/>
            <p:cNvSpPr txBox="true"/>
            <p:nvPr/>
          </p:nvSpPr>
          <p:spPr>
            <a:xfrm rot="0">
              <a:off x="3712281" y="1414140"/>
              <a:ext cx="746523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45</a:t>
              </a:r>
            </a:p>
          </p:txBody>
        </p:sp>
        <p:sp>
          <p:nvSpPr>
            <p:cNvPr name="TextBox 170" id="170"/>
            <p:cNvSpPr txBox="true"/>
            <p:nvPr/>
          </p:nvSpPr>
          <p:spPr>
            <a:xfrm rot="0">
              <a:off x="7201216" y="1425755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≥57</a:t>
              </a:r>
            </a:p>
          </p:txBody>
        </p:sp>
        <p:grpSp>
          <p:nvGrpSpPr>
            <p:cNvPr name="Group 171" id="171"/>
            <p:cNvGrpSpPr/>
            <p:nvPr/>
          </p:nvGrpSpPr>
          <p:grpSpPr>
            <a:xfrm rot="0">
              <a:off x="3685268" y="853591"/>
              <a:ext cx="4224692" cy="214632"/>
              <a:chOff x="0" y="0"/>
              <a:chExt cx="1135526" cy="57689"/>
            </a:xfrm>
          </p:grpSpPr>
          <p:sp>
            <p:nvSpPr>
              <p:cNvPr name="Freeform 172" id="172"/>
              <p:cNvSpPr/>
              <p:nvPr/>
            </p:nvSpPr>
            <p:spPr>
              <a:xfrm flipH="false" flipV="false" rot="0">
                <a:off x="0" y="0"/>
                <a:ext cx="1135526" cy="57689"/>
              </a:xfrm>
              <a:custGeom>
                <a:avLst/>
                <a:gdLst/>
                <a:ahLst/>
                <a:cxnLst/>
                <a:rect r="r" b="b" t="t" l="l"/>
                <a:pathLst>
                  <a:path h="57689" w="1135526">
                    <a:moveTo>
                      <a:pt x="0" y="0"/>
                    </a:moveTo>
                    <a:lnTo>
                      <a:pt x="1135526" y="0"/>
                    </a:lnTo>
                    <a:lnTo>
                      <a:pt x="1135526" y="57689"/>
                    </a:lnTo>
                    <a:lnTo>
                      <a:pt x="0" y="57689"/>
                    </a:lnTo>
                    <a:close/>
                  </a:path>
                </a:pathLst>
              </a:custGeom>
              <a:solidFill>
                <a:srgbClr val="FFFAF2"/>
              </a:solidFill>
            </p:spPr>
          </p:sp>
          <p:sp>
            <p:nvSpPr>
              <p:cNvPr name="TextBox 173" id="173"/>
              <p:cNvSpPr txBox="true"/>
              <p:nvPr/>
            </p:nvSpPr>
            <p:spPr>
              <a:xfrm>
                <a:off x="0" y="-38100"/>
                <a:ext cx="1135526" cy="9578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40"/>
                  </a:lnSpc>
                </a:pPr>
              </a:p>
            </p:txBody>
          </p:sp>
        </p:grpSp>
        <p:sp>
          <p:nvSpPr>
            <p:cNvPr name="TextBox 174" id="174"/>
            <p:cNvSpPr txBox="true"/>
            <p:nvPr/>
          </p:nvSpPr>
          <p:spPr>
            <a:xfrm rot="0">
              <a:off x="3801837" y="815491"/>
              <a:ext cx="409580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b="true" sz="1007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ปีงบประมาณ </a:t>
              </a:r>
            </a:p>
          </p:txBody>
        </p:sp>
        <p:sp>
          <p:nvSpPr>
            <p:cNvPr name="TextBox 175" id="175"/>
            <p:cNvSpPr txBox="true"/>
            <p:nvPr/>
          </p:nvSpPr>
          <p:spPr>
            <a:xfrm rot="0">
              <a:off x="4579731" y="1414140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48</a:t>
              </a:r>
            </a:p>
          </p:txBody>
        </p:sp>
        <p:sp>
          <p:nvSpPr>
            <p:cNvPr name="TextBox 176" id="176"/>
            <p:cNvSpPr txBox="true"/>
            <p:nvPr/>
          </p:nvSpPr>
          <p:spPr>
            <a:xfrm rot="0">
              <a:off x="5477551" y="1414140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51</a:t>
              </a:r>
            </a:p>
          </p:txBody>
        </p:sp>
        <p:sp>
          <p:nvSpPr>
            <p:cNvPr name="TextBox 177" id="177"/>
            <p:cNvSpPr txBox="true"/>
            <p:nvPr/>
          </p:nvSpPr>
          <p:spPr>
            <a:xfrm rot="0">
              <a:off x="6323741" y="1414140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54</a:t>
              </a:r>
            </a:p>
          </p:txBody>
        </p:sp>
        <p:sp>
          <p:nvSpPr>
            <p:cNvPr name="TextBox 178" id="178"/>
            <p:cNvSpPr txBox="true"/>
            <p:nvPr/>
          </p:nvSpPr>
          <p:spPr>
            <a:xfrm rot="0">
              <a:off x="7214477" y="685440"/>
              <a:ext cx="743250" cy="13005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865"/>
                </a:lnSpc>
              </a:pPr>
              <a:r>
                <a:rPr lang="en-US" b="true" sz="565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หน่วยนับ : ร้อยละ</a:t>
              </a:r>
            </a:p>
          </p:txBody>
        </p:sp>
        <p:sp>
          <p:nvSpPr>
            <p:cNvPr name="TextBox 179" id="179"/>
            <p:cNvSpPr txBox="true"/>
            <p:nvPr/>
          </p:nvSpPr>
          <p:spPr>
            <a:xfrm rot="0">
              <a:off x="1884486" y="420936"/>
              <a:ext cx="5148259" cy="2808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05"/>
                </a:lnSpc>
              </a:pPr>
              <a:r>
                <a:rPr lang="en-US" sz="1433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ร้อยละบุคลากรสายวิชาการมีตำแหน่งทางวิชาการ</a:t>
              </a:r>
            </a:p>
          </p:txBody>
        </p:sp>
        <p:grpSp>
          <p:nvGrpSpPr>
            <p:cNvPr name="Group 180" id="180"/>
            <p:cNvGrpSpPr/>
            <p:nvPr/>
          </p:nvGrpSpPr>
          <p:grpSpPr>
            <a:xfrm rot="0">
              <a:off x="1884486" y="841534"/>
              <a:ext cx="1702654" cy="845061"/>
              <a:chOff x="0" y="0"/>
              <a:chExt cx="3618311" cy="1795841"/>
            </a:xfrm>
          </p:grpSpPr>
          <p:sp>
            <p:nvSpPr>
              <p:cNvPr name="Freeform 181" id="181"/>
              <p:cNvSpPr/>
              <p:nvPr/>
            </p:nvSpPr>
            <p:spPr>
              <a:xfrm flipH="false" flipV="false" rot="0">
                <a:off x="41910" y="43180"/>
                <a:ext cx="3570051" cy="1747581"/>
              </a:xfrm>
              <a:custGeom>
                <a:avLst/>
                <a:gdLst/>
                <a:ahLst/>
                <a:cxnLst/>
                <a:rect r="r" b="b" t="t" l="l"/>
                <a:pathLst>
                  <a:path h="1747581" w="3570051">
                    <a:moveTo>
                      <a:pt x="0" y="0"/>
                    </a:moveTo>
                    <a:lnTo>
                      <a:pt x="3570051" y="0"/>
                    </a:lnTo>
                    <a:lnTo>
                      <a:pt x="3570051" y="1747581"/>
                    </a:lnTo>
                    <a:lnTo>
                      <a:pt x="0" y="1747581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182" id="182"/>
              <p:cNvSpPr/>
              <p:nvPr/>
            </p:nvSpPr>
            <p:spPr>
              <a:xfrm flipH="false" flipV="false" rot="0">
                <a:off x="35560" y="35560"/>
                <a:ext cx="3582751" cy="1760281"/>
              </a:xfrm>
              <a:custGeom>
                <a:avLst/>
                <a:gdLst/>
                <a:ahLst/>
                <a:cxnLst/>
                <a:rect r="r" b="b" t="t" l="l"/>
                <a:pathLst>
                  <a:path h="1760281" w="3582751">
                    <a:moveTo>
                      <a:pt x="3582751" y="1760281"/>
                    </a:moveTo>
                    <a:lnTo>
                      <a:pt x="0" y="1760281"/>
                    </a:lnTo>
                    <a:lnTo>
                      <a:pt x="0" y="0"/>
                    </a:lnTo>
                    <a:lnTo>
                      <a:pt x="3582751" y="0"/>
                    </a:lnTo>
                    <a:lnTo>
                      <a:pt x="3582751" y="1760281"/>
                    </a:lnTo>
                    <a:close/>
                    <a:moveTo>
                      <a:pt x="12700" y="1747581"/>
                    </a:moveTo>
                    <a:lnTo>
                      <a:pt x="3570051" y="1747581"/>
                    </a:lnTo>
                    <a:lnTo>
                      <a:pt x="3570051" y="12700"/>
                    </a:lnTo>
                    <a:lnTo>
                      <a:pt x="12700" y="12700"/>
                    </a:lnTo>
                    <a:lnTo>
                      <a:pt x="12700" y="1747581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183" id="183"/>
              <p:cNvSpPr/>
              <p:nvPr/>
            </p:nvSpPr>
            <p:spPr>
              <a:xfrm flipH="false" flipV="false" rot="0">
                <a:off x="0" y="0"/>
                <a:ext cx="3570051" cy="1747581"/>
              </a:xfrm>
              <a:custGeom>
                <a:avLst/>
                <a:gdLst/>
                <a:ahLst/>
                <a:cxnLst/>
                <a:rect r="r" b="b" t="t" l="l"/>
                <a:pathLst>
                  <a:path h="1747581" w="3570051">
                    <a:moveTo>
                      <a:pt x="0" y="0"/>
                    </a:moveTo>
                    <a:lnTo>
                      <a:pt x="3570051" y="0"/>
                    </a:lnTo>
                    <a:lnTo>
                      <a:pt x="3570051" y="1747581"/>
                    </a:lnTo>
                    <a:lnTo>
                      <a:pt x="0" y="174758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name="AutoShape 184" id="184"/>
            <p:cNvSpPr/>
            <p:nvPr/>
          </p:nvSpPr>
          <p:spPr>
            <a:xfrm>
              <a:off x="1785100" y="1388298"/>
              <a:ext cx="6215140" cy="0"/>
            </a:xfrm>
            <a:prstGeom prst="line">
              <a:avLst/>
            </a:prstGeom>
            <a:ln cap="flat" w="50800">
              <a:solidFill>
                <a:srgbClr val="DE8244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TextBox 185" id="185"/>
            <p:cNvSpPr txBox="true"/>
            <p:nvPr/>
          </p:nvSpPr>
          <p:spPr>
            <a:xfrm rot="0">
              <a:off x="1950356" y="1430707"/>
              <a:ext cx="1577177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ค่าเป้าหมาย </a:t>
              </a:r>
            </a:p>
          </p:txBody>
        </p:sp>
        <p:grpSp>
          <p:nvGrpSpPr>
            <p:cNvPr name="Group 186" id="186"/>
            <p:cNvGrpSpPr/>
            <p:nvPr/>
          </p:nvGrpSpPr>
          <p:grpSpPr>
            <a:xfrm rot="0">
              <a:off x="1875768" y="1737395"/>
              <a:ext cx="6069157" cy="222447"/>
              <a:chOff x="0" y="0"/>
              <a:chExt cx="1631287" cy="59790"/>
            </a:xfrm>
          </p:grpSpPr>
          <p:sp>
            <p:nvSpPr>
              <p:cNvPr name="Freeform 187" id="187"/>
              <p:cNvSpPr/>
              <p:nvPr/>
            </p:nvSpPr>
            <p:spPr>
              <a:xfrm flipH="false" flipV="false" rot="0">
                <a:off x="0" y="0"/>
                <a:ext cx="1631287" cy="59790"/>
              </a:xfrm>
              <a:custGeom>
                <a:avLst/>
                <a:gdLst/>
                <a:ahLst/>
                <a:cxnLst/>
                <a:rect r="r" b="b" t="t" l="l"/>
                <a:pathLst>
                  <a:path h="59790" w="1631287">
                    <a:moveTo>
                      <a:pt x="0" y="0"/>
                    </a:moveTo>
                    <a:lnTo>
                      <a:pt x="1631287" y="0"/>
                    </a:lnTo>
                    <a:lnTo>
                      <a:pt x="1631287" y="59790"/>
                    </a:lnTo>
                    <a:lnTo>
                      <a:pt x="0" y="59790"/>
                    </a:lnTo>
                    <a:close/>
                  </a:path>
                </a:pathLst>
              </a:custGeom>
              <a:solidFill>
                <a:srgbClr val="FFFAF2"/>
              </a:solidFill>
            </p:spPr>
          </p:sp>
          <p:sp>
            <p:nvSpPr>
              <p:cNvPr name="TextBox 188" id="188"/>
              <p:cNvSpPr txBox="true"/>
              <p:nvPr/>
            </p:nvSpPr>
            <p:spPr>
              <a:xfrm>
                <a:off x="0" y="-38100"/>
                <a:ext cx="1631287" cy="978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40"/>
                  </a:lnSpc>
                </a:pPr>
              </a:p>
            </p:txBody>
          </p:sp>
        </p:grpSp>
        <p:sp>
          <p:nvSpPr>
            <p:cNvPr name="TextBox 189" id="189"/>
            <p:cNvSpPr txBox="true"/>
            <p:nvPr/>
          </p:nvSpPr>
          <p:spPr>
            <a:xfrm rot="0">
              <a:off x="1923942" y="1704124"/>
              <a:ext cx="5951298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ผลการดำเนินงานปีงบประมาณ พ.ศ. 2568 ร้อยละ 41.89</a:t>
              </a:r>
            </a:p>
          </p:txBody>
        </p:sp>
        <p:sp>
          <p:nvSpPr>
            <p:cNvPr name="TextBox 190" id="190"/>
            <p:cNvSpPr txBox="true"/>
            <p:nvPr/>
          </p:nvSpPr>
          <p:spPr>
            <a:xfrm rot="0">
              <a:off x="1884486" y="999232"/>
              <a:ext cx="1568581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พ.ศ.</a:t>
              </a:r>
            </a:p>
          </p:txBody>
        </p:sp>
        <p:grpSp>
          <p:nvGrpSpPr>
            <p:cNvPr name="Group 191" id="191"/>
            <p:cNvGrpSpPr/>
            <p:nvPr/>
          </p:nvGrpSpPr>
          <p:grpSpPr>
            <a:xfrm rot="0">
              <a:off x="0" y="39196"/>
              <a:ext cx="1801808" cy="1801808"/>
              <a:chOff x="0" y="0"/>
              <a:chExt cx="812800" cy="812800"/>
            </a:xfrm>
          </p:grpSpPr>
          <p:sp>
            <p:nvSpPr>
              <p:cNvPr name="Freeform 192" id="192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B7833"/>
              </a:solidFill>
            </p:spPr>
          </p:sp>
          <p:sp>
            <p:nvSpPr>
              <p:cNvPr name="TextBox 193" id="193"/>
              <p:cNvSpPr txBox="true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194" id="194"/>
            <p:cNvGrpSpPr>
              <a:grpSpLocks noChangeAspect="true"/>
            </p:cNvGrpSpPr>
            <p:nvPr/>
          </p:nvGrpSpPr>
          <p:grpSpPr>
            <a:xfrm rot="0">
              <a:off x="199580" y="238776"/>
              <a:ext cx="1402648" cy="1402648"/>
              <a:chOff x="0" y="0"/>
              <a:chExt cx="6355080" cy="6355080"/>
            </a:xfrm>
          </p:grpSpPr>
          <p:sp>
            <p:nvSpPr>
              <p:cNvPr name="Freeform 195" id="195"/>
              <p:cNvSpPr/>
              <p:nvPr/>
            </p:nvSpPr>
            <p:spPr>
              <a:xfrm flipH="false" flipV="false" rot="0">
                <a:off x="0" y="0"/>
                <a:ext cx="6355080" cy="6355080"/>
              </a:xfrm>
              <a:custGeom>
                <a:avLst/>
                <a:gdLst/>
                <a:ahLst/>
                <a:cxnLst/>
                <a:rect r="r" b="b" t="t" l="l"/>
                <a:pathLst>
                  <a:path h="6355080" w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name="TextBox 196" id="196"/>
            <p:cNvSpPr txBox="true"/>
            <p:nvPr/>
          </p:nvSpPr>
          <p:spPr>
            <a:xfrm rot="0">
              <a:off x="148335" y="482097"/>
              <a:ext cx="1444164" cy="87100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599"/>
                </a:lnSpc>
              </a:pPr>
              <a:r>
                <a:rPr lang="en-US" sz="3999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1.6</a:t>
              </a:r>
            </a:p>
          </p:txBody>
        </p:sp>
      </p:grpSp>
      <p:grpSp>
        <p:nvGrpSpPr>
          <p:cNvPr name="Group 197" id="197"/>
          <p:cNvGrpSpPr/>
          <p:nvPr/>
        </p:nvGrpSpPr>
        <p:grpSpPr>
          <a:xfrm rot="0">
            <a:off x="930535" y="6564842"/>
            <a:ext cx="6278104" cy="1702495"/>
            <a:chOff x="0" y="0"/>
            <a:chExt cx="8370806" cy="2269993"/>
          </a:xfrm>
        </p:grpSpPr>
        <p:grpSp>
          <p:nvGrpSpPr>
            <p:cNvPr name="Group 198" id="198"/>
            <p:cNvGrpSpPr/>
            <p:nvPr/>
          </p:nvGrpSpPr>
          <p:grpSpPr>
            <a:xfrm rot="0">
              <a:off x="1127444" y="25400"/>
              <a:ext cx="7189522" cy="2244593"/>
              <a:chOff x="0" y="0"/>
              <a:chExt cx="1671696" cy="521909"/>
            </a:xfrm>
          </p:grpSpPr>
          <p:sp>
            <p:nvSpPr>
              <p:cNvPr name="Freeform 199" id="199"/>
              <p:cNvSpPr/>
              <p:nvPr/>
            </p:nvSpPr>
            <p:spPr>
              <a:xfrm flipH="false" flipV="false" rot="0">
                <a:off x="0" y="0"/>
                <a:ext cx="1671696" cy="521909"/>
              </a:xfrm>
              <a:custGeom>
                <a:avLst/>
                <a:gdLst/>
                <a:ahLst/>
                <a:cxnLst/>
                <a:rect r="r" b="b" t="t" l="l"/>
                <a:pathLst>
                  <a:path h="521909" w="1671696">
                    <a:moveTo>
                      <a:pt x="53124" y="0"/>
                    </a:moveTo>
                    <a:lnTo>
                      <a:pt x="1618573" y="0"/>
                    </a:lnTo>
                    <a:cubicBezTo>
                      <a:pt x="1632662" y="0"/>
                      <a:pt x="1646174" y="5597"/>
                      <a:pt x="1656137" y="15560"/>
                    </a:cubicBezTo>
                    <a:cubicBezTo>
                      <a:pt x="1666099" y="25522"/>
                      <a:pt x="1671696" y="39034"/>
                      <a:pt x="1671696" y="53124"/>
                    </a:cubicBezTo>
                    <a:lnTo>
                      <a:pt x="1671696" y="468785"/>
                    </a:lnTo>
                    <a:cubicBezTo>
                      <a:pt x="1671696" y="482875"/>
                      <a:pt x="1666099" y="496387"/>
                      <a:pt x="1656137" y="506350"/>
                    </a:cubicBezTo>
                    <a:cubicBezTo>
                      <a:pt x="1646174" y="516312"/>
                      <a:pt x="1632662" y="521909"/>
                      <a:pt x="1618573" y="521909"/>
                    </a:cubicBezTo>
                    <a:lnTo>
                      <a:pt x="53124" y="521909"/>
                    </a:lnTo>
                    <a:cubicBezTo>
                      <a:pt x="39034" y="521909"/>
                      <a:pt x="25522" y="516312"/>
                      <a:pt x="15560" y="506350"/>
                    </a:cubicBezTo>
                    <a:cubicBezTo>
                      <a:pt x="5597" y="496387"/>
                      <a:pt x="0" y="482875"/>
                      <a:pt x="0" y="468785"/>
                    </a:cubicBezTo>
                    <a:lnTo>
                      <a:pt x="0" y="53124"/>
                    </a:lnTo>
                    <a:cubicBezTo>
                      <a:pt x="0" y="39034"/>
                      <a:pt x="5597" y="25522"/>
                      <a:pt x="15560" y="15560"/>
                    </a:cubicBezTo>
                    <a:cubicBezTo>
                      <a:pt x="25522" y="5597"/>
                      <a:pt x="39034" y="0"/>
                      <a:pt x="53124" y="0"/>
                    </a:cubicBezTo>
                    <a:close/>
                  </a:path>
                </a:pathLst>
              </a:custGeom>
              <a:solidFill>
                <a:srgbClr val="EB7833"/>
              </a:solidFill>
            </p:spPr>
          </p:sp>
          <p:sp>
            <p:nvSpPr>
              <p:cNvPr name="TextBox 200" id="200"/>
              <p:cNvSpPr txBox="true"/>
              <p:nvPr/>
            </p:nvSpPr>
            <p:spPr>
              <a:xfrm>
                <a:off x="0" y="-28575"/>
                <a:ext cx="1671696" cy="55048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grpSp>
          <p:nvGrpSpPr>
            <p:cNvPr name="Group 201" id="201"/>
            <p:cNvGrpSpPr/>
            <p:nvPr/>
          </p:nvGrpSpPr>
          <p:grpSpPr>
            <a:xfrm rot="0">
              <a:off x="1400215" y="176202"/>
              <a:ext cx="6764117" cy="1963086"/>
              <a:chOff x="0" y="0"/>
              <a:chExt cx="22444046" cy="6513723"/>
            </a:xfrm>
          </p:grpSpPr>
          <p:sp>
            <p:nvSpPr>
              <p:cNvPr name="Freeform 202" id="202"/>
              <p:cNvSpPr/>
              <p:nvPr/>
            </p:nvSpPr>
            <p:spPr>
              <a:xfrm flipH="false" flipV="false" rot="0">
                <a:off x="-12700" y="-12700"/>
                <a:ext cx="22469446" cy="6539123"/>
              </a:xfrm>
              <a:custGeom>
                <a:avLst/>
                <a:gdLst/>
                <a:ahLst/>
                <a:cxnLst/>
                <a:rect r="r" b="b" t="t" l="l"/>
                <a:pathLst>
                  <a:path h="6539123" w="22469446">
                    <a:moveTo>
                      <a:pt x="21607115" y="0"/>
                    </a:moveTo>
                    <a:lnTo>
                      <a:pt x="862330" y="0"/>
                    </a:lnTo>
                    <a:cubicBezTo>
                      <a:pt x="389890" y="0"/>
                      <a:pt x="0" y="389890"/>
                      <a:pt x="0" y="862330"/>
                    </a:cubicBezTo>
                    <a:lnTo>
                      <a:pt x="0" y="5676793"/>
                    </a:lnTo>
                    <a:cubicBezTo>
                      <a:pt x="0" y="6149233"/>
                      <a:pt x="389890" y="6539123"/>
                      <a:pt x="862330" y="6539123"/>
                    </a:cubicBezTo>
                    <a:lnTo>
                      <a:pt x="21607115" y="6539123"/>
                    </a:lnTo>
                    <a:cubicBezTo>
                      <a:pt x="22079556" y="6539123"/>
                      <a:pt x="22469446" y="6149233"/>
                      <a:pt x="22469446" y="5676793"/>
                    </a:cubicBezTo>
                    <a:lnTo>
                      <a:pt x="22469446" y="862330"/>
                    </a:lnTo>
                    <a:cubicBezTo>
                      <a:pt x="22469446" y="389890"/>
                      <a:pt x="22079556" y="0"/>
                      <a:pt x="21607115" y="0"/>
                    </a:cubicBezTo>
                    <a:close/>
                    <a:moveTo>
                      <a:pt x="22278946" y="927100"/>
                    </a:moveTo>
                    <a:lnTo>
                      <a:pt x="22278946" y="5676793"/>
                    </a:lnTo>
                    <a:cubicBezTo>
                      <a:pt x="22278946" y="6043823"/>
                      <a:pt x="21974146" y="6348623"/>
                      <a:pt x="21607115" y="6348623"/>
                    </a:cubicBezTo>
                    <a:lnTo>
                      <a:pt x="862330" y="6348623"/>
                    </a:lnTo>
                    <a:cubicBezTo>
                      <a:pt x="495300" y="6348623"/>
                      <a:pt x="190500" y="6043823"/>
                      <a:pt x="190500" y="5676793"/>
                    </a:cubicBezTo>
                    <a:lnTo>
                      <a:pt x="190500" y="862330"/>
                    </a:lnTo>
                    <a:cubicBezTo>
                      <a:pt x="190500" y="495300"/>
                      <a:pt x="495300" y="190500"/>
                      <a:pt x="862330" y="190500"/>
                    </a:cubicBezTo>
                    <a:lnTo>
                      <a:pt x="21607115" y="190500"/>
                    </a:lnTo>
                    <a:cubicBezTo>
                      <a:pt x="21974146" y="190500"/>
                      <a:pt x="22278946" y="495300"/>
                      <a:pt x="22278946" y="862330"/>
                    </a:cubicBezTo>
                    <a:lnTo>
                      <a:pt x="22278946" y="92710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203" id="203"/>
            <p:cNvGrpSpPr/>
            <p:nvPr/>
          </p:nvGrpSpPr>
          <p:grpSpPr>
            <a:xfrm rot="0">
              <a:off x="3552972" y="1168852"/>
              <a:ext cx="764354" cy="555201"/>
              <a:chOff x="0" y="0"/>
              <a:chExt cx="1624330" cy="1179858"/>
            </a:xfrm>
          </p:grpSpPr>
          <p:sp>
            <p:nvSpPr>
              <p:cNvPr name="Freeform 204" id="204"/>
              <p:cNvSpPr/>
              <p:nvPr/>
            </p:nvSpPr>
            <p:spPr>
              <a:xfrm flipH="false" flipV="false" rot="0">
                <a:off x="41910" y="43180"/>
                <a:ext cx="1576070" cy="1131598"/>
              </a:xfrm>
              <a:custGeom>
                <a:avLst/>
                <a:gdLst/>
                <a:ahLst/>
                <a:cxnLst/>
                <a:rect r="r" b="b" t="t" l="l"/>
                <a:pathLst>
                  <a:path h="1131598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31598"/>
                    </a:lnTo>
                    <a:lnTo>
                      <a:pt x="0" y="1131598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205" id="205"/>
              <p:cNvSpPr/>
              <p:nvPr/>
            </p:nvSpPr>
            <p:spPr>
              <a:xfrm flipH="false" flipV="false" rot="0">
                <a:off x="35560" y="35560"/>
                <a:ext cx="1588770" cy="1144298"/>
              </a:xfrm>
              <a:custGeom>
                <a:avLst/>
                <a:gdLst/>
                <a:ahLst/>
                <a:cxnLst/>
                <a:rect r="r" b="b" t="t" l="l"/>
                <a:pathLst>
                  <a:path h="1144298" w="1588770">
                    <a:moveTo>
                      <a:pt x="1588770" y="1144298"/>
                    </a:moveTo>
                    <a:lnTo>
                      <a:pt x="0" y="1144298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44298"/>
                    </a:lnTo>
                    <a:close/>
                    <a:moveTo>
                      <a:pt x="12700" y="1131598"/>
                    </a:moveTo>
                    <a:lnTo>
                      <a:pt x="1576070" y="1131598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31598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206" id="206"/>
              <p:cNvSpPr/>
              <p:nvPr/>
            </p:nvSpPr>
            <p:spPr>
              <a:xfrm flipH="false" flipV="false" rot="0">
                <a:off x="0" y="0"/>
                <a:ext cx="1576070" cy="1131598"/>
              </a:xfrm>
              <a:custGeom>
                <a:avLst/>
                <a:gdLst/>
                <a:ahLst/>
                <a:cxnLst/>
                <a:rect r="r" b="b" t="t" l="l"/>
                <a:pathLst>
                  <a:path h="1131598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31598"/>
                    </a:lnTo>
                    <a:lnTo>
                      <a:pt x="0" y="1131598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207" id="207"/>
            <p:cNvGrpSpPr/>
            <p:nvPr/>
          </p:nvGrpSpPr>
          <p:grpSpPr>
            <a:xfrm rot="0">
              <a:off x="4416930" y="1162685"/>
              <a:ext cx="764354" cy="561368"/>
              <a:chOff x="0" y="0"/>
              <a:chExt cx="1624330" cy="1192964"/>
            </a:xfrm>
          </p:grpSpPr>
          <p:sp>
            <p:nvSpPr>
              <p:cNvPr name="Freeform 208" id="208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209" id="209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210" id="210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211" id="211"/>
            <p:cNvGrpSpPr/>
            <p:nvPr/>
          </p:nvGrpSpPr>
          <p:grpSpPr>
            <a:xfrm rot="0">
              <a:off x="5296175" y="1162685"/>
              <a:ext cx="764354" cy="561368"/>
              <a:chOff x="0" y="0"/>
              <a:chExt cx="1624330" cy="1192964"/>
            </a:xfrm>
          </p:grpSpPr>
          <p:sp>
            <p:nvSpPr>
              <p:cNvPr name="Freeform 212" id="212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213" id="213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214" id="214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215" id="215"/>
            <p:cNvGrpSpPr/>
            <p:nvPr/>
          </p:nvGrpSpPr>
          <p:grpSpPr>
            <a:xfrm rot="0">
              <a:off x="6160482" y="1162685"/>
              <a:ext cx="764354" cy="561368"/>
              <a:chOff x="0" y="0"/>
              <a:chExt cx="1624330" cy="1192964"/>
            </a:xfrm>
          </p:grpSpPr>
          <p:sp>
            <p:nvSpPr>
              <p:cNvPr name="Freeform 216" id="216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217" id="217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218" id="218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219" id="219"/>
            <p:cNvGrpSpPr/>
            <p:nvPr/>
          </p:nvGrpSpPr>
          <p:grpSpPr>
            <a:xfrm rot="0">
              <a:off x="7044360" y="1162685"/>
              <a:ext cx="764354" cy="561368"/>
              <a:chOff x="0" y="0"/>
              <a:chExt cx="1624330" cy="1192964"/>
            </a:xfrm>
          </p:grpSpPr>
          <p:sp>
            <p:nvSpPr>
              <p:cNvPr name="Freeform 220" id="220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221" id="221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222" id="222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223" id="223"/>
            <p:cNvGrpSpPr/>
            <p:nvPr/>
          </p:nvGrpSpPr>
          <p:grpSpPr>
            <a:xfrm rot="0">
              <a:off x="1810527" y="889550"/>
              <a:ext cx="1702654" cy="845061"/>
              <a:chOff x="0" y="0"/>
              <a:chExt cx="3618311" cy="1795841"/>
            </a:xfrm>
          </p:grpSpPr>
          <p:sp>
            <p:nvSpPr>
              <p:cNvPr name="Freeform 224" id="224"/>
              <p:cNvSpPr/>
              <p:nvPr/>
            </p:nvSpPr>
            <p:spPr>
              <a:xfrm flipH="false" flipV="false" rot="0">
                <a:off x="41910" y="43180"/>
                <a:ext cx="3570051" cy="1747581"/>
              </a:xfrm>
              <a:custGeom>
                <a:avLst/>
                <a:gdLst/>
                <a:ahLst/>
                <a:cxnLst/>
                <a:rect r="r" b="b" t="t" l="l"/>
                <a:pathLst>
                  <a:path h="1747581" w="3570051">
                    <a:moveTo>
                      <a:pt x="0" y="0"/>
                    </a:moveTo>
                    <a:lnTo>
                      <a:pt x="3570051" y="0"/>
                    </a:lnTo>
                    <a:lnTo>
                      <a:pt x="3570051" y="1747581"/>
                    </a:lnTo>
                    <a:lnTo>
                      <a:pt x="0" y="1747581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225" id="225"/>
              <p:cNvSpPr/>
              <p:nvPr/>
            </p:nvSpPr>
            <p:spPr>
              <a:xfrm flipH="false" flipV="false" rot="0">
                <a:off x="35560" y="35560"/>
                <a:ext cx="3582751" cy="1760281"/>
              </a:xfrm>
              <a:custGeom>
                <a:avLst/>
                <a:gdLst/>
                <a:ahLst/>
                <a:cxnLst/>
                <a:rect r="r" b="b" t="t" l="l"/>
                <a:pathLst>
                  <a:path h="1760281" w="3582751">
                    <a:moveTo>
                      <a:pt x="3582751" y="1760281"/>
                    </a:moveTo>
                    <a:lnTo>
                      <a:pt x="0" y="1760281"/>
                    </a:lnTo>
                    <a:lnTo>
                      <a:pt x="0" y="0"/>
                    </a:lnTo>
                    <a:lnTo>
                      <a:pt x="3582751" y="0"/>
                    </a:lnTo>
                    <a:lnTo>
                      <a:pt x="3582751" y="1760281"/>
                    </a:lnTo>
                    <a:close/>
                    <a:moveTo>
                      <a:pt x="12700" y="1747581"/>
                    </a:moveTo>
                    <a:lnTo>
                      <a:pt x="3570051" y="1747581"/>
                    </a:lnTo>
                    <a:lnTo>
                      <a:pt x="3570051" y="12700"/>
                    </a:lnTo>
                    <a:lnTo>
                      <a:pt x="12700" y="12700"/>
                    </a:lnTo>
                    <a:lnTo>
                      <a:pt x="12700" y="1747581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226" id="226"/>
              <p:cNvSpPr/>
              <p:nvPr/>
            </p:nvSpPr>
            <p:spPr>
              <a:xfrm flipH="false" flipV="false" rot="0">
                <a:off x="0" y="0"/>
                <a:ext cx="3570051" cy="1747581"/>
              </a:xfrm>
              <a:custGeom>
                <a:avLst/>
                <a:gdLst/>
                <a:ahLst/>
                <a:cxnLst/>
                <a:rect r="r" b="b" t="t" l="l"/>
                <a:pathLst>
                  <a:path h="1747581" w="3570051">
                    <a:moveTo>
                      <a:pt x="0" y="0"/>
                    </a:moveTo>
                    <a:lnTo>
                      <a:pt x="3570051" y="0"/>
                    </a:lnTo>
                    <a:lnTo>
                      <a:pt x="3570051" y="1747581"/>
                    </a:lnTo>
                    <a:lnTo>
                      <a:pt x="0" y="174758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name="AutoShape 227" id="227"/>
            <p:cNvSpPr/>
            <p:nvPr/>
          </p:nvSpPr>
          <p:spPr>
            <a:xfrm>
              <a:off x="1736233" y="1425755"/>
              <a:ext cx="6072481" cy="0"/>
            </a:xfrm>
            <a:prstGeom prst="line">
              <a:avLst/>
            </a:prstGeom>
            <a:ln cap="flat" w="50800">
              <a:solidFill>
                <a:srgbClr val="DE8244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TextBox 228" id="228"/>
            <p:cNvSpPr txBox="true"/>
            <p:nvPr/>
          </p:nvSpPr>
          <p:spPr>
            <a:xfrm rot="0">
              <a:off x="3591774" y="1121815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b="true" sz="1007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2570</a:t>
              </a:r>
            </a:p>
          </p:txBody>
        </p:sp>
        <p:sp>
          <p:nvSpPr>
            <p:cNvPr name="TextBox 229" id="229"/>
            <p:cNvSpPr txBox="true"/>
            <p:nvPr/>
          </p:nvSpPr>
          <p:spPr>
            <a:xfrm rot="0">
              <a:off x="4481698" y="1121815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b="true" sz="1007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2571</a:t>
              </a:r>
            </a:p>
          </p:txBody>
        </p:sp>
        <p:sp>
          <p:nvSpPr>
            <p:cNvPr name="TextBox 230" id="230"/>
            <p:cNvSpPr txBox="true"/>
            <p:nvPr/>
          </p:nvSpPr>
          <p:spPr>
            <a:xfrm rot="0">
              <a:off x="5343603" y="1121815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2572</a:t>
              </a:r>
            </a:p>
          </p:txBody>
        </p:sp>
        <p:sp>
          <p:nvSpPr>
            <p:cNvPr name="TextBox 231" id="231"/>
            <p:cNvSpPr txBox="true"/>
            <p:nvPr/>
          </p:nvSpPr>
          <p:spPr>
            <a:xfrm rot="0">
              <a:off x="6208127" y="1113953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2573</a:t>
              </a:r>
            </a:p>
          </p:txBody>
        </p:sp>
        <p:sp>
          <p:nvSpPr>
            <p:cNvPr name="TextBox 232" id="232"/>
            <p:cNvSpPr txBox="true"/>
            <p:nvPr/>
          </p:nvSpPr>
          <p:spPr>
            <a:xfrm rot="0">
              <a:off x="7072651" y="1113953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2574</a:t>
              </a:r>
            </a:p>
          </p:txBody>
        </p:sp>
        <p:sp>
          <p:nvSpPr>
            <p:cNvPr name="TextBox 233" id="233"/>
            <p:cNvSpPr txBox="true"/>
            <p:nvPr/>
          </p:nvSpPr>
          <p:spPr>
            <a:xfrm rot="0">
              <a:off x="3576070" y="1439540"/>
              <a:ext cx="746523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15</a:t>
              </a:r>
            </a:p>
          </p:txBody>
        </p:sp>
        <p:sp>
          <p:nvSpPr>
            <p:cNvPr name="TextBox 234" id="234"/>
            <p:cNvSpPr txBox="true"/>
            <p:nvPr/>
          </p:nvSpPr>
          <p:spPr>
            <a:xfrm rot="0">
              <a:off x="7065005" y="1451155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 u="sng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&gt;</a:t>
              </a: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21</a:t>
              </a:r>
            </a:p>
          </p:txBody>
        </p:sp>
        <p:grpSp>
          <p:nvGrpSpPr>
            <p:cNvPr name="Group 235" id="235"/>
            <p:cNvGrpSpPr/>
            <p:nvPr/>
          </p:nvGrpSpPr>
          <p:grpSpPr>
            <a:xfrm rot="0">
              <a:off x="3542097" y="879313"/>
              <a:ext cx="4281043" cy="214632"/>
              <a:chOff x="0" y="0"/>
              <a:chExt cx="1150672" cy="57689"/>
            </a:xfrm>
          </p:grpSpPr>
          <p:sp>
            <p:nvSpPr>
              <p:cNvPr name="Freeform 236" id="236"/>
              <p:cNvSpPr/>
              <p:nvPr/>
            </p:nvSpPr>
            <p:spPr>
              <a:xfrm flipH="false" flipV="false" rot="0">
                <a:off x="0" y="0"/>
                <a:ext cx="1150672" cy="57689"/>
              </a:xfrm>
              <a:custGeom>
                <a:avLst/>
                <a:gdLst/>
                <a:ahLst/>
                <a:cxnLst/>
                <a:rect r="r" b="b" t="t" l="l"/>
                <a:pathLst>
                  <a:path h="57689" w="1150672">
                    <a:moveTo>
                      <a:pt x="0" y="0"/>
                    </a:moveTo>
                    <a:lnTo>
                      <a:pt x="1150672" y="0"/>
                    </a:lnTo>
                    <a:lnTo>
                      <a:pt x="1150672" y="57689"/>
                    </a:lnTo>
                    <a:lnTo>
                      <a:pt x="0" y="57689"/>
                    </a:lnTo>
                    <a:close/>
                  </a:path>
                </a:pathLst>
              </a:custGeom>
              <a:solidFill>
                <a:srgbClr val="FFFAF2"/>
              </a:solidFill>
            </p:spPr>
          </p:sp>
          <p:sp>
            <p:nvSpPr>
              <p:cNvPr name="TextBox 237" id="237"/>
              <p:cNvSpPr txBox="true"/>
              <p:nvPr/>
            </p:nvSpPr>
            <p:spPr>
              <a:xfrm>
                <a:off x="0" y="-38100"/>
                <a:ext cx="1150672" cy="9578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40"/>
                  </a:lnSpc>
                </a:pPr>
              </a:p>
            </p:txBody>
          </p:sp>
        </p:grpSp>
        <p:sp>
          <p:nvSpPr>
            <p:cNvPr name="TextBox 238" id="238"/>
            <p:cNvSpPr txBox="true"/>
            <p:nvPr/>
          </p:nvSpPr>
          <p:spPr>
            <a:xfrm rot="0">
              <a:off x="3606865" y="840891"/>
              <a:ext cx="4154565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b="true" sz="1007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ปีงบประมาณ </a:t>
              </a:r>
            </a:p>
          </p:txBody>
        </p:sp>
        <p:sp>
          <p:nvSpPr>
            <p:cNvPr name="TextBox 239" id="239"/>
            <p:cNvSpPr txBox="true"/>
            <p:nvPr/>
          </p:nvSpPr>
          <p:spPr>
            <a:xfrm rot="0">
              <a:off x="4443520" y="1439540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17</a:t>
              </a:r>
            </a:p>
          </p:txBody>
        </p:sp>
        <p:sp>
          <p:nvSpPr>
            <p:cNvPr name="TextBox 240" id="240"/>
            <p:cNvSpPr txBox="true"/>
            <p:nvPr/>
          </p:nvSpPr>
          <p:spPr>
            <a:xfrm rot="0">
              <a:off x="5581587" y="1439540"/>
              <a:ext cx="193531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19</a:t>
              </a:r>
            </a:p>
          </p:txBody>
        </p:sp>
        <p:sp>
          <p:nvSpPr>
            <p:cNvPr name="TextBox 241" id="241"/>
            <p:cNvSpPr txBox="true"/>
            <p:nvPr/>
          </p:nvSpPr>
          <p:spPr>
            <a:xfrm rot="0">
              <a:off x="6187530" y="1439540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21</a:t>
              </a:r>
            </a:p>
          </p:txBody>
        </p:sp>
        <p:sp>
          <p:nvSpPr>
            <p:cNvPr name="TextBox 242" id="242"/>
            <p:cNvSpPr txBox="true"/>
            <p:nvPr/>
          </p:nvSpPr>
          <p:spPr>
            <a:xfrm rot="0">
              <a:off x="7078267" y="710840"/>
              <a:ext cx="743250" cy="13005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865"/>
                </a:lnSpc>
              </a:pPr>
              <a:r>
                <a:rPr lang="en-US" b="true" sz="565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หน่วยนับ : ร้อยละ</a:t>
              </a:r>
            </a:p>
          </p:txBody>
        </p:sp>
        <p:sp>
          <p:nvSpPr>
            <p:cNvPr name="TextBox 243" id="243"/>
            <p:cNvSpPr txBox="true"/>
            <p:nvPr/>
          </p:nvSpPr>
          <p:spPr>
            <a:xfrm rot="0">
              <a:off x="1736233" y="321254"/>
              <a:ext cx="6634572" cy="31973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007"/>
                </a:lnSpc>
              </a:pPr>
              <a:r>
                <a:rPr lang="en-US" sz="1433" spc="5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ร้อยละของบุคลากรสายสนับสนุนที่ดำรงตำแหน่งที่สูงขึ้น</a:t>
              </a:r>
            </a:p>
          </p:txBody>
        </p:sp>
        <p:sp>
          <p:nvSpPr>
            <p:cNvPr name="TextBox 244" id="244"/>
            <p:cNvSpPr txBox="true"/>
            <p:nvPr/>
          </p:nvSpPr>
          <p:spPr>
            <a:xfrm rot="0">
              <a:off x="1876397" y="1478722"/>
              <a:ext cx="1577177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ค่าเป้าหมาย </a:t>
              </a:r>
            </a:p>
          </p:txBody>
        </p:sp>
        <p:grpSp>
          <p:nvGrpSpPr>
            <p:cNvPr name="Group 245" id="245"/>
            <p:cNvGrpSpPr/>
            <p:nvPr/>
          </p:nvGrpSpPr>
          <p:grpSpPr>
            <a:xfrm rot="0">
              <a:off x="1801808" y="1785411"/>
              <a:ext cx="6021331" cy="222447"/>
              <a:chOff x="0" y="0"/>
              <a:chExt cx="1618432" cy="59790"/>
            </a:xfrm>
          </p:grpSpPr>
          <p:sp>
            <p:nvSpPr>
              <p:cNvPr name="Freeform 246" id="246"/>
              <p:cNvSpPr/>
              <p:nvPr/>
            </p:nvSpPr>
            <p:spPr>
              <a:xfrm flipH="false" flipV="false" rot="0">
                <a:off x="0" y="0"/>
                <a:ext cx="1618432" cy="59790"/>
              </a:xfrm>
              <a:custGeom>
                <a:avLst/>
                <a:gdLst/>
                <a:ahLst/>
                <a:cxnLst/>
                <a:rect r="r" b="b" t="t" l="l"/>
                <a:pathLst>
                  <a:path h="59790" w="1618432">
                    <a:moveTo>
                      <a:pt x="0" y="0"/>
                    </a:moveTo>
                    <a:lnTo>
                      <a:pt x="1618432" y="0"/>
                    </a:lnTo>
                    <a:lnTo>
                      <a:pt x="1618432" y="59790"/>
                    </a:lnTo>
                    <a:lnTo>
                      <a:pt x="0" y="59790"/>
                    </a:lnTo>
                    <a:close/>
                  </a:path>
                </a:pathLst>
              </a:custGeom>
              <a:solidFill>
                <a:srgbClr val="FFFAF2"/>
              </a:solidFill>
            </p:spPr>
          </p:sp>
          <p:sp>
            <p:nvSpPr>
              <p:cNvPr name="TextBox 247" id="247"/>
              <p:cNvSpPr txBox="true"/>
              <p:nvPr/>
            </p:nvSpPr>
            <p:spPr>
              <a:xfrm>
                <a:off x="0" y="-38100"/>
                <a:ext cx="1618432" cy="978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40"/>
                  </a:lnSpc>
                </a:pPr>
              </a:p>
            </p:txBody>
          </p:sp>
        </p:grpSp>
        <p:sp>
          <p:nvSpPr>
            <p:cNvPr name="TextBox 248" id="248"/>
            <p:cNvSpPr txBox="true"/>
            <p:nvPr/>
          </p:nvSpPr>
          <p:spPr>
            <a:xfrm rot="0">
              <a:off x="1849983" y="1752139"/>
              <a:ext cx="5826502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ตัวชี้วัดใหม่</a:t>
              </a:r>
            </a:p>
          </p:txBody>
        </p:sp>
        <p:sp>
          <p:nvSpPr>
            <p:cNvPr name="TextBox 249" id="249"/>
            <p:cNvSpPr txBox="true"/>
            <p:nvPr/>
          </p:nvSpPr>
          <p:spPr>
            <a:xfrm rot="0">
              <a:off x="1810527" y="1047248"/>
              <a:ext cx="1568581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พ.ศ.</a:t>
              </a:r>
            </a:p>
          </p:txBody>
        </p:sp>
        <p:grpSp>
          <p:nvGrpSpPr>
            <p:cNvPr name="Group 250" id="250"/>
            <p:cNvGrpSpPr/>
            <p:nvPr/>
          </p:nvGrpSpPr>
          <p:grpSpPr>
            <a:xfrm rot="0">
              <a:off x="0" y="0"/>
              <a:ext cx="1801808" cy="1801808"/>
              <a:chOff x="0" y="0"/>
              <a:chExt cx="812800" cy="812800"/>
            </a:xfrm>
          </p:grpSpPr>
          <p:sp>
            <p:nvSpPr>
              <p:cNvPr name="Freeform 251" id="251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B7833"/>
              </a:solidFill>
            </p:spPr>
          </p:sp>
          <p:sp>
            <p:nvSpPr>
              <p:cNvPr name="TextBox 252" id="252"/>
              <p:cNvSpPr txBox="true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253" id="253"/>
            <p:cNvGrpSpPr>
              <a:grpSpLocks noChangeAspect="true"/>
            </p:cNvGrpSpPr>
            <p:nvPr/>
          </p:nvGrpSpPr>
          <p:grpSpPr>
            <a:xfrm rot="0">
              <a:off x="199580" y="199580"/>
              <a:ext cx="1402648" cy="1402648"/>
              <a:chOff x="0" y="0"/>
              <a:chExt cx="6355080" cy="6355080"/>
            </a:xfrm>
          </p:grpSpPr>
          <p:sp>
            <p:nvSpPr>
              <p:cNvPr name="Freeform 254" id="254"/>
              <p:cNvSpPr/>
              <p:nvPr/>
            </p:nvSpPr>
            <p:spPr>
              <a:xfrm flipH="false" flipV="false" rot="0">
                <a:off x="0" y="0"/>
                <a:ext cx="6355080" cy="6355080"/>
              </a:xfrm>
              <a:custGeom>
                <a:avLst/>
                <a:gdLst/>
                <a:ahLst/>
                <a:cxnLst/>
                <a:rect r="r" b="b" t="t" l="l"/>
                <a:pathLst>
                  <a:path h="6355080" w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name="TextBox 255" id="255"/>
            <p:cNvSpPr txBox="true"/>
            <p:nvPr/>
          </p:nvSpPr>
          <p:spPr>
            <a:xfrm rot="0">
              <a:off x="196328" y="442902"/>
              <a:ext cx="1378589" cy="87100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599"/>
                </a:lnSpc>
              </a:pPr>
              <a:r>
                <a:rPr lang="en-US" sz="3999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1.7</a:t>
              </a:r>
            </a:p>
          </p:txBody>
        </p:sp>
      </p:grpSp>
    </p:spTree>
  </p:cSld>
  <p:clrMapOvr>
    <a:masterClrMapping/>
  </p:clrMapOvr>
</p:sld>
</file>

<file path=ppt/slides/slide7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-1497543" y="1807239"/>
            <a:ext cx="10616282" cy="7077522"/>
          </a:xfrm>
          <a:custGeom>
            <a:avLst/>
            <a:gdLst/>
            <a:ahLst/>
            <a:cxnLst/>
            <a:rect r="r" b="b" t="t" l="l"/>
            <a:pathLst>
              <a:path h="7077522" w="10616282">
                <a:moveTo>
                  <a:pt x="0" y="0"/>
                </a:moveTo>
                <a:lnTo>
                  <a:pt x="10616282" y="0"/>
                </a:lnTo>
                <a:lnTo>
                  <a:pt x="10616282" y="7077522"/>
                </a:lnTo>
                <a:lnTo>
                  <a:pt x="0" y="70775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155617" y="9820280"/>
            <a:ext cx="1404383" cy="871720"/>
            <a:chOff x="0" y="0"/>
            <a:chExt cx="1872511" cy="116229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872511" cy="1162293"/>
            </a:xfrm>
            <a:custGeom>
              <a:avLst/>
              <a:gdLst/>
              <a:ahLst/>
              <a:cxnLst/>
              <a:rect r="r" b="b" t="t" l="l"/>
              <a:pathLst>
                <a:path h="1162293" w="1872511">
                  <a:moveTo>
                    <a:pt x="0" y="0"/>
                  </a:moveTo>
                  <a:lnTo>
                    <a:pt x="1872511" y="0"/>
                  </a:lnTo>
                  <a:lnTo>
                    <a:pt x="1872511" y="1162293"/>
                  </a:lnTo>
                  <a:lnTo>
                    <a:pt x="0" y="1162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560" r="0" b="-2560"/>
              </a:stretch>
            </a:blipFill>
          </p:spPr>
        </p:sp>
        <p:sp>
          <p:nvSpPr>
            <p:cNvPr name="TextBox 5" id="5"/>
            <p:cNvSpPr txBox="true"/>
            <p:nvPr/>
          </p:nvSpPr>
          <p:spPr>
            <a:xfrm rot="0">
              <a:off x="790269" y="350949"/>
              <a:ext cx="616783" cy="58447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718"/>
                </a:lnSpc>
              </a:pPr>
              <a:r>
                <a:rPr lang="en-US" sz="2656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72</a:t>
              </a:r>
            </a:p>
          </p:txBody>
        </p:sp>
      </p:grpSp>
    </p:spTree>
  </p:cSld>
  <p:clrMapOvr>
    <a:masterClrMapping/>
  </p:clrMapOvr>
</p:sld>
</file>

<file path=ppt/slides/slide8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3271689" cy="4119683"/>
            <a:chOff x="0" y="0"/>
            <a:chExt cx="1172500" cy="147640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72500" cy="1476401"/>
            </a:xfrm>
            <a:custGeom>
              <a:avLst/>
              <a:gdLst/>
              <a:ahLst/>
              <a:cxnLst/>
              <a:rect r="r" b="b" t="t" l="l"/>
              <a:pathLst>
                <a:path h="1476401" w="1172500">
                  <a:moveTo>
                    <a:pt x="0" y="0"/>
                  </a:moveTo>
                  <a:lnTo>
                    <a:pt x="1172500" y="0"/>
                  </a:lnTo>
                  <a:lnTo>
                    <a:pt x="1172500" y="1476401"/>
                  </a:lnTo>
                  <a:lnTo>
                    <a:pt x="0" y="1476401"/>
                  </a:lnTo>
                  <a:close/>
                </a:path>
              </a:pathLst>
            </a:custGeom>
            <a:solidFill>
              <a:srgbClr val="C57F0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172500" cy="151450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50286" y="804127"/>
            <a:ext cx="3291380" cy="4050425"/>
            <a:chOff x="0" y="0"/>
            <a:chExt cx="4388507" cy="5400567"/>
          </a:xfrm>
        </p:grpSpPr>
        <p:sp>
          <p:nvSpPr>
            <p:cNvPr name="TextBox 6" id="6"/>
            <p:cNvSpPr txBox="true"/>
            <p:nvPr/>
          </p:nvSpPr>
          <p:spPr>
            <a:xfrm rot="0">
              <a:off x="0" y="9525"/>
              <a:ext cx="4388507" cy="149076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240"/>
                </a:lnSpc>
              </a:pPr>
              <a:r>
                <a:rPr lang="en-US" b="true" sz="2000" spc="100">
                  <a:solidFill>
                    <a:srgbClr val="000000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4.2 ยุทธศาสตร์ที่ 2  </a:t>
              </a:r>
            </a:p>
            <a:p>
              <a:pPr algn="l">
                <a:lnSpc>
                  <a:spcPts val="2240"/>
                </a:lnSpc>
              </a:pPr>
              <a:r>
                <a:rPr lang="en-US" b="true" sz="2000" spc="100">
                  <a:solidFill>
                    <a:srgbClr val="000000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พลิกโฉมหลักสูตรเชิงรุก</a:t>
              </a:r>
            </a:p>
            <a:p>
              <a:pPr algn="l">
                <a:lnSpc>
                  <a:spcPts val="2240"/>
                </a:lnSpc>
              </a:pPr>
              <a:r>
                <a:rPr lang="en-US" b="true" sz="2000" spc="100">
                  <a:solidFill>
                    <a:srgbClr val="000000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สู่การเรียนรู้ตลอดชีวิต</a:t>
              </a:r>
              <a:r>
                <a:rPr lang="en-US" b="true" sz="2000" spc="100">
                  <a:solidFill>
                    <a:srgbClr val="000000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 </a:t>
              </a:r>
            </a:p>
            <a:p>
              <a:pPr algn="l">
                <a:lnSpc>
                  <a:spcPts val="2240"/>
                </a:lnSpc>
              </a:pPr>
              <a:r>
                <a:rPr lang="en-US" b="true" sz="2000" spc="100">
                  <a:solidFill>
                    <a:srgbClr val="000000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ตอบโจทย์การพัฒนาประเทศ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0" y="1615343"/>
              <a:ext cx="4236538" cy="378522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965"/>
                </a:lnSpc>
              </a:pPr>
              <a:r>
                <a:rPr lang="en-US" sz="1754" spc="17">
                  <a:solidFill>
                    <a:srgbClr val="000000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เป้าประสงค์ :</a:t>
              </a:r>
            </a:p>
            <a:p>
              <a:pPr algn="l">
                <a:lnSpc>
                  <a:spcPts val="1287"/>
                </a:lnSpc>
              </a:pPr>
              <a:r>
                <a:rPr lang="en-US" sz="1149" spc="11">
                  <a:solidFill>
                    <a:srgbClr val="F4F4F4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2.1 มหาวิทยาลัยมีหลักสูตรที่มีคุณภาพ เป็นสากล และตอบสนองต่อความต้องการของตลาดแรงงาน การพัฒนาเชิงพื้นที่ และการเปลี่ยนแปลงของโลกอนาคต</a:t>
              </a:r>
            </a:p>
            <a:p>
              <a:pPr algn="l">
                <a:lnSpc>
                  <a:spcPts val="1287"/>
                </a:lnSpc>
              </a:pPr>
              <a:r>
                <a:rPr lang="en-US" sz="1149" spc="11">
                  <a:solidFill>
                    <a:srgbClr val="F4F4F4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2.2 มหาวิทยาลัยเป็นศูนย์กลางการเรียนรู้ตลอดชีวิต (LIFELONG LEARNING HUB) ที่พัฒนาหลักสูตร NON-DEGREE, MICRO-CREDENTIAL และ RESKILL/UPSKILL เพื่อรองรับผู้เรียนทุกช่วงวัย</a:t>
              </a:r>
            </a:p>
            <a:p>
              <a:pPr algn="l">
                <a:lnSpc>
                  <a:spcPts val="1287"/>
                </a:lnSpc>
              </a:pPr>
              <a:r>
                <a:rPr lang="en-US" sz="1149" spc="11">
                  <a:solidFill>
                    <a:srgbClr val="F4F4F4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 2.3 อาจารย์มีสมรรถนะในการจัดการเรียนรู้เชิงรุก ร่วมกับสถานประกอบการ และสามารถผลิตบัณฑิตที่มีสมรรถนะตรงกับความต้องการของภาคอุตสาหกรรมและสังคม</a:t>
              </a:r>
            </a:p>
            <a:p>
              <a:pPr algn="l">
                <a:lnSpc>
                  <a:spcPts val="1287"/>
                </a:lnSpc>
              </a:pPr>
              <a:r>
                <a:rPr lang="en-US" sz="1149" spc="11">
                  <a:solidFill>
                    <a:srgbClr val="F4F4F4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2.4 ประชาชนทุกกลุ่ม โดยเฉพาะกลุ่มด้อยโอกาสและพื้นที่ชายแดน สามารถเข้าถึงการศึกษาระดับอุดมศึกษาและการเรียนรู้ตลอดชีวิตได้อย่างทั่วถึงและเท่าเทียม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728062" y="4875683"/>
            <a:ext cx="3311458" cy="1925103"/>
            <a:chOff x="0" y="0"/>
            <a:chExt cx="4415277" cy="256680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21109" y="1836098"/>
              <a:ext cx="4333217" cy="489671"/>
            </a:xfrm>
            <a:custGeom>
              <a:avLst/>
              <a:gdLst/>
              <a:ahLst/>
              <a:cxnLst/>
              <a:rect r="r" b="b" t="t" l="l"/>
              <a:pathLst>
                <a:path h="489671" w="4333217">
                  <a:moveTo>
                    <a:pt x="0" y="0"/>
                  </a:moveTo>
                  <a:lnTo>
                    <a:pt x="4333217" y="0"/>
                  </a:lnTo>
                  <a:lnTo>
                    <a:pt x="4333217" y="489671"/>
                  </a:lnTo>
                  <a:lnTo>
                    <a:pt x="0" y="4896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7986" t="-49984" r="-19800" b="-1238677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42218" y="802469"/>
              <a:ext cx="4333217" cy="489671"/>
            </a:xfrm>
            <a:custGeom>
              <a:avLst/>
              <a:gdLst/>
              <a:ahLst/>
              <a:cxnLst/>
              <a:rect r="r" b="b" t="t" l="l"/>
              <a:pathLst>
                <a:path h="489671" w="4333217">
                  <a:moveTo>
                    <a:pt x="0" y="0"/>
                  </a:moveTo>
                  <a:lnTo>
                    <a:pt x="4333217" y="0"/>
                  </a:lnTo>
                  <a:lnTo>
                    <a:pt x="4333217" y="489670"/>
                  </a:lnTo>
                  <a:lnTo>
                    <a:pt x="0" y="4896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7986" t="-49984" r="-19800" b="-1238677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 rot="0">
              <a:off x="140885" y="797482"/>
              <a:ext cx="3946945" cy="17693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0"/>
                </a:lnSpc>
              </a:pPr>
              <a:r>
                <a:rPr lang="en-US" sz="1100" spc="-26">
                  <a:solidFill>
                    <a:srgbClr val="804928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2.1.1 พัฒนาหลักสูตรนานาชาติ/ทวิภาษาด้าน LOGISTICS และ INTERNATIONAL BUSINESS</a:t>
              </a:r>
            </a:p>
            <a:p>
              <a:pPr algn="l">
                <a:lnSpc>
                  <a:spcPts val="1540"/>
                </a:lnSpc>
              </a:pPr>
              <a:r>
                <a:rPr lang="en-US" sz="1100" spc="-26">
                  <a:solidFill>
                    <a:srgbClr val="804928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2.1.2 สร้างเครือข่ายสถาบันการศึกษา GMS </a:t>
              </a:r>
            </a:p>
            <a:p>
              <a:pPr algn="l">
                <a:lnSpc>
                  <a:spcPts val="1540"/>
                </a:lnSpc>
              </a:pPr>
              <a:r>
                <a:rPr lang="en-US" sz="1100" spc="-26">
                  <a:solidFill>
                    <a:srgbClr val="804928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เพื่อแลกเปลี่ยนนักศึกษาและคณาจารย์</a:t>
              </a:r>
            </a:p>
            <a:p>
              <a:pPr algn="l">
                <a:lnSpc>
                  <a:spcPts val="1540"/>
                </a:lnSpc>
              </a:pPr>
              <a:r>
                <a:rPr lang="en-US" sz="1100" spc="-26">
                  <a:solidFill>
                    <a:srgbClr val="804928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2.1.3 พัฒนาหลักสูตรตามเกณฑ์ AUN-QA </a:t>
              </a:r>
            </a:p>
            <a:p>
              <a:pPr algn="l">
                <a:lnSpc>
                  <a:spcPts val="1540"/>
                </a:lnSpc>
              </a:pPr>
              <a:r>
                <a:rPr lang="en-US" sz="1100" spc="-26">
                  <a:solidFill>
                    <a:srgbClr val="804928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แบบ FAST TRACK (AUN-QA CLINIC)</a:t>
              </a:r>
            </a:p>
            <a:p>
              <a:pPr algn="l">
                <a:lnSpc>
                  <a:spcPts val="1540"/>
                </a:lnSpc>
              </a:pPr>
            </a:p>
          </p:txBody>
        </p:sp>
        <p:grpSp>
          <p:nvGrpSpPr>
            <p:cNvPr name="Group 12" id="12"/>
            <p:cNvGrpSpPr/>
            <p:nvPr/>
          </p:nvGrpSpPr>
          <p:grpSpPr>
            <a:xfrm rot="0">
              <a:off x="42218" y="826057"/>
              <a:ext cx="512036" cy="221247"/>
              <a:chOff x="0" y="0"/>
              <a:chExt cx="134488" cy="58111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134488" cy="58111"/>
              </a:xfrm>
              <a:custGeom>
                <a:avLst/>
                <a:gdLst/>
                <a:ahLst/>
                <a:cxnLst/>
                <a:rect r="r" b="b" t="t" l="l"/>
                <a:pathLst>
                  <a:path h="58111" w="134488">
                    <a:moveTo>
                      <a:pt x="0" y="0"/>
                    </a:moveTo>
                    <a:lnTo>
                      <a:pt x="134488" y="0"/>
                    </a:lnTo>
                    <a:lnTo>
                      <a:pt x="134488" y="58111"/>
                    </a:lnTo>
                    <a:lnTo>
                      <a:pt x="0" y="58111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14" id="14"/>
              <p:cNvSpPr txBox="true"/>
              <p:nvPr/>
            </p:nvSpPr>
            <p:spPr>
              <a:xfrm>
                <a:off x="0" y="-9525"/>
                <a:ext cx="134488" cy="67636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15" id="15"/>
            <p:cNvSpPr txBox="true"/>
            <p:nvPr/>
          </p:nvSpPr>
          <p:spPr>
            <a:xfrm rot="0">
              <a:off x="390290" y="1642401"/>
              <a:ext cx="3720569" cy="221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342"/>
                </a:lnSpc>
              </a:pPr>
            </a:p>
          </p:txBody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4375435" cy="754469"/>
            </a:xfrm>
            <a:custGeom>
              <a:avLst/>
              <a:gdLst/>
              <a:ahLst/>
              <a:cxnLst/>
              <a:rect r="r" b="b" t="t" l="l"/>
              <a:pathLst>
                <a:path h="754469" w="4375435">
                  <a:moveTo>
                    <a:pt x="0" y="0"/>
                  </a:moveTo>
                  <a:lnTo>
                    <a:pt x="4375435" y="0"/>
                  </a:lnTo>
                  <a:lnTo>
                    <a:pt x="4375435" y="754469"/>
                  </a:lnTo>
                  <a:lnTo>
                    <a:pt x="0" y="7544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12057" r="-11411" b="-717613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 rot="0">
              <a:off x="107485" y="89962"/>
              <a:ext cx="4307791" cy="66450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952"/>
                </a:lnSpc>
              </a:pPr>
              <a:r>
                <a:rPr lang="en-US" b="true" sz="1600" spc="-57">
                  <a:solidFill>
                    <a:srgbClr val="032A5D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กลยุทธ์ที่ 1 พัฒนาหลักสูตรนานาชาติ </a:t>
              </a:r>
            </a:p>
            <a:p>
              <a:pPr algn="l">
                <a:lnSpc>
                  <a:spcPts val="1952"/>
                </a:lnSpc>
              </a:pPr>
              <a:r>
                <a:rPr lang="en-US" b="true" sz="1600" spc="-57">
                  <a:solidFill>
                    <a:srgbClr val="032A5D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ให้มีมาตรฐานที่แข่งขันได้ใน GMS</a:t>
              </a:r>
            </a:p>
          </p:txBody>
        </p:sp>
        <p:grpSp>
          <p:nvGrpSpPr>
            <p:cNvPr name="Group 18" id="18"/>
            <p:cNvGrpSpPr/>
            <p:nvPr/>
          </p:nvGrpSpPr>
          <p:grpSpPr>
            <a:xfrm rot="0">
              <a:off x="42218" y="1332480"/>
              <a:ext cx="512036" cy="239477"/>
              <a:chOff x="0" y="0"/>
              <a:chExt cx="134488" cy="62899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134488" cy="62899"/>
              </a:xfrm>
              <a:custGeom>
                <a:avLst/>
                <a:gdLst/>
                <a:ahLst/>
                <a:cxnLst/>
                <a:rect r="r" b="b" t="t" l="l"/>
                <a:pathLst>
                  <a:path h="62899" w="134488">
                    <a:moveTo>
                      <a:pt x="0" y="0"/>
                    </a:moveTo>
                    <a:lnTo>
                      <a:pt x="134488" y="0"/>
                    </a:lnTo>
                    <a:lnTo>
                      <a:pt x="134488" y="62899"/>
                    </a:lnTo>
                    <a:lnTo>
                      <a:pt x="0" y="62899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20" id="20"/>
              <p:cNvSpPr txBox="true"/>
              <p:nvPr/>
            </p:nvSpPr>
            <p:spPr>
              <a:xfrm>
                <a:off x="0" y="-9525"/>
                <a:ext cx="134488" cy="72424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21" id="21"/>
            <p:cNvGrpSpPr/>
            <p:nvPr/>
          </p:nvGrpSpPr>
          <p:grpSpPr>
            <a:xfrm rot="0">
              <a:off x="42218" y="1841457"/>
              <a:ext cx="512036" cy="239477"/>
              <a:chOff x="0" y="0"/>
              <a:chExt cx="134488" cy="62899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134488" cy="62899"/>
              </a:xfrm>
              <a:custGeom>
                <a:avLst/>
                <a:gdLst/>
                <a:ahLst/>
                <a:cxnLst/>
                <a:rect r="r" b="b" t="t" l="l"/>
                <a:pathLst>
                  <a:path h="62899" w="134488">
                    <a:moveTo>
                      <a:pt x="0" y="0"/>
                    </a:moveTo>
                    <a:lnTo>
                      <a:pt x="134488" y="0"/>
                    </a:lnTo>
                    <a:lnTo>
                      <a:pt x="134488" y="62899"/>
                    </a:lnTo>
                    <a:lnTo>
                      <a:pt x="0" y="62899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23" id="23"/>
              <p:cNvSpPr txBox="true"/>
              <p:nvPr/>
            </p:nvSpPr>
            <p:spPr>
              <a:xfrm>
                <a:off x="0" y="-9525"/>
                <a:ext cx="134488" cy="72424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</p:grpSp>
      <p:grpSp>
        <p:nvGrpSpPr>
          <p:cNvPr name="Group 24" id="24"/>
          <p:cNvGrpSpPr/>
          <p:nvPr/>
        </p:nvGrpSpPr>
        <p:grpSpPr>
          <a:xfrm rot="0">
            <a:off x="728062" y="6691673"/>
            <a:ext cx="3311458" cy="1925103"/>
            <a:chOff x="0" y="0"/>
            <a:chExt cx="4415277" cy="2566804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21109" y="1836098"/>
              <a:ext cx="4333217" cy="489671"/>
            </a:xfrm>
            <a:custGeom>
              <a:avLst/>
              <a:gdLst/>
              <a:ahLst/>
              <a:cxnLst/>
              <a:rect r="r" b="b" t="t" l="l"/>
              <a:pathLst>
                <a:path h="489671" w="4333217">
                  <a:moveTo>
                    <a:pt x="0" y="0"/>
                  </a:moveTo>
                  <a:lnTo>
                    <a:pt x="4333217" y="0"/>
                  </a:lnTo>
                  <a:lnTo>
                    <a:pt x="4333217" y="489671"/>
                  </a:lnTo>
                  <a:lnTo>
                    <a:pt x="0" y="4896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7986" t="-49984" r="-19800" b="-1238677"/>
              </a:stretch>
            </a:blip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42218" y="802469"/>
              <a:ext cx="4333217" cy="489671"/>
            </a:xfrm>
            <a:custGeom>
              <a:avLst/>
              <a:gdLst/>
              <a:ahLst/>
              <a:cxnLst/>
              <a:rect r="r" b="b" t="t" l="l"/>
              <a:pathLst>
                <a:path h="489671" w="4333217">
                  <a:moveTo>
                    <a:pt x="0" y="0"/>
                  </a:moveTo>
                  <a:lnTo>
                    <a:pt x="4333217" y="0"/>
                  </a:lnTo>
                  <a:lnTo>
                    <a:pt x="4333217" y="489670"/>
                  </a:lnTo>
                  <a:lnTo>
                    <a:pt x="0" y="4896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7986" t="-49984" r="-19800" b="-1238677"/>
              </a:stretch>
            </a:blipFill>
          </p:spPr>
        </p:sp>
        <p:sp>
          <p:nvSpPr>
            <p:cNvPr name="TextBox 27" id="27"/>
            <p:cNvSpPr txBox="true"/>
            <p:nvPr/>
          </p:nvSpPr>
          <p:spPr>
            <a:xfrm rot="0">
              <a:off x="140885" y="797482"/>
              <a:ext cx="3946945" cy="17693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0"/>
                </a:lnSpc>
              </a:pPr>
              <a:r>
                <a:rPr lang="en-US" sz="1100" spc="-26">
                  <a:solidFill>
                    <a:srgbClr val="804928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2.2.1 ขยายเครือข่ายสถานประกอบการ WIL/CWIE พื้นที่นครพนมและ GMS</a:t>
              </a:r>
            </a:p>
            <a:p>
              <a:pPr algn="l">
                <a:lnSpc>
                  <a:spcPts val="1540"/>
                </a:lnSpc>
              </a:pPr>
              <a:r>
                <a:rPr lang="en-US" sz="1100" spc="-26">
                  <a:solidFill>
                    <a:srgbClr val="804928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2.2.2 พัฒนาหลักสูตรบูรณาการการเรียนรู้กับ</a:t>
              </a:r>
            </a:p>
            <a:p>
              <a:pPr algn="l">
                <a:lnSpc>
                  <a:spcPts val="1540"/>
                </a:lnSpc>
              </a:pPr>
              <a:r>
                <a:rPr lang="en-US" sz="1100" spc="-26">
                  <a:solidFill>
                    <a:srgbClr val="804928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การทำงาน (CWIE CURRICULUM DESIGN)</a:t>
              </a:r>
            </a:p>
            <a:p>
              <a:pPr algn="l">
                <a:lnSpc>
                  <a:spcPts val="1540"/>
                </a:lnSpc>
              </a:pPr>
              <a:r>
                <a:rPr lang="en-US" sz="1100" spc="-26">
                  <a:solidFill>
                    <a:srgbClr val="804928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2.2.3 เชื่อมต่อนักศึกษากับตลาดแรงงาน (JOB FAIR และ CAREER MATCHING PLATFORM)</a:t>
              </a:r>
            </a:p>
            <a:p>
              <a:pPr algn="l">
                <a:lnSpc>
                  <a:spcPts val="1540"/>
                </a:lnSpc>
              </a:pPr>
            </a:p>
          </p:txBody>
        </p:sp>
        <p:grpSp>
          <p:nvGrpSpPr>
            <p:cNvPr name="Group 28" id="28"/>
            <p:cNvGrpSpPr/>
            <p:nvPr/>
          </p:nvGrpSpPr>
          <p:grpSpPr>
            <a:xfrm rot="0">
              <a:off x="42218" y="826057"/>
              <a:ext cx="512036" cy="221247"/>
              <a:chOff x="0" y="0"/>
              <a:chExt cx="134488" cy="58111"/>
            </a:xfrm>
          </p:grpSpPr>
          <p:sp>
            <p:nvSpPr>
              <p:cNvPr name="Freeform 29" id="29"/>
              <p:cNvSpPr/>
              <p:nvPr/>
            </p:nvSpPr>
            <p:spPr>
              <a:xfrm flipH="false" flipV="false" rot="0">
                <a:off x="0" y="0"/>
                <a:ext cx="134488" cy="58111"/>
              </a:xfrm>
              <a:custGeom>
                <a:avLst/>
                <a:gdLst/>
                <a:ahLst/>
                <a:cxnLst/>
                <a:rect r="r" b="b" t="t" l="l"/>
                <a:pathLst>
                  <a:path h="58111" w="134488">
                    <a:moveTo>
                      <a:pt x="0" y="0"/>
                    </a:moveTo>
                    <a:lnTo>
                      <a:pt x="134488" y="0"/>
                    </a:lnTo>
                    <a:lnTo>
                      <a:pt x="134488" y="58111"/>
                    </a:lnTo>
                    <a:lnTo>
                      <a:pt x="0" y="58111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30" id="30"/>
              <p:cNvSpPr txBox="true"/>
              <p:nvPr/>
            </p:nvSpPr>
            <p:spPr>
              <a:xfrm>
                <a:off x="0" y="-9525"/>
                <a:ext cx="134488" cy="67636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31" id="31"/>
            <p:cNvSpPr txBox="true"/>
            <p:nvPr/>
          </p:nvSpPr>
          <p:spPr>
            <a:xfrm rot="0">
              <a:off x="390290" y="1642401"/>
              <a:ext cx="3720569" cy="221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342"/>
                </a:lnSpc>
              </a:pPr>
            </a:p>
          </p:txBody>
        </p:sp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4375435" cy="754469"/>
            </a:xfrm>
            <a:custGeom>
              <a:avLst/>
              <a:gdLst/>
              <a:ahLst/>
              <a:cxnLst/>
              <a:rect r="r" b="b" t="t" l="l"/>
              <a:pathLst>
                <a:path h="754469" w="4375435">
                  <a:moveTo>
                    <a:pt x="0" y="0"/>
                  </a:moveTo>
                  <a:lnTo>
                    <a:pt x="4375435" y="0"/>
                  </a:lnTo>
                  <a:lnTo>
                    <a:pt x="4375435" y="754469"/>
                  </a:lnTo>
                  <a:lnTo>
                    <a:pt x="0" y="7544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12057" r="-11411" b="-717613"/>
              </a:stretch>
            </a:blipFill>
          </p:spPr>
        </p:sp>
        <p:sp>
          <p:nvSpPr>
            <p:cNvPr name="TextBox 33" id="33"/>
            <p:cNvSpPr txBox="true"/>
            <p:nvPr/>
          </p:nvSpPr>
          <p:spPr>
            <a:xfrm rot="0">
              <a:off x="107485" y="89962"/>
              <a:ext cx="4307791" cy="66450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952"/>
                </a:lnSpc>
              </a:pPr>
              <a:r>
                <a:rPr lang="en-US" b="true" sz="1600" spc="-57">
                  <a:solidFill>
                    <a:srgbClr val="032A5D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กลยุทธ์ที่ 2 พัฒนาหลักสูตรบูรณาการการเรียนรู้กับการทำงาน (WIL/CWIE)</a:t>
              </a:r>
            </a:p>
          </p:txBody>
        </p:sp>
        <p:grpSp>
          <p:nvGrpSpPr>
            <p:cNvPr name="Group 34" id="34"/>
            <p:cNvGrpSpPr/>
            <p:nvPr/>
          </p:nvGrpSpPr>
          <p:grpSpPr>
            <a:xfrm rot="0">
              <a:off x="42218" y="1284480"/>
              <a:ext cx="512036" cy="239477"/>
              <a:chOff x="0" y="0"/>
              <a:chExt cx="134488" cy="62899"/>
            </a:xfrm>
          </p:grpSpPr>
          <p:sp>
            <p:nvSpPr>
              <p:cNvPr name="Freeform 35" id="35"/>
              <p:cNvSpPr/>
              <p:nvPr/>
            </p:nvSpPr>
            <p:spPr>
              <a:xfrm flipH="false" flipV="false" rot="0">
                <a:off x="0" y="0"/>
                <a:ext cx="134488" cy="62899"/>
              </a:xfrm>
              <a:custGeom>
                <a:avLst/>
                <a:gdLst/>
                <a:ahLst/>
                <a:cxnLst/>
                <a:rect r="r" b="b" t="t" l="l"/>
                <a:pathLst>
                  <a:path h="62899" w="134488">
                    <a:moveTo>
                      <a:pt x="0" y="0"/>
                    </a:moveTo>
                    <a:lnTo>
                      <a:pt x="134488" y="0"/>
                    </a:lnTo>
                    <a:lnTo>
                      <a:pt x="134488" y="62899"/>
                    </a:lnTo>
                    <a:lnTo>
                      <a:pt x="0" y="62899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36" id="36"/>
              <p:cNvSpPr txBox="true"/>
              <p:nvPr/>
            </p:nvSpPr>
            <p:spPr>
              <a:xfrm>
                <a:off x="0" y="-9525"/>
                <a:ext cx="134488" cy="72424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37" id="37"/>
            <p:cNvGrpSpPr/>
            <p:nvPr/>
          </p:nvGrpSpPr>
          <p:grpSpPr>
            <a:xfrm rot="0">
              <a:off x="42218" y="1841457"/>
              <a:ext cx="512036" cy="239477"/>
              <a:chOff x="0" y="0"/>
              <a:chExt cx="134488" cy="62899"/>
            </a:xfrm>
          </p:grpSpPr>
          <p:sp>
            <p:nvSpPr>
              <p:cNvPr name="Freeform 38" id="38"/>
              <p:cNvSpPr/>
              <p:nvPr/>
            </p:nvSpPr>
            <p:spPr>
              <a:xfrm flipH="false" flipV="false" rot="0">
                <a:off x="0" y="0"/>
                <a:ext cx="134488" cy="62899"/>
              </a:xfrm>
              <a:custGeom>
                <a:avLst/>
                <a:gdLst/>
                <a:ahLst/>
                <a:cxnLst/>
                <a:rect r="r" b="b" t="t" l="l"/>
                <a:pathLst>
                  <a:path h="62899" w="134488">
                    <a:moveTo>
                      <a:pt x="0" y="0"/>
                    </a:moveTo>
                    <a:lnTo>
                      <a:pt x="134488" y="0"/>
                    </a:lnTo>
                    <a:lnTo>
                      <a:pt x="134488" y="62899"/>
                    </a:lnTo>
                    <a:lnTo>
                      <a:pt x="0" y="62899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39" id="39"/>
              <p:cNvSpPr txBox="true"/>
              <p:nvPr/>
            </p:nvSpPr>
            <p:spPr>
              <a:xfrm>
                <a:off x="0" y="-9525"/>
                <a:ext cx="134488" cy="72424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</p:grpSp>
      <p:grpSp>
        <p:nvGrpSpPr>
          <p:cNvPr name="Group 40" id="40"/>
          <p:cNvGrpSpPr/>
          <p:nvPr/>
        </p:nvGrpSpPr>
        <p:grpSpPr>
          <a:xfrm rot="0">
            <a:off x="716232" y="8513722"/>
            <a:ext cx="3321910" cy="2039403"/>
            <a:chOff x="0" y="0"/>
            <a:chExt cx="4429213" cy="2719204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4375435" cy="1160869"/>
            </a:xfrm>
            <a:custGeom>
              <a:avLst/>
              <a:gdLst/>
              <a:ahLst/>
              <a:cxnLst/>
              <a:rect r="r" b="b" t="t" l="l"/>
              <a:pathLst>
                <a:path h="1160869" w="4375435">
                  <a:moveTo>
                    <a:pt x="0" y="0"/>
                  </a:moveTo>
                  <a:lnTo>
                    <a:pt x="4375435" y="0"/>
                  </a:lnTo>
                  <a:lnTo>
                    <a:pt x="4375435" y="1160869"/>
                  </a:lnTo>
                  <a:lnTo>
                    <a:pt x="0" y="11608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137819" r="-11411" b="-431380"/>
              </a:stretch>
            </a:blipFill>
          </p:spPr>
        </p:sp>
        <p:sp>
          <p:nvSpPr>
            <p:cNvPr name="TextBox 42" id="42"/>
            <p:cNvSpPr txBox="true"/>
            <p:nvPr/>
          </p:nvSpPr>
          <p:spPr>
            <a:xfrm rot="0">
              <a:off x="107485" y="137962"/>
              <a:ext cx="4307791" cy="99470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952"/>
                </a:lnSpc>
              </a:pPr>
              <a:r>
                <a:rPr lang="en-US" b="true" sz="1600" spc="-57">
                  <a:solidFill>
                    <a:srgbClr val="032A5D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กลยุทธ์ที่ 3 พัฒนาหลักสูตรใหม่ด้าน BCG เศรษฐกิจสุขภาพ และ CREATIVE ECONOMY</a:t>
              </a:r>
            </a:p>
          </p:txBody>
        </p:sp>
        <p:sp>
          <p:nvSpPr>
            <p:cNvPr name="Freeform 43" id="43"/>
            <p:cNvSpPr/>
            <p:nvPr/>
          </p:nvSpPr>
          <p:spPr>
            <a:xfrm flipH="false" flipV="false" rot="0">
              <a:off x="31664" y="1208869"/>
              <a:ext cx="4333217" cy="489671"/>
            </a:xfrm>
            <a:custGeom>
              <a:avLst/>
              <a:gdLst/>
              <a:ahLst/>
              <a:cxnLst/>
              <a:rect r="r" b="b" t="t" l="l"/>
              <a:pathLst>
                <a:path h="489671" w="4333217">
                  <a:moveTo>
                    <a:pt x="0" y="0"/>
                  </a:moveTo>
                  <a:lnTo>
                    <a:pt x="4333217" y="0"/>
                  </a:lnTo>
                  <a:lnTo>
                    <a:pt x="4333217" y="489670"/>
                  </a:lnTo>
                  <a:lnTo>
                    <a:pt x="0" y="4896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7986" t="-49984" r="-19800" b="-1238677"/>
              </a:stretch>
            </a:blipFill>
          </p:spPr>
        </p:sp>
        <p:sp>
          <p:nvSpPr>
            <p:cNvPr name="TextBox 44" id="44"/>
            <p:cNvSpPr txBox="true"/>
            <p:nvPr/>
          </p:nvSpPr>
          <p:spPr>
            <a:xfrm rot="0">
              <a:off x="178330" y="1203882"/>
              <a:ext cx="4250882" cy="15153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0"/>
                </a:lnSpc>
              </a:pPr>
              <a:r>
                <a:rPr lang="en-US" sz="1100" spc="-26">
                  <a:solidFill>
                    <a:srgbClr val="804928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2.3.1 ศึกษาความเป็นไปได้และออกแบบหลักสูตร</a:t>
              </a:r>
            </a:p>
            <a:p>
              <a:pPr algn="l">
                <a:lnSpc>
                  <a:spcPts val="1540"/>
                </a:lnSpc>
              </a:pPr>
              <a:r>
                <a:rPr lang="en-US" sz="1100" spc="-26">
                  <a:solidFill>
                    <a:srgbClr val="804928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ด้านวิทยาศาสตร์สุขภาพ/BCG/CREATIVE ECONOMY</a:t>
              </a:r>
            </a:p>
            <a:p>
              <a:pPr algn="l">
                <a:lnSpc>
                  <a:spcPts val="1540"/>
                </a:lnSpc>
              </a:pPr>
              <a:r>
                <a:rPr lang="en-US" sz="1100" spc="-26">
                  <a:solidFill>
                    <a:srgbClr val="804928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2.3.2 สรรหาและพัฒนาอาจารย์ผู้เชี่ยวชาญ</a:t>
              </a:r>
            </a:p>
            <a:p>
              <a:pPr algn="l">
                <a:lnSpc>
                  <a:spcPts val="1540"/>
                </a:lnSpc>
              </a:pPr>
              <a:r>
                <a:rPr lang="en-US" sz="1100" spc="-26">
                  <a:solidFill>
                    <a:srgbClr val="804928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ด้านสุขภาพ/BCG/CREATIVE ECONOMY</a:t>
              </a:r>
            </a:p>
            <a:p>
              <a:pPr algn="l">
                <a:lnSpc>
                  <a:spcPts val="1540"/>
                </a:lnSpc>
              </a:pPr>
            </a:p>
            <a:p>
              <a:pPr algn="l">
                <a:lnSpc>
                  <a:spcPts val="1540"/>
                </a:lnSpc>
              </a:pPr>
            </a:p>
          </p:txBody>
        </p:sp>
        <p:sp>
          <p:nvSpPr>
            <p:cNvPr name="TextBox 45" id="45"/>
            <p:cNvSpPr txBox="true"/>
            <p:nvPr/>
          </p:nvSpPr>
          <p:spPr>
            <a:xfrm rot="0">
              <a:off x="379736" y="2048801"/>
              <a:ext cx="3720569" cy="221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342"/>
                </a:lnSpc>
              </a:pPr>
            </a:p>
          </p:txBody>
        </p:sp>
        <p:grpSp>
          <p:nvGrpSpPr>
            <p:cNvPr name="Group 46" id="46"/>
            <p:cNvGrpSpPr/>
            <p:nvPr/>
          </p:nvGrpSpPr>
          <p:grpSpPr>
            <a:xfrm rot="0">
              <a:off x="31664" y="1690880"/>
              <a:ext cx="512036" cy="239477"/>
              <a:chOff x="0" y="0"/>
              <a:chExt cx="134488" cy="62899"/>
            </a:xfrm>
          </p:grpSpPr>
          <p:sp>
            <p:nvSpPr>
              <p:cNvPr name="Freeform 47" id="47"/>
              <p:cNvSpPr/>
              <p:nvPr/>
            </p:nvSpPr>
            <p:spPr>
              <a:xfrm flipH="false" flipV="false" rot="0">
                <a:off x="0" y="0"/>
                <a:ext cx="134488" cy="62899"/>
              </a:xfrm>
              <a:custGeom>
                <a:avLst/>
                <a:gdLst/>
                <a:ahLst/>
                <a:cxnLst/>
                <a:rect r="r" b="b" t="t" l="l"/>
                <a:pathLst>
                  <a:path h="62899" w="134488">
                    <a:moveTo>
                      <a:pt x="0" y="0"/>
                    </a:moveTo>
                    <a:lnTo>
                      <a:pt x="134488" y="0"/>
                    </a:lnTo>
                    <a:lnTo>
                      <a:pt x="134488" y="62899"/>
                    </a:lnTo>
                    <a:lnTo>
                      <a:pt x="0" y="62899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48" id="48"/>
              <p:cNvSpPr txBox="true"/>
              <p:nvPr/>
            </p:nvSpPr>
            <p:spPr>
              <a:xfrm>
                <a:off x="0" y="-9525"/>
                <a:ext cx="134488" cy="72424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49" id="49"/>
            <p:cNvGrpSpPr/>
            <p:nvPr/>
          </p:nvGrpSpPr>
          <p:grpSpPr>
            <a:xfrm rot="0">
              <a:off x="37251" y="1208869"/>
              <a:ext cx="512036" cy="221247"/>
              <a:chOff x="0" y="0"/>
              <a:chExt cx="134488" cy="58111"/>
            </a:xfrm>
          </p:grpSpPr>
          <p:sp>
            <p:nvSpPr>
              <p:cNvPr name="Freeform 50" id="50"/>
              <p:cNvSpPr/>
              <p:nvPr/>
            </p:nvSpPr>
            <p:spPr>
              <a:xfrm flipH="false" flipV="false" rot="0">
                <a:off x="0" y="0"/>
                <a:ext cx="134488" cy="58111"/>
              </a:xfrm>
              <a:custGeom>
                <a:avLst/>
                <a:gdLst/>
                <a:ahLst/>
                <a:cxnLst/>
                <a:rect r="r" b="b" t="t" l="l"/>
                <a:pathLst>
                  <a:path h="58111" w="134488">
                    <a:moveTo>
                      <a:pt x="0" y="0"/>
                    </a:moveTo>
                    <a:lnTo>
                      <a:pt x="134488" y="0"/>
                    </a:lnTo>
                    <a:lnTo>
                      <a:pt x="134488" y="58111"/>
                    </a:lnTo>
                    <a:lnTo>
                      <a:pt x="0" y="58111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51" id="51"/>
              <p:cNvSpPr txBox="true"/>
              <p:nvPr/>
            </p:nvSpPr>
            <p:spPr>
              <a:xfrm>
                <a:off x="0" y="-9525"/>
                <a:ext cx="134488" cy="67636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</p:grpSp>
      <p:grpSp>
        <p:nvGrpSpPr>
          <p:cNvPr name="Group 52" id="52"/>
          <p:cNvGrpSpPr/>
          <p:nvPr/>
        </p:nvGrpSpPr>
        <p:grpSpPr>
          <a:xfrm rot="0">
            <a:off x="4107255" y="737542"/>
            <a:ext cx="3311458" cy="2762225"/>
            <a:chOff x="0" y="0"/>
            <a:chExt cx="4415277" cy="3682967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4375435" cy="1607510"/>
            </a:xfrm>
            <a:custGeom>
              <a:avLst/>
              <a:gdLst/>
              <a:ahLst/>
              <a:cxnLst/>
              <a:rect r="r" b="b" t="t" l="l"/>
              <a:pathLst>
                <a:path h="1607510" w="4375435">
                  <a:moveTo>
                    <a:pt x="0" y="0"/>
                  </a:moveTo>
                  <a:lnTo>
                    <a:pt x="4375435" y="0"/>
                  </a:lnTo>
                  <a:lnTo>
                    <a:pt x="4375435" y="1607510"/>
                  </a:lnTo>
                  <a:lnTo>
                    <a:pt x="0" y="16075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99526" r="-11411" b="-283738"/>
              </a:stretch>
            </a:blipFill>
          </p:spPr>
        </p:sp>
        <p:sp>
          <p:nvSpPr>
            <p:cNvPr name="TextBox 54" id="54"/>
            <p:cNvSpPr txBox="true"/>
            <p:nvPr/>
          </p:nvSpPr>
          <p:spPr>
            <a:xfrm rot="0">
              <a:off x="107485" y="137962"/>
              <a:ext cx="4307791" cy="132490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952"/>
                </a:lnSpc>
              </a:pPr>
              <a:r>
                <a:rPr lang="en-US" b="true" sz="1600" spc="-57">
                  <a:solidFill>
                    <a:srgbClr val="032A5D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กลยุทธ์ที่ 4 พัฒนาหลักสูตร เพื่อส่งเสริมการเรียนรู้ตลอดชีวิต NON-DEGREE และ MICRO-CREDENTIAL </a:t>
              </a:r>
            </a:p>
            <a:p>
              <a:pPr algn="l">
                <a:lnSpc>
                  <a:spcPts val="1952"/>
                </a:lnSpc>
              </a:pPr>
              <a:r>
                <a:rPr lang="en-US" b="true" sz="1600" spc="-57">
                  <a:solidFill>
                    <a:srgbClr val="032A5D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รองรับผู้เรียนยุคใหม่</a:t>
              </a:r>
            </a:p>
          </p:txBody>
        </p:sp>
        <p:sp>
          <p:nvSpPr>
            <p:cNvPr name="Freeform 55" id="55"/>
            <p:cNvSpPr/>
            <p:nvPr/>
          </p:nvSpPr>
          <p:spPr>
            <a:xfrm flipH="false" flipV="false" rot="0">
              <a:off x="21109" y="2728777"/>
              <a:ext cx="4333217" cy="489671"/>
            </a:xfrm>
            <a:custGeom>
              <a:avLst/>
              <a:gdLst/>
              <a:ahLst/>
              <a:cxnLst/>
              <a:rect r="r" b="b" t="t" l="l"/>
              <a:pathLst>
                <a:path h="489671" w="4333217">
                  <a:moveTo>
                    <a:pt x="0" y="0"/>
                  </a:moveTo>
                  <a:lnTo>
                    <a:pt x="4333217" y="0"/>
                  </a:lnTo>
                  <a:lnTo>
                    <a:pt x="4333217" y="489671"/>
                  </a:lnTo>
                  <a:lnTo>
                    <a:pt x="0" y="4896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7986" t="-49984" r="-19800" b="-1238677"/>
              </a:stretch>
            </a:blipFill>
          </p:spPr>
        </p:sp>
        <p:sp>
          <p:nvSpPr>
            <p:cNvPr name="Freeform 56" id="56"/>
            <p:cNvSpPr/>
            <p:nvPr/>
          </p:nvSpPr>
          <p:spPr>
            <a:xfrm flipH="false" flipV="false" rot="0">
              <a:off x="42218" y="1664631"/>
              <a:ext cx="4333217" cy="489671"/>
            </a:xfrm>
            <a:custGeom>
              <a:avLst/>
              <a:gdLst/>
              <a:ahLst/>
              <a:cxnLst/>
              <a:rect r="r" b="b" t="t" l="l"/>
              <a:pathLst>
                <a:path h="489671" w="4333217">
                  <a:moveTo>
                    <a:pt x="0" y="0"/>
                  </a:moveTo>
                  <a:lnTo>
                    <a:pt x="4333217" y="0"/>
                  </a:lnTo>
                  <a:lnTo>
                    <a:pt x="4333217" y="489671"/>
                  </a:lnTo>
                  <a:lnTo>
                    <a:pt x="0" y="4896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7986" t="-49984" r="-19800" b="-1238677"/>
              </a:stretch>
            </a:blipFill>
          </p:spPr>
        </p:sp>
        <p:sp>
          <p:nvSpPr>
            <p:cNvPr name="TextBox 57" id="57"/>
            <p:cNvSpPr txBox="true"/>
            <p:nvPr/>
          </p:nvSpPr>
          <p:spPr>
            <a:xfrm rot="0">
              <a:off x="188885" y="1659645"/>
              <a:ext cx="3946945" cy="20233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0"/>
                </a:lnSpc>
              </a:pPr>
              <a:r>
                <a:rPr lang="en-US" sz="1100" spc="-26">
                  <a:solidFill>
                    <a:srgbClr val="804928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2.4.1 พัฒนาสื่อการเรียนรู้ดิจิทัลและ E-LEARNING รองรับผู้เรียนยุคใหม่</a:t>
              </a:r>
            </a:p>
            <a:p>
              <a:pPr algn="l">
                <a:lnSpc>
                  <a:spcPts val="1540"/>
                </a:lnSpc>
              </a:pPr>
              <a:r>
                <a:rPr lang="en-US" sz="1100" spc="-26">
                  <a:solidFill>
                    <a:srgbClr val="804928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2.4.2 ออกแบบและเปิดหลักสูตร MICRO-CREDENTIAL ใน 5 สาขานำร่อง</a:t>
              </a:r>
            </a:p>
            <a:p>
              <a:pPr algn="l">
                <a:lnSpc>
                  <a:spcPts val="1540"/>
                </a:lnSpc>
              </a:pPr>
              <a:r>
                <a:rPr lang="en-US" sz="1100" spc="-26">
                  <a:solidFill>
                    <a:srgbClr val="804928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2.4.3 พัฒนาแพลตฟอร์ม E-LEARNING และ LMS ของมหาวิทยาลัย</a:t>
              </a:r>
            </a:p>
            <a:p>
              <a:pPr algn="l">
                <a:lnSpc>
                  <a:spcPts val="1540"/>
                </a:lnSpc>
              </a:pPr>
              <a:r>
                <a:rPr lang="en-US" sz="1100" spc="-26">
                  <a:solidFill>
                    <a:srgbClr val="804928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2.4.4 ตลาด MICRO-CREDENTIAL สู่กลุ่มวัยทำงานและ LIFELONG LEARNERS</a:t>
              </a:r>
            </a:p>
          </p:txBody>
        </p:sp>
        <p:sp>
          <p:nvSpPr>
            <p:cNvPr name="TextBox 58" id="58"/>
            <p:cNvSpPr txBox="true"/>
            <p:nvPr/>
          </p:nvSpPr>
          <p:spPr>
            <a:xfrm rot="0">
              <a:off x="390290" y="2504563"/>
              <a:ext cx="3720569" cy="221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342"/>
                </a:lnSpc>
              </a:pPr>
            </a:p>
          </p:txBody>
        </p:sp>
        <p:grpSp>
          <p:nvGrpSpPr>
            <p:cNvPr name="Group 59" id="59"/>
            <p:cNvGrpSpPr/>
            <p:nvPr/>
          </p:nvGrpSpPr>
          <p:grpSpPr>
            <a:xfrm rot="0">
              <a:off x="42218" y="2146643"/>
              <a:ext cx="621418" cy="239477"/>
              <a:chOff x="0" y="0"/>
              <a:chExt cx="163217" cy="62899"/>
            </a:xfrm>
          </p:grpSpPr>
          <p:sp>
            <p:nvSpPr>
              <p:cNvPr name="Freeform 60" id="60"/>
              <p:cNvSpPr/>
              <p:nvPr/>
            </p:nvSpPr>
            <p:spPr>
              <a:xfrm flipH="false" flipV="false" rot="0">
                <a:off x="0" y="0"/>
                <a:ext cx="163217" cy="62899"/>
              </a:xfrm>
              <a:custGeom>
                <a:avLst/>
                <a:gdLst/>
                <a:ahLst/>
                <a:cxnLst/>
                <a:rect r="r" b="b" t="t" l="l"/>
                <a:pathLst>
                  <a:path h="62899" w="163217">
                    <a:moveTo>
                      <a:pt x="0" y="0"/>
                    </a:moveTo>
                    <a:lnTo>
                      <a:pt x="163217" y="0"/>
                    </a:lnTo>
                    <a:lnTo>
                      <a:pt x="163217" y="62899"/>
                    </a:lnTo>
                    <a:lnTo>
                      <a:pt x="0" y="62899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61" id="61"/>
              <p:cNvSpPr txBox="true"/>
              <p:nvPr/>
            </p:nvSpPr>
            <p:spPr>
              <a:xfrm>
                <a:off x="0" y="-9525"/>
                <a:ext cx="163217" cy="72424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62" id="62"/>
            <p:cNvGrpSpPr/>
            <p:nvPr/>
          </p:nvGrpSpPr>
          <p:grpSpPr>
            <a:xfrm rot="0">
              <a:off x="47805" y="1664631"/>
              <a:ext cx="512036" cy="221247"/>
              <a:chOff x="0" y="0"/>
              <a:chExt cx="134488" cy="58111"/>
            </a:xfrm>
          </p:grpSpPr>
          <p:sp>
            <p:nvSpPr>
              <p:cNvPr name="Freeform 63" id="63"/>
              <p:cNvSpPr/>
              <p:nvPr/>
            </p:nvSpPr>
            <p:spPr>
              <a:xfrm flipH="false" flipV="false" rot="0">
                <a:off x="0" y="0"/>
                <a:ext cx="134488" cy="58111"/>
              </a:xfrm>
              <a:custGeom>
                <a:avLst/>
                <a:gdLst/>
                <a:ahLst/>
                <a:cxnLst/>
                <a:rect r="r" b="b" t="t" l="l"/>
                <a:pathLst>
                  <a:path h="58111" w="134488">
                    <a:moveTo>
                      <a:pt x="0" y="0"/>
                    </a:moveTo>
                    <a:lnTo>
                      <a:pt x="134488" y="0"/>
                    </a:lnTo>
                    <a:lnTo>
                      <a:pt x="134488" y="58111"/>
                    </a:lnTo>
                    <a:lnTo>
                      <a:pt x="0" y="58111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64" id="64"/>
              <p:cNvSpPr txBox="true"/>
              <p:nvPr/>
            </p:nvSpPr>
            <p:spPr>
              <a:xfrm>
                <a:off x="0" y="-9525"/>
                <a:ext cx="134488" cy="67636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65" id="65"/>
            <p:cNvGrpSpPr/>
            <p:nvPr/>
          </p:nvGrpSpPr>
          <p:grpSpPr>
            <a:xfrm rot="0">
              <a:off x="42218" y="2714448"/>
              <a:ext cx="621418" cy="239477"/>
              <a:chOff x="0" y="0"/>
              <a:chExt cx="163217" cy="62899"/>
            </a:xfrm>
          </p:grpSpPr>
          <p:sp>
            <p:nvSpPr>
              <p:cNvPr name="Freeform 66" id="66"/>
              <p:cNvSpPr/>
              <p:nvPr/>
            </p:nvSpPr>
            <p:spPr>
              <a:xfrm flipH="false" flipV="false" rot="0">
                <a:off x="0" y="0"/>
                <a:ext cx="163217" cy="62899"/>
              </a:xfrm>
              <a:custGeom>
                <a:avLst/>
                <a:gdLst/>
                <a:ahLst/>
                <a:cxnLst/>
                <a:rect r="r" b="b" t="t" l="l"/>
                <a:pathLst>
                  <a:path h="62899" w="163217">
                    <a:moveTo>
                      <a:pt x="0" y="0"/>
                    </a:moveTo>
                    <a:lnTo>
                      <a:pt x="163217" y="0"/>
                    </a:lnTo>
                    <a:lnTo>
                      <a:pt x="163217" y="62899"/>
                    </a:lnTo>
                    <a:lnTo>
                      <a:pt x="0" y="62899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67" id="67"/>
              <p:cNvSpPr txBox="true"/>
              <p:nvPr/>
            </p:nvSpPr>
            <p:spPr>
              <a:xfrm>
                <a:off x="0" y="-9525"/>
                <a:ext cx="163217" cy="72424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68" id="68"/>
            <p:cNvGrpSpPr/>
            <p:nvPr/>
          </p:nvGrpSpPr>
          <p:grpSpPr>
            <a:xfrm rot="0">
              <a:off x="42218" y="3218448"/>
              <a:ext cx="621418" cy="239477"/>
              <a:chOff x="0" y="0"/>
              <a:chExt cx="163217" cy="62899"/>
            </a:xfrm>
          </p:grpSpPr>
          <p:sp>
            <p:nvSpPr>
              <p:cNvPr name="Freeform 69" id="69"/>
              <p:cNvSpPr/>
              <p:nvPr/>
            </p:nvSpPr>
            <p:spPr>
              <a:xfrm flipH="false" flipV="false" rot="0">
                <a:off x="0" y="0"/>
                <a:ext cx="163217" cy="62899"/>
              </a:xfrm>
              <a:custGeom>
                <a:avLst/>
                <a:gdLst/>
                <a:ahLst/>
                <a:cxnLst/>
                <a:rect r="r" b="b" t="t" l="l"/>
                <a:pathLst>
                  <a:path h="62899" w="163217">
                    <a:moveTo>
                      <a:pt x="0" y="0"/>
                    </a:moveTo>
                    <a:lnTo>
                      <a:pt x="163217" y="0"/>
                    </a:lnTo>
                    <a:lnTo>
                      <a:pt x="163217" y="62899"/>
                    </a:lnTo>
                    <a:lnTo>
                      <a:pt x="0" y="62899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70" id="70"/>
              <p:cNvSpPr txBox="true"/>
              <p:nvPr/>
            </p:nvSpPr>
            <p:spPr>
              <a:xfrm>
                <a:off x="0" y="-9525"/>
                <a:ext cx="163217" cy="72424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</p:grpSp>
      <p:grpSp>
        <p:nvGrpSpPr>
          <p:cNvPr name="Group 71" id="71"/>
          <p:cNvGrpSpPr/>
          <p:nvPr/>
        </p:nvGrpSpPr>
        <p:grpSpPr>
          <a:xfrm rot="0">
            <a:off x="4107255" y="3535767"/>
            <a:ext cx="3311458" cy="2127322"/>
            <a:chOff x="0" y="0"/>
            <a:chExt cx="4415277" cy="2836430"/>
          </a:xfrm>
        </p:grpSpPr>
        <p:sp>
          <p:nvSpPr>
            <p:cNvPr name="Freeform 72" id="72"/>
            <p:cNvSpPr/>
            <p:nvPr/>
          </p:nvSpPr>
          <p:spPr>
            <a:xfrm flipH="false" flipV="false" rot="0">
              <a:off x="0" y="0"/>
              <a:ext cx="4375435" cy="1169331"/>
            </a:xfrm>
            <a:custGeom>
              <a:avLst/>
              <a:gdLst/>
              <a:ahLst/>
              <a:cxnLst/>
              <a:rect r="r" b="b" t="t" l="l"/>
              <a:pathLst>
                <a:path h="1169331" w="4375435">
                  <a:moveTo>
                    <a:pt x="0" y="0"/>
                  </a:moveTo>
                  <a:lnTo>
                    <a:pt x="4375435" y="0"/>
                  </a:lnTo>
                  <a:lnTo>
                    <a:pt x="4375435" y="1169331"/>
                  </a:lnTo>
                  <a:lnTo>
                    <a:pt x="0" y="1169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136822" r="-11411" b="-427535"/>
              </a:stretch>
            </a:blipFill>
          </p:spPr>
        </p:sp>
        <p:sp>
          <p:nvSpPr>
            <p:cNvPr name="TextBox 73" id="73"/>
            <p:cNvSpPr txBox="true"/>
            <p:nvPr/>
          </p:nvSpPr>
          <p:spPr>
            <a:xfrm rot="0">
              <a:off x="107485" y="137962"/>
              <a:ext cx="4307791" cy="99470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952"/>
                </a:lnSpc>
              </a:pPr>
              <a:r>
                <a:rPr lang="en-US" b="true" sz="1600" spc="-57">
                  <a:solidFill>
                    <a:srgbClr val="032A5D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กลยุทธ์ที่ 5 พัฒนาหลักสูตรให้สอดคล้องตลาดแรงงาน และพัฒนาหลักสูตร RESKILL/UPSKILL</a:t>
              </a:r>
            </a:p>
          </p:txBody>
        </p:sp>
        <p:sp>
          <p:nvSpPr>
            <p:cNvPr name="Freeform 74" id="74"/>
            <p:cNvSpPr/>
            <p:nvPr/>
          </p:nvSpPr>
          <p:spPr>
            <a:xfrm flipH="false" flipV="false" rot="0">
              <a:off x="21109" y="2346759"/>
              <a:ext cx="4333217" cy="489671"/>
            </a:xfrm>
            <a:custGeom>
              <a:avLst/>
              <a:gdLst/>
              <a:ahLst/>
              <a:cxnLst/>
              <a:rect r="r" b="b" t="t" l="l"/>
              <a:pathLst>
                <a:path h="489671" w="4333217">
                  <a:moveTo>
                    <a:pt x="0" y="0"/>
                  </a:moveTo>
                  <a:lnTo>
                    <a:pt x="4333217" y="0"/>
                  </a:lnTo>
                  <a:lnTo>
                    <a:pt x="4333217" y="489671"/>
                  </a:lnTo>
                  <a:lnTo>
                    <a:pt x="0" y="4896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7986" t="-49984" r="-19800" b="-1238677"/>
              </a:stretch>
            </a:blipFill>
          </p:spPr>
        </p:sp>
        <p:sp>
          <p:nvSpPr>
            <p:cNvPr name="Freeform 75" id="75"/>
            <p:cNvSpPr/>
            <p:nvPr/>
          </p:nvSpPr>
          <p:spPr>
            <a:xfrm flipH="false" flipV="false" rot="0">
              <a:off x="42218" y="1282613"/>
              <a:ext cx="4333217" cy="489671"/>
            </a:xfrm>
            <a:custGeom>
              <a:avLst/>
              <a:gdLst/>
              <a:ahLst/>
              <a:cxnLst/>
              <a:rect r="r" b="b" t="t" l="l"/>
              <a:pathLst>
                <a:path h="489671" w="4333217">
                  <a:moveTo>
                    <a:pt x="0" y="0"/>
                  </a:moveTo>
                  <a:lnTo>
                    <a:pt x="4333217" y="0"/>
                  </a:lnTo>
                  <a:lnTo>
                    <a:pt x="4333217" y="489671"/>
                  </a:lnTo>
                  <a:lnTo>
                    <a:pt x="0" y="4896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7986" t="-49984" r="-19800" b="-1238677"/>
              </a:stretch>
            </a:blipFill>
          </p:spPr>
        </p:sp>
        <p:sp>
          <p:nvSpPr>
            <p:cNvPr name="TextBox 76" id="76"/>
            <p:cNvSpPr txBox="true"/>
            <p:nvPr/>
          </p:nvSpPr>
          <p:spPr>
            <a:xfrm rot="0">
              <a:off x="140885" y="1277627"/>
              <a:ext cx="3946945" cy="15153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0"/>
                </a:lnSpc>
              </a:pPr>
              <a:r>
                <a:rPr lang="en-US" sz="1100" spc="-26">
                  <a:solidFill>
                    <a:srgbClr val="804928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2.5.1 สำรวจความต้องการแรงงานและวิเคราะห์ GAP หลักสูตร (CURRICULUM GAP ANALYSIS)</a:t>
              </a:r>
            </a:p>
            <a:p>
              <a:pPr algn="l">
                <a:lnSpc>
                  <a:spcPts val="1540"/>
                </a:lnSpc>
              </a:pPr>
              <a:r>
                <a:rPr lang="en-US" sz="1100" spc="-26">
                  <a:solidFill>
                    <a:srgbClr val="804928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2.5.2 พัฒนาหลักสูตร RESKILL/UPSKILL ด้าน BCG เศรษฐกิจดิจิทัล และ AI</a:t>
              </a:r>
            </a:p>
            <a:p>
              <a:pPr algn="l">
                <a:lnSpc>
                  <a:spcPts val="1540"/>
                </a:lnSpc>
              </a:pPr>
              <a:r>
                <a:rPr lang="en-US" sz="1100" spc="-26">
                  <a:solidFill>
                    <a:srgbClr val="804928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2.5.3 พัฒนาทักษะดิจิทัลและ AI ให้นักศึกษาก่อนสำเร็จการศึกษา</a:t>
              </a:r>
            </a:p>
          </p:txBody>
        </p:sp>
        <p:sp>
          <p:nvSpPr>
            <p:cNvPr name="TextBox 77" id="77"/>
            <p:cNvSpPr txBox="true"/>
            <p:nvPr/>
          </p:nvSpPr>
          <p:spPr>
            <a:xfrm rot="0">
              <a:off x="390290" y="2122545"/>
              <a:ext cx="3720569" cy="221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342"/>
                </a:lnSpc>
              </a:pPr>
            </a:p>
          </p:txBody>
        </p:sp>
        <p:grpSp>
          <p:nvGrpSpPr>
            <p:cNvPr name="Group 78" id="78"/>
            <p:cNvGrpSpPr/>
            <p:nvPr/>
          </p:nvGrpSpPr>
          <p:grpSpPr>
            <a:xfrm rot="0">
              <a:off x="42218" y="1812624"/>
              <a:ext cx="517623" cy="239477"/>
              <a:chOff x="0" y="0"/>
              <a:chExt cx="135955" cy="62899"/>
            </a:xfrm>
          </p:grpSpPr>
          <p:sp>
            <p:nvSpPr>
              <p:cNvPr name="Freeform 79" id="79"/>
              <p:cNvSpPr/>
              <p:nvPr/>
            </p:nvSpPr>
            <p:spPr>
              <a:xfrm flipH="false" flipV="false" rot="0">
                <a:off x="0" y="0"/>
                <a:ext cx="135955" cy="62899"/>
              </a:xfrm>
              <a:custGeom>
                <a:avLst/>
                <a:gdLst/>
                <a:ahLst/>
                <a:cxnLst/>
                <a:rect r="r" b="b" t="t" l="l"/>
                <a:pathLst>
                  <a:path h="62899" w="135955">
                    <a:moveTo>
                      <a:pt x="0" y="0"/>
                    </a:moveTo>
                    <a:lnTo>
                      <a:pt x="135955" y="0"/>
                    </a:lnTo>
                    <a:lnTo>
                      <a:pt x="135955" y="62899"/>
                    </a:lnTo>
                    <a:lnTo>
                      <a:pt x="0" y="62899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80" id="80"/>
              <p:cNvSpPr txBox="true"/>
              <p:nvPr/>
            </p:nvSpPr>
            <p:spPr>
              <a:xfrm>
                <a:off x="0" y="-9525"/>
                <a:ext cx="135955" cy="72424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81" id="81"/>
            <p:cNvGrpSpPr/>
            <p:nvPr/>
          </p:nvGrpSpPr>
          <p:grpSpPr>
            <a:xfrm rot="0">
              <a:off x="47805" y="1282613"/>
              <a:ext cx="512036" cy="221247"/>
              <a:chOff x="0" y="0"/>
              <a:chExt cx="134488" cy="58111"/>
            </a:xfrm>
          </p:grpSpPr>
          <p:sp>
            <p:nvSpPr>
              <p:cNvPr name="Freeform 82" id="82"/>
              <p:cNvSpPr/>
              <p:nvPr/>
            </p:nvSpPr>
            <p:spPr>
              <a:xfrm flipH="false" flipV="false" rot="0">
                <a:off x="0" y="0"/>
                <a:ext cx="134488" cy="58111"/>
              </a:xfrm>
              <a:custGeom>
                <a:avLst/>
                <a:gdLst/>
                <a:ahLst/>
                <a:cxnLst/>
                <a:rect r="r" b="b" t="t" l="l"/>
                <a:pathLst>
                  <a:path h="58111" w="134488">
                    <a:moveTo>
                      <a:pt x="0" y="0"/>
                    </a:moveTo>
                    <a:lnTo>
                      <a:pt x="134488" y="0"/>
                    </a:lnTo>
                    <a:lnTo>
                      <a:pt x="134488" y="58111"/>
                    </a:lnTo>
                    <a:lnTo>
                      <a:pt x="0" y="58111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83" id="83"/>
              <p:cNvSpPr txBox="true"/>
              <p:nvPr/>
            </p:nvSpPr>
            <p:spPr>
              <a:xfrm>
                <a:off x="0" y="-9525"/>
                <a:ext cx="134488" cy="67636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84" id="84"/>
            <p:cNvGrpSpPr/>
            <p:nvPr/>
          </p:nvGrpSpPr>
          <p:grpSpPr>
            <a:xfrm rot="0">
              <a:off x="42218" y="2332430"/>
              <a:ext cx="517623" cy="239477"/>
              <a:chOff x="0" y="0"/>
              <a:chExt cx="135955" cy="62899"/>
            </a:xfrm>
          </p:grpSpPr>
          <p:sp>
            <p:nvSpPr>
              <p:cNvPr name="Freeform 85" id="85"/>
              <p:cNvSpPr/>
              <p:nvPr/>
            </p:nvSpPr>
            <p:spPr>
              <a:xfrm flipH="false" flipV="false" rot="0">
                <a:off x="0" y="0"/>
                <a:ext cx="135955" cy="62899"/>
              </a:xfrm>
              <a:custGeom>
                <a:avLst/>
                <a:gdLst/>
                <a:ahLst/>
                <a:cxnLst/>
                <a:rect r="r" b="b" t="t" l="l"/>
                <a:pathLst>
                  <a:path h="62899" w="135955">
                    <a:moveTo>
                      <a:pt x="0" y="0"/>
                    </a:moveTo>
                    <a:lnTo>
                      <a:pt x="135955" y="0"/>
                    </a:lnTo>
                    <a:lnTo>
                      <a:pt x="135955" y="62899"/>
                    </a:lnTo>
                    <a:lnTo>
                      <a:pt x="0" y="62899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86" id="86"/>
              <p:cNvSpPr txBox="true"/>
              <p:nvPr/>
            </p:nvSpPr>
            <p:spPr>
              <a:xfrm>
                <a:off x="0" y="-9525"/>
                <a:ext cx="135955" cy="72424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</p:grpSp>
      <p:grpSp>
        <p:nvGrpSpPr>
          <p:cNvPr name="Group 87" id="87"/>
          <p:cNvGrpSpPr/>
          <p:nvPr/>
        </p:nvGrpSpPr>
        <p:grpSpPr>
          <a:xfrm rot="0">
            <a:off x="4107255" y="5776895"/>
            <a:ext cx="3311458" cy="2232003"/>
            <a:chOff x="0" y="0"/>
            <a:chExt cx="4415277" cy="2976004"/>
          </a:xfrm>
        </p:grpSpPr>
        <p:sp>
          <p:nvSpPr>
            <p:cNvPr name="Freeform 88" id="88"/>
            <p:cNvSpPr/>
            <p:nvPr/>
          </p:nvSpPr>
          <p:spPr>
            <a:xfrm flipH="false" flipV="false" rot="0">
              <a:off x="0" y="0"/>
              <a:ext cx="4375435" cy="1132669"/>
            </a:xfrm>
            <a:custGeom>
              <a:avLst/>
              <a:gdLst/>
              <a:ahLst/>
              <a:cxnLst/>
              <a:rect r="r" b="b" t="t" l="l"/>
              <a:pathLst>
                <a:path h="1132669" w="4375435">
                  <a:moveTo>
                    <a:pt x="0" y="0"/>
                  </a:moveTo>
                  <a:lnTo>
                    <a:pt x="4375435" y="0"/>
                  </a:lnTo>
                  <a:lnTo>
                    <a:pt x="4375435" y="1132669"/>
                  </a:lnTo>
                  <a:lnTo>
                    <a:pt x="0" y="11326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141250" r="-11411" b="-444610"/>
              </a:stretch>
            </a:blipFill>
          </p:spPr>
        </p:sp>
        <p:sp>
          <p:nvSpPr>
            <p:cNvPr name="TextBox 89" id="89"/>
            <p:cNvSpPr txBox="true"/>
            <p:nvPr/>
          </p:nvSpPr>
          <p:spPr>
            <a:xfrm rot="0">
              <a:off x="107485" y="89962"/>
              <a:ext cx="4307791" cy="99470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952"/>
                </a:lnSpc>
              </a:pPr>
              <a:r>
                <a:rPr lang="en-US" b="true" sz="1600" spc="-57">
                  <a:solidFill>
                    <a:srgbClr val="032A5D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กลยุทธ์ที่ 6 พัฒนาอาจารย์ผ่านความร่วมมือกับสถานประกอบการ รองรับการเรียนรู้ตลอดชีวิต</a:t>
              </a:r>
            </a:p>
          </p:txBody>
        </p:sp>
        <p:sp>
          <p:nvSpPr>
            <p:cNvPr name="Freeform 90" id="90"/>
            <p:cNvSpPr/>
            <p:nvPr/>
          </p:nvSpPr>
          <p:spPr>
            <a:xfrm flipH="false" flipV="false" rot="0">
              <a:off x="21109" y="2275814"/>
              <a:ext cx="4333217" cy="489671"/>
            </a:xfrm>
            <a:custGeom>
              <a:avLst/>
              <a:gdLst/>
              <a:ahLst/>
              <a:cxnLst/>
              <a:rect r="r" b="b" t="t" l="l"/>
              <a:pathLst>
                <a:path h="489671" w="4333217">
                  <a:moveTo>
                    <a:pt x="0" y="0"/>
                  </a:moveTo>
                  <a:lnTo>
                    <a:pt x="4333217" y="0"/>
                  </a:lnTo>
                  <a:lnTo>
                    <a:pt x="4333217" y="489671"/>
                  </a:lnTo>
                  <a:lnTo>
                    <a:pt x="0" y="4896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7986" t="-49984" r="-19800" b="-1238677"/>
              </a:stretch>
            </a:blipFill>
          </p:spPr>
        </p:sp>
        <p:sp>
          <p:nvSpPr>
            <p:cNvPr name="Freeform 91" id="91"/>
            <p:cNvSpPr/>
            <p:nvPr/>
          </p:nvSpPr>
          <p:spPr>
            <a:xfrm flipH="false" flipV="false" rot="0">
              <a:off x="42218" y="1211669"/>
              <a:ext cx="4333217" cy="489671"/>
            </a:xfrm>
            <a:custGeom>
              <a:avLst/>
              <a:gdLst/>
              <a:ahLst/>
              <a:cxnLst/>
              <a:rect r="r" b="b" t="t" l="l"/>
              <a:pathLst>
                <a:path h="489671" w="4333217">
                  <a:moveTo>
                    <a:pt x="0" y="0"/>
                  </a:moveTo>
                  <a:lnTo>
                    <a:pt x="4333217" y="0"/>
                  </a:lnTo>
                  <a:lnTo>
                    <a:pt x="4333217" y="489670"/>
                  </a:lnTo>
                  <a:lnTo>
                    <a:pt x="0" y="4896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7986" t="-49984" r="-19800" b="-1238677"/>
              </a:stretch>
            </a:blipFill>
          </p:spPr>
        </p:sp>
        <p:sp>
          <p:nvSpPr>
            <p:cNvPr name="TextBox 92" id="92"/>
            <p:cNvSpPr txBox="true"/>
            <p:nvPr/>
          </p:nvSpPr>
          <p:spPr>
            <a:xfrm rot="0">
              <a:off x="140885" y="1206682"/>
              <a:ext cx="4187562" cy="17693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0"/>
                </a:lnSpc>
              </a:pPr>
              <a:r>
                <a:rPr lang="en-US" sz="1100" spc="-26">
                  <a:solidFill>
                    <a:srgbClr val="804928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2.6.1 สร้างระบบสะสมหน่วยกิตตลอดชีพ (CREDIT BANK) รองรับ LIFELONG LEARNING</a:t>
              </a:r>
            </a:p>
            <a:p>
              <a:pPr algn="l">
                <a:lnSpc>
                  <a:spcPts val="1540"/>
                </a:lnSpc>
              </a:pPr>
              <a:r>
                <a:rPr lang="en-US" sz="1100" spc="-26">
                  <a:solidFill>
                    <a:srgbClr val="804928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2.6.2 พัฒนาระบบอาจารย์ที่ปรึกษาเชิงรุก (PROACTIVE ACADEMIC ADVISING)</a:t>
              </a:r>
            </a:p>
            <a:p>
              <a:pPr algn="l">
                <a:lnSpc>
                  <a:spcPts val="1540"/>
                </a:lnSpc>
              </a:pPr>
              <a:r>
                <a:rPr lang="en-US" sz="1100" spc="-26">
                  <a:solidFill>
                    <a:srgbClr val="804928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2.6.3 FACULTY DEVELOPMENT PROGRAM ร่วมกับสถานประกอบการ (INDUSTRY ATTACHMENT)</a:t>
              </a:r>
            </a:p>
            <a:p>
              <a:pPr algn="l">
                <a:lnSpc>
                  <a:spcPts val="1540"/>
                </a:lnSpc>
              </a:pPr>
            </a:p>
          </p:txBody>
        </p:sp>
        <p:sp>
          <p:nvSpPr>
            <p:cNvPr name="TextBox 93" id="93"/>
            <p:cNvSpPr txBox="true"/>
            <p:nvPr/>
          </p:nvSpPr>
          <p:spPr>
            <a:xfrm rot="0">
              <a:off x="390290" y="2051601"/>
              <a:ext cx="3720569" cy="221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342"/>
                </a:lnSpc>
              </a:pPr>
            </a:p>
          </p:txBody>
        </p:sp>
        <p:grpSp>
          <p:nvGrpSpPr>
            <p:cNvPr name="Group 94" id="94"/>
            <p:cNvGrpSpPr/>
            <p:nvPr/>
          </p:nvGrpSpPr>
          <p:grpSpPr>
            <a:xfrm rot="0">
              <a:off x="42218" y="1693680"/>
              <a:ext cx="517623" cy="239477"/>
              <a:chOff x="0" y="0"/>
              <a:chExt cx="135955" cy="62899"/>
            </a:xfrm>
          </p:grpSpPr>
          <p:sp>
            <p:nvSpPr>
              <p:cNvPr name="Freeform 95" id="95"/>
              <p:cNvSpPr/>
              <p:nvPr/>
            </p:nvSpPr>
            <p:spPr>
              <a:xfrm flipH="false" flipV="false" rot="0">
                <a:off x="0" y="0"/>
                <a:ext cx="135955" cy="62899"/>
              </a:xfrm>
              <a:custGeom>
                <a:avLst/>
                <a:gdLst/>
                <a:ahLst/>
                <a:cxnLst/>
                <a:rect r="r" b="b" t="t" l="l"/>
                <a:pathLst>
                  <a:path h="62899" w="135955">
                    <a:moveTo>
                      <a:pt x="0" y="0"/>
                    </a:moveTo>
                    <a:lnTo>
                      <a:pt x="135955" y="0"/>
                    </a:lnTo>
                    <a:lnTo>
                      <a:pt x="135955" y="62899"/>
                    </a:lnTo>
                    <a:lnTo>
                      <a:pt x="0" y="62899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96" id="96"/>
              <p:cNvSpPr txBox="true"/>
              <p:nvPr/>
            </p:nvSpPr>
            <p:spPr>
              <a:xfrm>
                <a:off x="0" y="-9525"/>
                <a:ext cx="135955" cy="72424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97" id="97"/>
            <p:cNvGrpSpPr/>
            <p:nvPr/>
          </p:nvGrpSpPr>
          <p:grpSpPr>
            <a:xfrm rot="0">
              <a:off x="47805" y="1211669"/>
              <a:ext cx="512036" cy="221247"/>
              <a:chOff x="0" y="0"/>
              <a:chExt cx="134488" cy="58111"/>
            </a:xfrm>
          </p:grpSpPr>
          <p:sp>
            <p:nvSpPr>
              <p:cNvPr name="Freeform 98" id="98"/>
              <p:cNvSpPr/>
              <p:nvPr/>
            </p:nvSpPr>
            <p:spPr>
              <a:xfrm flipH="false" flipV="false" rot="0">
                <a:off x="0" y="0"/>
                <a:ext cx="134488" cy="58111"/>
              </a:xfrm>
              <a:custGeom>
                <a:avLst/>
                <a:gdLst/>
                <a:ahLst/>
                <a:cxnLst/>
                <a:rect r="r" b="b" t="t" l="l"/>
                <a:pathLst>
                  <a:path h="58111" w="134488">
                    <a:moveTo>
                      <a:pt x="0" y="0"/>
                    </a:moveTo>
                    <a:lnTo>
                      <a:pt x="134488" y="0"/>
                    </a:lnTo>
                    <a:lnTo>
                      <a:pt x="134488" y="58111"/>
                    </a:lnTo>
                    <a:lnTo>
                      <a:pt x="0" y="58111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99" id="99"/>
              <p:cNvSpPr txBox="true"/>
              <p:nvPr/>
            </p:nvSpPr>
            <p:spPr>
              <a:xfrm>
                <a:off x="0" y="-9525"/>
                <a:ext cx="134488" cy="67636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100" id="100"/>
            <p:cNvGrpSpPr/>
            <p:nvPr/>
          </p:nvGrpSpPr>
          <p:grpSpPr>
            <a:xfrm rot="0">
              <a:off x="42218" y="2261486"/>
              <a:ext cx="517623" cy="239477"/>
              <a:chOff x="0" y="0"/>
              <a:chExt cx="135955" cy="62899"/>
            </a:xfrm>
          </p:grpSpPr>
          <p:sp>
            <p:nvSpPr>
              <p:cNvPr name="Freeform 101" id="101"/>
              <p:cNvSpPr/>
              <p:nvPr/>
            </p:nvSpPr>
            <p:spPr>
              <a:xfrm flipH="false" flipV="false" rot="0">
                <a:off x="0" y="0"/>
                <a:ext cx="135955" cy="62899"/>
              </a:xfrm>
              <a:custGeom>
                <a:avLst/>
                <a:gdLst/>
                <a:ahLst/>
                <a:cxnLst/>
                <a:rect r="r" b="b" t="t" l="l"/>
                <a:pathLst>
                  <a:path h="62899" w="135955">
                    <a:moveTo>
                      <a:pt x="0" y="0"/>
                    </a:moveTo>
                    <a:lnTo>
                      <a:pt x="135955" y="0"/>
                    </a:lnTo>
                    <a:lnTo>
                      <a:pt x="135955" y="62899"/>
                    </a:lnTo>
                    <a:lnTo>
                      <a:pt x="0" y="62899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102" id="102"/>
              <p:cNvSpPr txBox="true"/>
              <p:nvPr/>
            </p:nvSpPr>
            <p:spPr>
              <a:xfrm>
                <a:off x="0" y="-9525"/>
                <a:ext cx="135955" cy="72424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</p:grpSp>
      <p:grpSp>
        <p:nvGrpSpPr>
          <p:cNvPr name="Group 103" id="103"/>
          <p:cNvGrpSpPr/>
          <p:nvPr/>
        </p:nvGrpSpPr>
        <p:grpSpPr>
          <a:xfrm rot="0">
            <a:off x="4107255" y="7946873"/>
            <a:ext cx="3311458" cy="1965303"/>
            <a:chOff x="0" y="0"/>
            <a:chExt cx="4415277" cy="2620404"/>
          </a:xfrm>
        </p:grpSpPr>
        <p:sp>
          <p:nvSpPr>
            <p:cNvPr name="Freeform 104" id="104"/>
            <p:cNvSpPr/>
            <p:nvPr/>
          </p:nvSpPr>
          <p:spPr>
            <a:xfrm flipH="false" flipV="false" rot="0">
              <a:off x="0" y="0"/>
              <a:ext cx="4375435" cy="856069"/>
            </a:xfrm>
            <a:custGeom>
              <a:avLst/>
              <a:gdLst/>
              <a:ahLst/>
              <a:cxnLst/>
              <a:rect r="r" b="b" t="t" l="l"/>
              <a:pathLst>
                <a:path h="856069" w="4375435">
                  <a:moveTo>
                    <a:pt x="0" y="0"/>
                  </a:moveTo>
                  <a:lnTo>
                    <a:pt x="4375435" y="0"/>
                  </a:lnTo>
                  <a:lnTo>
                    <a:pt x="4375435" y="856069"/>
                  </a:lnTo>
                  <a:lnTo>
                    <a:pt x="0" y="8560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186889" r="-11411" b="-620577"/>
              </a:stretch>
            </a:blipFill>
          </p:spPr>
        </p:sp>
        <p:sp>
          <p:nvSpPr>
            <p:cNvPr name="TextBox 105" id="105"/>
            <p:cNvSpPr txBox="true"/>
            <p:nvPr/>
          </p:nvSpPr>
          <p:spPr>
            <a:xfrm rot="0">
              <a:off x="107485" y="89962"/>
              <a:ext cx="4307791" cy="66450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952"/>
                </a:lnSpc>
              </a:pPr>
              <a:r>
                <a:rPr lang="en-US" b="true" sz="1600" spc="-57">
                  <a:solidFill>
                    <a:srgbClr val="032A5D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กลยุทธ์ที่ 7 ขยายโอกาสทางการศึกษาสู่กลุ่มด้อยโอกาสและพื้นที่ชายแดน </a:t>
              </a:r>
            </a:p>
          </p:txBody>
        </p:sp>
        <p:sp>
          <p:nvSpPr>
            <p:cNvPr name="Freeform 106" id="106"/>
            <p:cNvSpPr/>
            <p:nvPr/>
          </p:nvSpPr>
          <p:spPr>
            <a:xfrm flipH="false" flipV="false" rot="0">
              <a:off x="60950" y="1920214"/>
              <a:ext cx="4333217" cy="489671"/>
            </a:xfrm>
            <a:custGeom>
              <a:avLst/>
              <a:gdLst/>
              <a:ahLst/>
              <a:cxnLst/>
              <a:rect r="r" b="b" t="t" l="l"/>
              <a:pathLst>
                <a:path h="489671" w="4333217">
                  <a:moveTo>
                    <a:pt x="0" y="0"/>
                  </a:moveTo>
                  <a:lnTo>
                    <a:pt x="4333218" y="0"/>
                  </a:lnTo>
                  <a:lnTo>
                    <a:pt x="4333218" y="489671"/>
                  </a:lnTo>
                  <a:lnTo>
                    <a:pt x="0" y="4896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7986" t="-49984" r="-19800" b="-1238677"/>
              </a:stretch>
            </a:blipFill>
          </p:spPr>
        </p:sp>
        <p:sp>
          <p:nvSpPr>
            <p:cNvPr name="Freeform 107" id="107"/>
            <p:cNvSpPr/>
            <p:nvPr/>
          </p:nvSpPr>
          <p:spPr>
            <a:xfrm flipH="false" flipV="false" rot="0">
              <a:off x="82060" y="856069"/>
              <a:ext cx="4333217" cy="489671"/>
            </a:xfrm>
            <a:custGeom>
              <a:avLst/>
              <a:gdLst/>
              <a:ahLst/>
              <a:cxnLst/>
              <a:rect r="r" b="b" t="t" l="l"/>
              <a:pathLst>
                <a:path h="489671" w="4333217">
                  <a:moveTo>
                    <a:pt x="0" y="0"/>
                  </a:moveTo>
                  <a:lnTo>
                    <a:pt x="4333217" y="0"/>
                  </a:lnTo>
                  <a:lnTo>
                    <a:pt x="4333217" y="489670"/>
                  </a:lnTo>
                  <a:lnTo>
                    <a:pt x="0" y="4896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7986" t="-49984" r="-19800" b="-1238677"/>
              </a:stretch>
            </a:blipFill>
          </p:spPr>
        </p:sp>
        <p:sp>
          <p:nvSpPr>
            <p:cNvPr name="TextBox 108" id="108"/>
            <p:cNvSpPr txBox="true"/>
            <p:nvPr/>
          </p:nvSpPr>
          <p:spPr>
            <a:xfrm rot="0">
              <a:off x="180726" y="851082"/>
              <a:ext cx="3946945" cy="17693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0"/>
                </a:lnSpc>
              </a:pPr>
              <a:r>
                <a:rPr lang="en-US" sz="1100" spc="-26">
                  <a:solidFill>
                    <a:srgbClr val="804928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2.7.1 ทุนการศึกษาและแนะแนวสู่ชุมชนชายแดนและ</a:t>
              </a:r>
            </a:p>
            <a:p>
              <a:pPr algn="l">
                <a:lnSpc>
                  <a:spcPts val="1540"/>
                </a:lnSpc>
              </a:pPr>
              <a:r>
                <a:rPr lang="en-US" sz="1100" spc="-26">
                  <a:solidFill>
                    <a:srgbClr val="804928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กลุ่มด้อยโอกาส</a:t>
              </a:r>
            </a:p>
            <a:p>
              <a:pPr algn="l">
                <a:lnSpc>
                  <a:spcPts val="1540"/>
                </a:lnSpc>
              </a:pPr>
              <a:r>
                <a:rPr lang="en-US" sz="1100" spc="-26">
                  <a:solidFill>
                    <a:srgbClr val="804928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2.7.2 CAMPUS TOUR และ WIL SHOWCASE สำหรับโรงเรียนในพื้นที่ชายแดน</a:t>
              </a:r>
            </a:p>
            <a:p>
              <a:pPr algn="l">
                <a:lnSpc>
                  <a:spcPts val="1540"/>
                </a:lnSpc>
              </a:pPr>
              <a:r>
                <a:rPr lang="en-US" sz="1100" spc="-26">
                  <a:solidFill>
                    <a:srgbClr val="804928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2.7.3 พัฒนาระบบแนะแนวและการตลาดดิจิทัล</a:t>
              </a:r>
            </a:p>
            <a:p>
              <a:pPr algn="l">
                <a:lnSpc>
                  <a:spcPts val="1540"/>
                </a:lnSpc>
              </a:pPr>
              <a:r>
                <a:rPr lang="en-US" sz="1100" spc="-26">
                  <a:solidFill>
                    <a:srgbClr val="804928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เพื่อรับสมัครนักศึกษา</a:t>
              </a:r>
            </a:p>
            <a:p>
              <a:pPr algn="l">
                <a:lnSpc>
                  <a:spcPts val="1540"/>
                </a:lnSpc>
              </a:pPr>
            </a:p>
          </p:txBody>
        </p:sp>
        <p:sp>
          <p:nvSpPr>
            <p:cNvPr name="TextBox 109" id="109"/>
            <p:cNvSpPr txBox="true"/>
            <p:nvPr/>
          </p:nvSpPr>
          <p:spPr>
            <a:xfrm rot="0">
              <a:off x="430132" y="1696001"/>
              <a:ext cx="3720569" cy="221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342"/>
                </a:lnSpc>
              </a:pPr>
            </a:p>
          </p:txBody>
        </p:sp>
        <p:grpSp>
          <p:nvGrpSpPr>
            <p:cNvPr name="Group 110" id="110"/>
            <p:cNvGrpSpPr/>
            <p:nvPr/>
          </p:nvGrpSpPr>
          <p:grpSpPr>
            <a:xfrm rot="0">
              <a:off x="82060" y="1338080"/>
              <a:ext cx="517623" cy="239477"/>
              <a:chOff x="0" y="0"/>
              <a:chExt cx="135955" cy="62899"/>
            </a:xfrm>
          </p:grpSpPr>
          <p:sp>
            <p:nvSpPr>
              <p:cNvPr name="Freeform 111" id="111"/>
              <p:cNvSpPr/>
              <p:nvPr/>
            </p:nvSpPr>
            <p:spPr>
              <a:xfrm flipH="false" flipV="false" rot="0">
                <a:off x="0" y="0"/>
                <a:ext cx="135955" cy="62899"/>
              </a:xfrm>
              <a:custGeom>
                <a:avLst/>
                <a:gdLst/>
                <a:ahLst/>
                <a:cxnLst/>
                <a:rect r="r" b="b" t="t" l="l"/>
                <a:pathLst>
                  <a:path h="62899" w="135955">
                    <a:moveTo>
                      <a:pt x="0" y="0"/>
                    </a:moveTo>
                    <a:lnTo>
                      <a:pt x="135955" y="0"/>
                    </a:lnTo>
                    <a:lnTo>
                      <a:pt x="135955" y="62899"/>
                    </a:lnTo>
                    <a:lnTo>
                      <a:pt x="0" y="62899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112" id="112"/>
              <p:cNvSpPr txBox="true"/>
              <p:nvPr/>
            </p:nvSpPr>
            <p:spPr>
              <a:xfrm>
                <a:off x="0" y="-9525"/>
                <a:ext cx="135955" cy="72424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113" id="113"/>
            <p:cNvGrpSpPr/>
            <p:nvPr/>
          </p:nvGrpSpPr>
          <p:grpSpPr>
            <a:xfrm rot="0">
              <a:off x="87647" y="856069"/>
              <a:ext cx="512036" cy="221247"/>
              <a:chOff x="0" y="0"/>
              <a:chExt cx="134488" cy="58111"/>
            </a:xfrm>
          </p:grpSpPr>
          <p:sp>
            <p:nvSpPr>
              <p:cNvPr name="Freeform 114" id="114"/>
              <p:cNvSpPr/>
              <p:nvPr/>
            </p:nvSpPr>
            <p:spPr>
              <a:xfrm flipH="false" flipV="false" rot="0">
                <a:off x="0" y="0"/>
                <a:ext cx="134488" cy="58111"/>
              </a:xfrm>
              <a:custGeom>
                <a:avLst/>
                <a:gdLst/>
                <a:ahLst/>
                <a:cxnLst/>
                <a:rect r="r" b="b" t="t" l="l"/>
                <a:pathLst>
                  <a:path h="58111" w="134488">
                    <a:moveTo>
                      <a:pt x="0" y="0"/>
                    </a:moveTo>
                    <a:lnTo>
                      <a:pt x="134488" y="0"/>
                    </a:lnTo>
                    <a:lnTo>
                      <a:pt x="134488" y="58111"/>
                    </a:lnTo>
                    <a:lnTo>
                      <a:pt x="0" y="58111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115" id="115"/>
              <p:cNvSpPr txBox="true"/>
              <p:nvPr/>
            </p:nvSpPr>
            <p:spPr>
              <a:xfrm>
                <a:off x="0" y="-9525"/>
                <a:ext cx="134488" cy="67636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116" id="116"/>
            <p:cNvGrpSpPr/>
            <p:nvPr/>
          </p:nvGrpSpPr>
          <p:grpSpPr>
            <a:xfrm rot="0">
              <a:off x="82060" y="1905886"/>
              <a:ext cx="517623" cy="239477"/>
              <a:chOff x="0" y="0"/>
              <a:chExt cx="135955" cy="62899"/>
            </a:xfrm>
          </p:grpSpPr>
          <p:sp>
            <p:nvSpPr>
              <p:cNvPr name="Freeform 117" id="117"/>
              <p:cNvSpPr/>
              <p:nvPr/>
            </p:nvSpPr>
            <p:spPr>
              <a:xfrm flipH="false" flipV="false" rot="0">
                <a:off x="0" y="0"/>
                <a:ext cx="135955" cy="62899"/>
              </a:xfrm>
              <a:custGeom>
                <a:avLst/>
                <a:gdLst/>
                <a:ahLst/>
                <a:cxnLst/>
                <a:rect r="r" b="b" t="t" l="l"/>
                <a:pathLst>
                  <a:path h="62899" w="135955">
                    <a:moveTo>
                      <a:pt x="0" y="0"/>
                    </a:moveTo>
                    <a:lnTo>
                      <a:pt x="135955" y="0"/>
                    </a:lnTo>
                    <a:lnTo>
                      <a:pt x="135955" y="62899"/>
                    </a:lnTo>
                    <a:lnTo>
                      <a:pt x="0" y="62899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118" id="118"/>
              <p:cNvSpPr txBox="true"/>
              <p:nvPr/>
            </p:nvSpPr>
            <p:spPr>
              <a:xfrm>
                <a:off x="0" y="-9525"/>
                <a:ext cx="135955" cy="72424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</p:grpSp>
      <p:grpSp>
        <p:nvGrpSpPr>
          <p:cNvPr name="Group 119" id="119"/>
          <p:cNvGrpSpPr/>
          <p:nvPr/>
        </p:nvGrpSpPr>
        <p:grpSpPr>
          <a:xfrm rot="0">
            <a:off x="6713439" y="10148070"/>
            <a:ext cx="850161" cy="554730"/>
            <a:chOff x="0" y="0"/>
            <a:chExt cx="1133548" cy="739640"/>
          </a:xfrm>
        </p:grpSpPr>
        <p:sp>
          <p:nvSpPr>
            <p:cNvPr name="Freeform 120" id="120"/>
            <p:cNvSpPr/>
            <p:nvPr/>
          </p:nvSpPr>
          <p:spPr>
            <a:xfrm flipH="false" flipV="false" rot="0">
              <a:off x="0" y="0"/>
              <a:ext cx="1133548" cy="739640"/>
            </a:xfrm>
            <a:custGeom>
              <a:avLst/>
              <a:gdLst/>
              <a:ahLst/>
              <a:cxnLst/>
              <a:rect r="r" b="b" t="t" l="l"/>
              <a:pathLst>
                <a:path h="739640" w="1133548">
                  <a:moveTo>
                    <a:pt x="0" y="0"/>
                  </a:moveTo>
                  <a:lnTo>
                    <a:pt x="1133548" y="0"/>
                  </a:lnTo>
                  <a:lnTo>
                    <a:pt x="1133548" y="739640"/>
                  </a:lnTo>
                  <a:lnTo>
                    <a:pt x="0" y="7396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TextBox 121" id="121"/>
            <p:cNvSpPr txBox="true"/>
            <p:nvPr/>
          </p:nvSpPr>
          <p:spPr>
            <a:xfrm rot="0">
              <a:off x="521783" y="262301"/>
              <a:ext cx="351007" cy="37422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380"/>
                </a:lnSpc>
              </a:pPr>
              <a:r>
                <a:rPr lang="en-US" sz="1700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75</a:t>
              </a:r>
            </a:p>
          </p:txBody>
        </p:sp>
      </p:grpSp>
      <p:grpSp>
        <p:nvGrpSpPr>
          <p:cNvPr name="Group 122" id="122"/>
          <p:cNvGrpSpPr/>
          <p:nvPr/>
        </p:nvGrpSpPr>
        <p:grpSpPr>
          <a:xfrm rot="0">
            <a:off x="5993666" y="9777097"/>
            <a:ext cx="1569934" cy="974479"/>
            <a:chOff x="0" y="0"/>
            <a:chExt cx="2093246" cy="1299306"/>
          </a:xfrm>
        </p:grpSpPr>
        <p:sp>
          <p:nvSpPr>
            <p:cNvPr name="Freeform 123" id="123"/>
            <p:cNvSpPr/>
            <p:nvPr/>
          </p:nvSpPr>
          <p:spPr>
            <a:xfrm flipH="false" flipV="false" rot="0">
              <a:off x="0" y="0"/>
              <a:ext cx="2093246" cy="1299306"/>
            </a:xfrm>
            <a:custGeom>
              <a:avLst/>
              <a:gdLst/>
              <a:ahLst/>
              <a:cxnLst/>
              <a:rect r="r" b="b" t="t" l="l"/>
              <a:pathLst>
                <a:path h="1299306" w="2093246">
                  <a:moveTo>
                    <a:pt x="0" y="0"/>
                  </a:moveTo>
                  <a:lnTo>
                    <a:pt x="2093246" y="0"/>
                  </a:lnTo>
                  <a:lnTo>
                    <a:pt x="2093246" y="1299306"/>
                  </a:lnTo>
                  <a:lnTo>
                    <a:pt x="0" y="12993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2560" r="0" b="-2560"/>
              </a:stretch>
            </a:blipFill>
          </p:spPr>
        </p:sp>
        <p:sp>
          <p:nvSpPr>
            <p:cNvPr name="TextBox 124" id="124"/>
            <p:cNvSpPr txBox="true"/>
            <p:nvPr/>
          </p:nvSpPr>
          <p:spPr>
            <a:xfrm rot="0">
              <a:off x="1182840" y="509858"/>
              <a:ext cx="596483" cy="56712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596"/>
                </a:lnSpc>
              </a:pPr>
              <a:r>
                <a:rPr lang="en-US" sz="2568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73</a:t>
              </a:r>
            </a:p>
          </p:txBody>
        </p:sp>
      </p:grpSp>
    </p:spTree>
  </p:cSld>
  <p:clrMapOvr>
    <a:masterClrMapping/>
  </p:clrMapOvr>
</p:sld>
</file>

<file path=ppt/slides/slide8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2142636" y="0"/>
            <a:ext cx="5290120" cy="2044460"/>
          </a:xfrm>
          <a:prstGeom prst="rect">
            <a:avLst/>
          </a:prstGeom>
          <a:solidFill>
            <a:srgbClr val="313434"/>
          </a:solidFill>
        </p:spPr>
      </p:sp>
      <p:sp>
        <p:nvSpPr>
          <p:cNvPr name="AutoShape 3" id="3"/>
          <p:cNvSpPr/>
          <p:nvPr/>
        </p:nvSpPr>
        <p:spPr>
          <a:xfrm rot="0">
            <a:off x="-75246" y="11301"/>
            <a:ext cx="2269880" cy="2044460"/>
          </a:xfrm>
          <a:prstGeom prst="rect">
            <a:avLst/>
          </a:prstGeom>
          <a:solidFill>
            <a:srgbClr val="ED9F35"/>
          </a:solidFill>
        </p:spPr>
      </p:sp>
      <p:sp>
        <p:nvSpPr>
          <p:cNvPr name="Freeform 4" id="4"/>
          <p:cNvSpPr/>
          <p:nvPr/>
        </p:nvSpPr>
        <p:spPr>
          <a:xfrm flipH="false" flipV="false" rot="-5400000">
            <a:off x="-5729512" y="3391454"/>
            <a:ext cx="9599685" cy="4883840"/>
          </a:xfrm>
          <a:custGeom>
            <a:avLst/>
            <a:gdLst/>
            <a:ahLst/>
            <a:cxnLst/>
            <a:rect r="r" b="b" t="t" l="l"/>
            <a:pathLst>
              <a:path h="4883840" w="9599685">
                <a:moveTo>
                  <a:pt x="0" y="0"/>
                </a:moveTo>
                <a:lnTo>
                  <a:pt x="9599684" y="0"/>
                </a:lnTo>
                <a:lnTo>
                  <a:pt x="9599684" y="4883839"/>
                </a:lnTo>
                <a:lnTo>
                  <a:pt x="0" y="488383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-5400000">
            <a:off x="-1799173" y="5837692"/>
            <a:ext cx="5291320" cy="705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5892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ตัวชี้วัด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2274877" y="459262"/>
            <a:ext cx="5062056" cy="1504390"/>
            <a:chOff x="0" y="0"/>
            <a:chExt cx="6749408" cy="2005853"/>
          </a:xfrm>
        </p:grpSpPr>
        <p:sp>
          <p:nvSpPr>
            <p:cNvPr name="TextBox 7" id="7"/>
            <p:cNvSpPr txBox="true"/>
            <p:nvPr/>
          </p:nvSpPr>
          <p:spPr>
            <a:xfrm rot="0">
              <a:off x="0" y="85725"/>
              <a:ext cx="6749408" cy="8286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en-US" b="true" sz="4500" spc="135">
                  <a:solidFill>
                    <a:srgbClr val="ED9F35"/>
                  </a:solidFill>
                  <a:latin typeface="Saira Black"/>
                  <a:ea typeface="Saira Black"/>
                  <a:cs typeface="Saira Black"/>
                  <a:sym typeface="Saira Black"/>
                </a:rPr>
                <a:t>ยุทธศาสตร์ที่ 2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0" y="1315546"/>
              <a:ext cx="6566454" cy="69030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039"/>
                </a:lnSpc>
              </a:pPr>
              <a:r>
                <a:rPr lang="en-US" sz="1699" spc="246">
                  <a:solidFill>
                    <a:srgbClr val="FFFFFF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พลิกโฉมหลักสูตรเชิงรุกสู่การเรียนรู้ตลอดชีวิต ตอบโจทย์การพัฒนาประเทศ</a:t>
              </a: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670461" y="765525"/>
            <a:ext cx="1465423" cy="5455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108"/>
              </a:lnSpc>
            </a:pPr>
            <a:r>
              <a:rPr lang="en-US" b="true" sz="1899" spc="170">
                <a:solidFill>
                  <a:srgbClr val="31343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ตัวชี้วัดและค่าเป้าหมาย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260322" y="2101259"/>
            <a:ext cx="6347205" cy="1610472"/>
            <a:chOff x="0" y="0"/>
            <a:chExt cx="8462940" cy="2147296"/>
          </a:xfrm>
        </p:grpSpPr>
        <p:grpSp>
          <p:nvGrpSpPr>
            <p:cNvPr name="Group 11" id="11"/>
            <p:cNvGrpSpPr/>
            <p:nvPr/>
          </p:nvGrpSpPr>
          <p:grpSpPr>
            <a:xfrm rot="0">
              <a:off x="1273419" y="0"/>
              <a:ext cx="7189522" cy="2057424"/>
              <a:chOff x="0" y="0"/>
              <a:chExt cx="1671696" cy="478389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1671696" cy="478389"/>
              </a:xfrm>
              <a:custGeom>
                <a:avLst/>
                <a:gdLst/>
                <a:ahLst/>
                <a:cxnLst/>
                <a:rect r="r" b="b" t="t" l="l"/>
                <a:pathLst>
                  <a:path h="478389" w="1671696">
                    <a:moveTo>
                      <a:pt x="53124" y="0"/>
                    </a:moveTo>
                    <a:lnTo>
                      <a:pt x="1618573" y="0"/>
                    </a:lnTo>
                    <a:cubicBezTo>
                      <a:pt x="1632662" y="0"/>
                      <a:pt x="1646174" y="5597"/>
                      <a:pt x="1656137" y="15560"/>
                    </a:cubicBezTo>
                    <a:cubicBezTo>
                      <a:pt x="1666099" y="25522"/>
                      <a:pt x="1671696" y="39034"/>
                      <a:pt x="1671696" y="53124"/>
                    </a:cubicBezTo>
                    <a:lnTo>
                      <a:pt x="1671696" y="425265"/>
                    </a:lnTo>
                    <a:cubicBezTo>
                      <a:pt x="1671696" y="439355"/>
                      <a:pt x="1666099" y="452867"/>
                      <a:pt x="1656137" y="462830"/>
                    </a:cubicBezTo>
                    <a:cubicBezTo>
                      <a:pt x="1646174" y="472792"/>
                      <a:pt x="1632662" y="478389"/>
                      <a:pt x="1618573" y="478389"/>
                    </a:cubicBezTo>
                    <a:lnTo>
                      <a:pt x="53124" y="478389"/>
                    </a:lnTo>
                    <a:cubicBezTo>
                      <a:pt x="39034" y="478389"/>
                      <a:pt x="25522" y="472792"/>
                      <a:pt x="15560" y="462830"/>
                    </a:cubicBezTo>
                    <a:cubicBezTo>
                      <a:pt x="5597" y="452867"/>
                      <a:pt x="0" y="439355"/>
                      <a:pt x="0" y="425265"/>
                    </a:cubicBezTo>
                    <a:lnTo>
                      <a:pt x="0" y="53124"/>
                    </a:lnTo>
                    <a:cubicBezTo>
                      <a:pt x="0" y="39034"/>
                      <a:pt x="5597" y="25522"/>
                      <a:pt x="15560" y="15560"/>
                    </a:cubicBezTo>
                    <a:cubicBezTo>
                      <a:pt x="25522" y="5597"/>
                      <a:pt x="39034" y="0"/>
                      <a:pt x="53124" y="0"/>
                    </a:cubicBezTo>
                    <a:close/>
                  </a:path>
                </a:pathLst>
              </a:custGeom>
              <a:solidFill>
                <a:srgbClr val="EB7833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28575"/>
                <a:ext cx="1671696" cy="50696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1546189" y="132764"/>
              <a:ext cx="6764117" cy="1793956"/>
              <a:chOff x="0" y="0"/>
              <a:chExt cx="22444046" cy="5952533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-12700" y="-12700"/>
                <a:ext cx="22469446" cy="5977934"/>
              </a:xfrm>
              <a:custGeom>
                <a:avLst/>
                <a:gdLst/>
                <a:ahLst/>
                <a:cxnLst/>
                <a:rect r="r" b="b" t="t" l="l"/>
                <a:pathLst>
                  <a:path h="5977934" w="22469446">
                    <a:moveTo>
                      <a:pt x="21607115" y="0"/>
                    </a:moveTo>
                    <a:lnTo>
                      <a:pt x="862330" y="0"/>
                    </a:lnTo>
                    <a:cubicBezTo>
                      <a:pt x="389890" y="0"/>
                      <a:pt x="0" y="389890"/>
                      <a:pt x="0" y="862330"/>
                    </a:cubicBezTo>
                    <a:lnTo>
                      <a:pt x="0" y="5115603"/>
                    </a:lnTo>
                    <a:cubicBezTo>
                      <a:pt x="0" y="5588043"/>
                      <a:pt x="389890" y="5977934"/>
                      <a:pt x="862330" y="5977934"/>
                    </a:cubicBezTo>
                    <a:lnTo>
                      <a:pt x="21607115" y="5977934"/>
                    </a:lnTo>
                    <a:cubicBezTo>
                      <a:pt x="22079556" y="5977934"/>
                      <a:pt x="22469446" y="5588043"/>
                      <a:pt x="22469446" y="5115603"/>
                    </a:cubicBezTo>
                    <a:lnTo>
                      <a:pt x="22469446" y="862330"/>
                    </a:lnTo>
                    <a:cubicBezTo>
                      <a:pt x="22469446" y="389890"/>
                      <a:pt x="22079556" y="0"/>
                      <a:pt x="21607115" y="0"/>
                    </a:cubicBezTo>
                    <a:close/>
                    <a:moveTo>
                      <a:pt x="22278946" y="927100"/>
                    </a:moveTo>
                    <a:lnTo>
                      <a:pt x="22278946" y="5115603"/>
                    </a:lnTo>
                    <a:cubicBezTo>
                      <a:pt x="22278946" y="5482633"/>
                      <a:pt x="21974146" y="5787433"/>
                      <a:pt x="21607115" y="5787433"/>
                    </a:cubicBezTo>
                    <a:lnTo>
                      <a:pt x="862330" y="5787433"/>
                    </a:lnTo>
                    <a:cubicBezTo>
                      <a:pt x="495300" y="5787433"/>
                      <a:pt x="190500" y="5482633"/>
                      <a:pt x="190500" y="5115603"/>
                    </a:cubicBezTo>
                    <a:lnTo>
                      <a:pt x="190500" y="862330"/>
                    </a:lnTo>
                    <a:cubicBezTo>
                      <a:pt x="190500" y="495300"/>
                      <a:pt x="495300" y="190500"/>
                      <a:pt x="862330" y="190500"/>
                    </a:cubicBezTo>
                    <a:lnTo>
                      <a:pt x="21607115" y="190500"/>
                    </a:lnTo>
                    <a:cubicBezTo>
                      <a:pt x="21974146" y="190500"/>
                      <a:pt x="22278946" y="495300"/>
                      <a:pt x="22278946" y="862330"/>
                    </a:cubicBezTo>
                    <a:lnTo>
                      <a:pt x="22278946" y="92710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6" id="16"/>
            <p:cNvGrpSpPr/>
            <p:nvPr/>
          </p:nvGrpSpPr>
          <p:grpSpPr>
            <a:xfrm rot="0">
              <a:off x="3698946" y="956283"/>
              <a:ext cx="764354" cy="555201"/>
              <a:chOff x="0" y="0"/>
              <a:chExt cx="1624330" cy="1179858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41910" y="43180"/>
                <a:ext cx="1576070" cy="1131598"/>
              </a:xfrm>
              <a:custGeom>
                <a:avLst/>
                <a:gdLst/>
                <a:ahLst/>
                <a:cxnLst/>
                <a:rect r="r" b="b" t="t" l="l"/>
                <a:pathLst>
                  <a:path h="1131598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31598"/>
                    </a:lnTo>
                    <a:lnTo>
                      <a:pt x="0" y="1131598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18" id="18"/>
              <p:cNvSpPr/>
              <p:nvPr/>
            </p:nvSpPr>
            <p:spPr>
              <a:xfrm flipH="false" flipV="false" rot="0">
                <a:off x="35560" y="35560"/>
                <a:ext cx="1588770" cy="1144298"/>
              </a:xfrm>
              <a:custGeom>
                <a:avLst/>
                <a:gdLst/>
                <a:ahLst/>
                <a:cxnLst/>
                <a:rect r="r" b="b" t="t" l="l"/>
                <a:pathLst>
                  <a:path h="1144298" w="1588770">
                    <a:moveTo>
                      <a:pt x="1588770" y="1144298"/>
                    </a:moveTo>
                    <a:lnTo>
                      <a:pt x="0" y="1144298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44298"/>
                    </a:lnTo>
                    <a:close/>
                    <a:moveTo>
                      <a:pt x="12700" y="1131598"/>
                    </a:moveTo>
                    <a:lnTo>
                      <a:pt x="1576070" y="1131598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31598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1576070" cy="1131598"/>
              </a:xfrm>
              <a:custGeom>
                <a:avLst/>
                <a:gdLst/>
                <a:ahLst/>
                <a:cxnLst/>
                <a:rect r="r" b="b" t="t" l="l"/>
                <a:pathLst>
                  <a:path h="1131598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31598"/>
                    </a:lnTo>
                    <a:lnTo>
                      <a:pt x="0" y="1131598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20" id="20"/>
            <p:cNvGrpSpPr/>
            <p:nvPr/>
          </p:nvGrpSpPr>
          <p:grpSpPr>
            <a:xfrm rot="0">
              <a:off x="4562904" y="950116"/>
              <a:ext cx="764354" cy="561368"/>
              <a:chOff x="0" y="0"/>
              <a:chExt cx="1624330" cy="1192964"/>
            </a:xfrm>
          </p:grpSpPr>
          <p:sp>
            <p:nvSpPr>
              <p:cNvPr name="Freeform 21" id="21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22" id="22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23" id="23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24" id="24"/>
            <p:cNvGrpSpPr/>
            <p:nvPr/>
          </p:nvGrpSpPr>
          <p:grpSpPr>
            <a:xfrm rot="0">
              <a:off x="5442150" y="950116"/>
              <a:ext cx="764354" cy="561368"/>
              <a:chOff x="0" y="0"/>
              <a:chExt cx="1624330" cy="1192964"/>
            </a:xfrm>
          </p:grpSpPr>
          <p:sp>
            <p:nvSpPr>
              <p:cNvPr name="Freeform 25" id="25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26" id="26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27" id="27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28" id="28"/>
            <p:cNvGrpSpPr/>
            <p:nvPr/>
          </p:nvGrpSpPr>
          <p:grpSpPr>
            <a:xfrm rot="0">
              <a:off x="6306456" y="950116"/>
              <a:ext cx="764354" cy="561368"/>
              <a:chOff x="0" y="0"/>
              <a:chExt cx="1624330" cy="1192964"/>
            </a:xfrm>
          </p:grpSpPr>
          <p:sp>
            <p:nvSpPr>
              <p:cNvPr name="Freeform 29" id="29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30" id="30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31" id="31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32" id="32"/>
            <p:cNvGrpSpPr/>
            <p:nvPr/>
          </p:nvGrpSpPr>
          <p:grpSpPr>
            <a:xfrm rot="0">
              <a:off x="7190335" y="950116"/>
              <a:ext cx="764354" cy="561368"/>
              <a:chOff x="0" y="0"/>
              <a:chExt cx="1624330" cy="1192964"/>
            </a:xfrm>
          </p:grpSpPr>
          <p:sp>
            <p:nvSpPr>
              <p:cNvPr name="Freeform 33" id="33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34" id="34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35" id="35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36" id="36"/>
            <p:cNvGrpSpPr/>
            <p:nvPr/>
          </p:nvGrpSpPr>
          <p:grpSpPr>
            <a:xfrm rot="0">
              <a:off x="1956501" y="676981"/>
              <a:ext cx="1702654" cy="845061"/>
              <a:chOff x="0" y="0"/>
              <a:chExt cx="3618311" cy="1795841"/>
            </a:xfrm>
          </p:grpSpPr>
          <p:sp>
            <p:nvSpPr>
              <p:cNvPr name="Freeform 37" id="37"/>
              <p:cNvSpPr/>
              <p:nvPr/>
            </p:nvSpPr>
            <p:spPr>
              <a:xfrm flipH="false" flipV="false" rot="0">
                <a:off x="41910" y="43180"/>
                <a:ext cx="3570051" cy="1747581"/>
              </a:xfrm>
              <a:custGeom>
                <a:avLst/>
                <a:gdLst/>
                <a:ahLst/>
                <a:cxnLst/>
                <a:rect r="r" b="b" t="t" l="l"/>
                <a:pathLst>
                  <a:path h="1747581" w="3570051">
                    <a:moveTo>
                      <a:pt x="0" y="0"/>
                    </a:moveTo>
                    <a:lnTo>
                      <a:pt x="3570051" y="0"/>
                    </a:lnTo>
                    <a:lnTo>
                      <a:pt x="3570051" y="1747581"/>
                    </a:lnTo>
                    <a:lnTo>
                      <a:pt x="0" y="1747581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38" id="38"/>
              <p:cNvSpPr/>
              <p:nvPr/>
            </p:nvSpPr>
            <p:spPr>
              <a:xfrm flipH="false" flipV="false" rot="0">
                <a:off x="35560" y="35560"/>
                <a:ext cx="3582751" cy="1760281"/>
              </a:xfrm>
              <a:custGeom>
                <a:avLst/>
                <a:gdLst/>
                <a:ahLst/>
                <a:cxnLst/>
                <a:rect r="r" b="b" t="t" l="l"/>
                <a:pathLst>
                  <a:path h="1760281" w="3582751">
                    <a:moveTo>
                      <a:pt x="3582751" y="1760281"/>
                    </a:moveTo>
                    <a:lnTo>
                      <a:pt x="0" y="1760281"/>
                    </a:lnTo>
                    <a:lnTo>
                      <a:pt x="0" y="0"/>
                    </a:lnTo>
                    <a:lnTo>
                      <a:pt x="3582751" y="0"/>
                    </a:lnTo>
                    <a:lnTo>
                      <a:pt x="3582751" y="1760281"/>
                    </a:lnTo>
                    <a:close/>
                    <a:moveTo>
                      <a:pt x="12700" y="1747581"/>
                    </a:moveTo>
                    <a:lnTo>
                      <a:pt x="3570051" y="1747581"/>
                    </a:lnTo>
                    <a:lnTo>
                      <a:pt x="3570051" y="12700"/>
                    </a:lnTo>
                    <a:lnTo>
                      <a:pt x="12700" y="12700"/>
                    </a:lnTo>
                    <a:lnTo>
                      <a:pt x="12700" y="1747581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39" id="39"/>
              <p:cNvSpPr/>
              <p:nvPr/>
            </p:nvSpPr>
            <p:spPr>
              <a:xfrm flipH="false" flipV="false" rot="0">
                <a:off x="0" y="0"/>
                <a:ext cx="3570051" cy="1747581"/>
              </a:xfrm>
              <a:custGeom>
                <a:avLst/>
                <a:gdLst/>
                <a:ahLst/>
                <a:cxnLst/>
                <a:rect r="r" b="b" t="t" l="l"/>
                <a:pathLst>
                  <a:path h="1747581" w="3570051">
                    <a:moveTo>
                      <a:pt x="0" y="0"/>
                    </a:moveTo>
                    <a:lnTo>
                      <a:pt x="3570051" y="0"/>
                    </a:lnTo>
                    <a:lnTo>
                      <a:pt x="3570051" y="1747581"/>
                    </a:lnTo>
                    <a:lnTo>
                      <a:pt x="0" y="174758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name="AutoShape 40" id="40"/>
            <p:cNvSpPr/>
            <p:nvPr/>
          </p:nvSpPr>
          <p:spPr>
            <a:xfrm>
              <a:off x="1882208" y="1213187"/>
              <a:ext cx="6072481" cy="0"/>
            </a:xfrm>
            <a:prstGeom prst="line">
              <a:avLst/>
            </a:prstGeom>
            <a:ln cap="flat" w="50800">
              <a:solidFill>
                <a:srgbClr val="DE8244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TextBox 41" id="41"/>
            <p:cNvSpPr txBox="true"/>
            <p:nvPr/>
          </p:nvSpPr>
          <p:spPr>
            <a:xfrm rot="0">
              <a:off x="3737748" y="909246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b="true" sz="1007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2570</a:t>
              </a:r>
            </a:p>
          </p:txBody>
        </p:sp>
        <p:sp>
          <p:nvSpPr>
            <p:cNvPr name="TextBox 42" id="42"/>
            <p:cNvSpPr txBox="true"/>
            <p:nvPr/>
          </p:nvSpPr>
          <p:spPr>
            <a:xfrm rot="0">
              <a:off x="4627672" y="909246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b="true" sz="1007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2571</a:t>
              </a:r>
            </a:p>
          </p:txBody>
        </p:sp>
        <p:sp>
          <p:nvSpPr>
            <p:cNvPr name="TextBox 43" id="43"/>
            <p:cNvSpPr txBox="true"/>
            <p:nvPr/>
          </p:nvSpPr>
          <p:spPr>
            <a:xfrm rot="0">
              <a:off x="5489577" y="909246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2572</a:t>
              </a:r>
            </a:p>
          </p:txBody>
        </p:sp>
        <p:sp>
          <p:nvSpPr>
            <p:cNvPr name="TextBox 44" id="44"/>
            <p:cNvSpPr txBox="true"/>
            <p:nvPr/>
          </p:nvSpPr>
          <p:spPr>
            <a:xfrm rot="0">
              <a:off x="6354101" y="901384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2573</a:t>
              </a:r>
            </a:p>
          </p:txBody>
        </p:sp>
        <p:sp>
          <p:nvSpPr>
            <p:cNvPr name="TextBox 45" id="45"/>
            <p:cNvSpPr txBox="true"/>
            <p:nvPr/>
          </p:nvSpPr>
          <p:spPr>
            <a:xfrm rot="0">
              <a:off x="7218625" y="901384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2574</a:t>
              </a:r>
            </a:p>
          </p:txBody>
        </p:sp>
        <p:sp>
          <p:nvSpPr>
            <p:cNvPr name="TextBox 46" id="46"/>
            <p:cNvSpPr txBox="true"/>
            <p:nvPr/>
          </p:nvSpPr>
          <p:spPr>
            <a:xfrm rot="0">
              <a:off x="3722044" y="1226972"/>
              <a:ext cx="746523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95</a:t>
              </a:r>
            </a:p>
          </p:txBody>
        </p:sp>
        <p:sp>
          <p:nvSpPr>
            <p:cNvPr name="TextBox 47" id="47"/>
            <p:cNvSpPr txBox="true"/>
            <p:nvPr/>
          </p:nvSpPr>
          <p:spPr>
            <a:xfrm rot="0">
              <a:off x="7210979" y="1238587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 u="sng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&gt;</a:t>
              </a: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95</a:t>
              </a:r>
            </a:p>
          </p:txBody>
        </p:sp>
        <p:grpSp>
          <p:nvGrpSpPr>
            <p:cNvPr name="Group 48" id="48"/>
            <p:cNvGrpSpPr/>
            <p:nvPr/>
          </p:nvGrpSpPr>
          <p:grpSpPr>
            <a:xfrm rot="0">
              <a:off x="3688071" y="666744"/>
              <a:ext cx="4281043" cy="214632"/>
              <a:chOff x="0" y="0"/>
              <a:chExt cx="1150672" cy="57689"/>
            </a:xfrm>
          </p:grpSpPr>
          <p:sp>
            <p:nvSpPr>
              <p:cNvPr name="Freeform 49" id="49"/>
              <p:cNvSpPr/>
              <p:nvPr/>
            </p:nvSpPr>
            <p:spPr>
              <a:xfrm flipH="false" flipV="false" rot="0">
                <a:off x="0" y="0"/>
                <a:ext cx="1150672" cy="57689"/>
              </a:xfrm>
              <a:custGeom>
                <a:avLst/>
                <a:gdLst/>
                <a:ahLst/>
                <a:cxnLst/>
                <a:rect r="r" b="b" t="t" l="l"/>
                <a:pathLst>
                  <a:path h="57689" w="1150672">
                    <a:moveTo>
                      <a:pt x="0" y="0"/>
                    </a:moveTo>
                    <a:lnTo>
                      <a:pt x="1150672" y="0"/>
                    </a:lnTo>
                    <a:lnTo>
                      <a:pt x="1150672" y="57689"/>
                    </a:lnTo>
                    <a:lnTo>
                      <a:pt x="0" y="57689"/>
                    </a:lnTo>
                    <a:close/>
                  </a:path>
                </a:pathLst>
              </a:custGeom>
              <a:solidFill>
                <a:srgbClr val="FFFAF2"/>
              </a:solidFill>
            </p:spPr>
          </p:sp>
          <p:sp>
            <p:nvSpPr>
              <p:cNvPr name="TextBox 50" id="50"/>
              <p:cNvSpPr txBox="true"/>
              <p:nvPr/>
            </p:nvSpPr>
            <p:spPr>
              <a:xfrm>
                <a:off x="0" y="-38100"/>
                <a:ext cx="1150672" cy="9578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40"/>
                  </a:lnSpc>
                </a:pPr>
              </a:p>
            </p:txBody>
          </p:sp>
        </p:grpSp>
        <p:sp>
          <p:nvSpPr>
            <p:cNvPr name="TextBox 51" id="51"/>
            <p:cNvSpPr txBox="true"/>
            <p:nvPr/>
          </p:nvSpPr>
          <p:spPr>
            <a:xfrm rot="0">
              <a:off x="3752839" y="628323"/>
              <a:ext cx="4154565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b="true" sz="1007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ปีงบประมาณ </a:t>
              </a:r>
            </a:p>
          </p:txBody>
        </p:sp>
        <p:sp>
          <p:nvSpPr>
            <p:cNvPr name="TextBox 52" id="52"/>
            <p:cNvSpPr txBox="true"/>
            <p:nvPr/>
          </p:nvSpPr>
          <p:spPr>
            <a:xfrm rot="0">
              <a:off x="4589495" y="1226972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95</a:t>
              </a:r>
            </a:p>
          </p:txBody>
        </p:sp>
        <p:sp>
          <p:nvSpPr>
            <p:cNvPr name="TextBox 53" id="53"/>
            <p:cNvSpPr txBox="true"/>
            <p:nvPr/>
          </p:nvSpPr>
          <p:spPr>
            <a:xfrm rot="0">
              <a:off x="5487315" y="1226972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95</a:t>
              </a:r>
            </a:p>
          </p:txBody>
        </p:sp>
        <p:sp>
          <p:nvSpPr>
            <p:cNvPr name="TextBox 54" id="54"/>
            <p:cNvSpPr txBox="true"/>
            <p:nvPr/>
          </p:nvSpPr>
          <p:spPr>
            <a:xfrm rot="0">
              <a:off x="6333504" y="1226972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95</a:t>
              </a:r>
            </a:p>
          </p:txBody>
        </p:sp>
        <p:sp>
          <p:nvSpPr>
            <p:cNvPr name="TextBox 55" id="55"/>
            <p:cNvSpPr txBox="true"/>
            <p:nvPr/>
          </p:nvSpPr>
          <p:spPr>
            <a:xfrm rot="0">
              <a:off x="7224241" y="498272"/>
              <a:ext cx="743250" cy="13005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865"/>
                </a:lnSpc>
              </a:pPr>
              <a:r>
                <a:rPr lang="en-US" b="true" sz="565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หน่วยนับ : ร้อยละ</a:t>
              </a:r>
            </a:p>
          </p:txBody>
        </p:sp>
        <p:sp>
          <p:nvSpPr>
            <p:cNvPr name="TextBox 56" id="56"/>
            <p:cNvSpPr txBox="true"/>
            <p:nvPr/>
          </p:nvSpPr>
          <p:spPr>
            <a:xfrm rot="0">
              <a:off x="1938476" y="204685"/>
              <a:ext cx="4544524" cy="31973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007"/>
                </a:lnSpc>
              </a:pPr>
              <a:r>
                <a:rPr lang="en-US" sz="1433" spc="-60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ร้อยละบัณฑิตมีงานทำหรือศึกษาต่อภายใน 1 ปี</a:t>
              </a:r>
            </a:p>
          </p:txBody>
        </p:sp>
        <p:sp>
          <p:nvSpPr>
            <p:cNvPr name="TextBox 57" id="57"/>
            <p:cNvSpPr txBox="true"/>
            <p:nvPr/>
          </p:nvSpPr>
          <p:spPr>
            <a:xfrm rot="0">
              <a:off x="2022371" y="1266154"/>
              <a:ext cx="1577177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ค่าเป้าหมาย </a:t>
              </a:r>
            </a:p>
          </p:txBody>
        </p:sp>
        <p:grpSp>
          <p:nvGrpSpPr>
            <p:cNvPr name="Group 58" id="58"/>
            <p:cNvGrpSpPr/>
            <p:nvPr/>
          </p:nvGrpSpPr>
          <p:grpSpPr>
            <a:xfrm rot="0">
              <a:off x="1947783" y="1572842"/>
              <a:ext cx="6021331" cy="222447"/>
              <a:chOff x="0" y="0"/>
              <a:chExt cx="1618432" cy="59790"/>
            </a:xfrm>
          </p:grpSpPr>
          <p:sp>
            <p:nvSpPr>
              <p:cNvPr name="Freeform 59" id="59"/>
              <p:cNvSpPr/>
              <p:nvPr/>
            </p:nvSpPr>
            <p:spPr>
              <a:xfrm flipH="false" flipV="false" rot="0">
                <a:off x="0" y="0"/>
                <a:ext cx="1618432" cy="59790"/>
              </a:xfrm>
              <a:custGeom>
                <a:avLst/>
                <a:gdLst/>
                <a:ahLst/>
                <a:cxnLst/>
                <a:rect r="r" b="b" t="t" l="l"/>
                <a:pathLst>
                  <a:path h="59790" w="1618432">
                    <a:moveTo>
                      <a:pt x="0" y="0"/>
                    </a:moveTo>
                    <a:lnTo>
                      <a:pt x="1618432" y="0"/>
                    </a:lnTo>
                    <a:lnTo>
                      <a:pt x="1618432" y="59790"/>
                    </a:lnTo>
                    <a:lnTo>
                      <a:pt x="0" y="59790"/>
                    </a:lnTo>
                    <a:close/>
                  </a:path>
                </a:pathLst>
              </a:custGeom>
              <a:solidFill>
                <a:srgbClr val="FFFAF2"/>
              </a:solidFill>
            </p:spPr>
          </p:sp>
          <p:sp>
            <p:nvSpPr>
              <p:cNvPr name="TextBox 60" id="60"/>
              <p:cNvSpPr txBox="true"/>
              <p:nvPr/>
            </p:nvSpPr>
            <p:spPr>
              <a:xfrm>
                <a:off x="0" y="-38100"/>
                <a:ext cx="1618432" cy="978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40"/>
                  </a:lnSpc>
                </a:pPr>
              </a:p>
            </p:txBody>
          </p:sp>
        </p:grpSp>
        <p:sp>
          <p:nvSpPr>
            <p:cNvPr name="TextBox 61" id="61"/>
            <p:cNvSpPr txBox="true"/>
            <p:nvPr/>
          </p:nvSpPr>
          <p:spPr>
            <a:xfrm rot="0">
              <a:off x="1995957" y="1539571"/>
              <a:ext cx="5826502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ผลการดำเนินงานปีงบประมาณ พ.ศ. 2568 เท่ากับ ร้อยละ 99.84</a:t>
              </a:r>
            </a:p>
          </p:txBody>
        </p:sp>
        <p:sp>
          <p:nvSpPr>
            <p:cNvPr name="TextBox 62" id="62"/>
            <p:cNvSpPr txBox="true"/>
            <p:nvPr/>
          </p:nvSpPr>
          <p:spPr>
            <a:xfrm rot="0">
              <a:off x="1956501" y="834680"/>
              <a:ext cx="1568581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พ.ศ.</a:t>
              </a:r>
            </a:p>
          </p:txBody>
        </p:sp>
        <p:grpSp>
          <p:nvGrpSpPr>
            <p:cNvPr name="Group 63" id="63"/>
            <p:cNvGrpSpPr/>
            <p:nvPr/>
          </p:nvGrpSpPr>
          <p:grpSpPr>
            <a:xfrm rot="0">
              <a:off x="0" y="345488"/>
              <a:ext cx="1801808" cy="1801808"/>
              <a:chOff x="0" y="0"/>
              <a:chExt cx="812800" cy="812800"/>
            </a:xfrm>
          </p:grpSpPr>
          <p:sp>
            <p:nvSpPr>
              <p:cNvPr name="Freeform 64" id="64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B7833"/>
              </a:solidFill>
            </p:spPr>
          </p:sp>
          <p:sp>
            <p:nvSpPr>
              <p:cNvPr name="TextBox 65" id="65"/>
              <p:cNvSpPr txBox="true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66" id="66"/>
            <p:cNvGrpSpPr>
              <a:grpSpLocks noChangeAspect="true"/>
            </p:cNvGrpSpPr>
            <p:nvPr/>
          </p:nvGrpSpPr>
          <p:grpSpPr>
            <a:xfrm rot="0">
              <a:off x="199580" y="545068"/>
              <a:ext cx="1402648" cy="1402648"/>
              <a:chOff x="0" y="0"/>
              <a:chExt cx="6355080" cy="6355080"/>
            </a:xfrm>
          </p:grpSpPr>
          <p:sp>
            <p:nvSpPr>
              <p:cNvPr name="Freeform 67" id="67"/>
              <p:cNvSpPr/>
              <p:nvPr/>
            </p:nvSpPr>
            <p:spPr>
              <a:xfrm flipH="false" flipV="false" rot="0">
                <a:off x="0" y="0"/>
                <a:ext cx="6355080" cy="6355080"/>
              </a:xfrm>
              <a:custGeom>
                <a:avLst/>
                <a:gdLst/>
                <a:ahLst/>
                <a:cxnLst/>
                <a:rect r="r" b="b" t="t" l="l"/>
                <a:pathLst>
                  <a:path h="6355080" w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name="TextBox 68" id="68"/>
            <p:cNvSpPr txBox="true"/>
            <p:nvPr/>
          </p:nvSpPr>
          <p:spPr>
            <a:xfrm rot="0">
              <a:off x="192544" y="812652"/>
              <a:ext cx="1404275" cy="87100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599"/>
                </a:lnSpc>
              </a:pPr>
              <a:r>
                <a:rPr lang="en-US" sz="3999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2.1</a:t>
              </a:r>
            </a:p>
          </p:txBody>
        </p:sp>
      </p:grpSp>
      <p:grpSp>
        <p:nvGrpSpPr>
          <p:cNvPr name="Group 69" id="69"/>
          <p:cNvGrpSpPr/>
          <p:nvPr/>
        </p:nvGrpSpPr>
        <p:grpSpPr>
          <a:xfrm rot="0">
            <a:off x="6075658" y="9731918"/>
            <a:ext cx="1487942" cy="970922"/>
            <a:chOff x="0" y="0"/>
            <a:chExt cx="1983922" cy="1294562"/>
          </a:xfrm>
        </p:grpSpPr>
        <p:sp>
          <p:nvSpPr>
            <p:cNvPr name="Freeform 70" id="70"/>
            <p:cNvSpPr/>
            <p:nvPr/>
          </p:nvSpPr>
          <p:spPr>
            <a:xfrm flipH="false" flipV="false" rot="0">
              <a:off x="0" y="0"/>
              <a:ext cx="1983922" cy="1294562"/>
            </a:xfrm>
            <a:custGeom>
              <a:avLst/>
              <a:gdLst/>
              <a:ahLst/>
              <a:cxnLst/>
              <a:rect r="r" b="b" t="t" l="l"/>
              <a:pathLst>
                <a:path h="1294562" w="1983922">
                  <a:moveTo>
                    <a:pt x="0" y="0"/>
                  </a:moveTo>
                  <a:lnTo>
                    <a:pt x="1983922" y="0"/>
                  </a:lnTo>
                  <a:lnTo>
                    <a:pt x="1983922" y="1294562"/>
                  </a:lnTo>
                  <a:lnTo>
                    <a:pt x="0" y="12945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2" t="0" r="-2" b="0"/>
              </a:stretch>
            </a:blipFill>
          </p:spPr>
        </p:sp>
        <p:sp>
          <p:nvSpPr>
            <p:cNvPr name="TextBox 71" id="71"/>
            <p:cNvSpPr txBox="true"/>
            <p:nvPr/>
          </p:nvSpPr>
          <p:spPr>
            <a:xfrm rot="0">
              <a:off x="1002827" y="532946"/>
              <a:ext cx="562914" cy="59625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816"/>
                </a:lnSpc>
              </a:pPr>
              <a:r>
                <a:rPr lang="en-US" sz="2726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74</a:t>
              </a:r>
            </a:p>
          </p:txBody>
        </p:sp>
      </p:grpSp>
      <p:grpSp>
        <p:nvGrpSpPr>
          <p:cNvPr name="Group 72" id="72"/>
          <p:cNvGrpSpPr/>
          <p:nvPr/>
        </p:nvGrpSpPr>
        <p:grpSpPr>
          <a:xfrm rot="0">
            <a:off x="848939" y="3711731"/>
            <a:ext cx="6256775" cy="1443284"/>
            <a:chOff x="0" y="0"/>
            <a:chExt cx="8342366" cy="1924379"/>
          </a:xfrm>
        </p:grpSpPr>
        <p:grpSp>
          <p:nvGrpSpPr>
            <p:cNvPr name="Group 73" id="73"/>
            <p:cNvGrpSpPr/>
            <p:nvPr/>
          </p:nvGrpSpPr>
          <p:grpSpPr>
            <a:xfrm rot="0">
              <a:off x="1152844" y="0"/>
              <a:ext cx="7189522" cy="1924379"/>
              <a:chOff x="0" y="0"/>
              <a:chExt cx="1671696" cy="447454"/>
            </a:xfrm>
          </p:grpSpPr>
          <p:sp>
            <p:nvSpPr>
              <p:cNvPr name="Freeform 74" id="74"/>
              <p:cNvSpPr/>
              <p:nvPr/>
            </p:nvSpPr>
            <p:spPr>
              <a:xfrm flipH="false" flipV="false" rot="0">
                <a:off x="0" y="0"/>
                <a:ext cx="1671696" cy="447454"/>
              </a:xfrm>
              <a:custGeom>
                <a:avLst/>
                <a:gdLst/>
                <a:ahLst/>
                <a:cxnLst/>
                <a:rect r="r" b="b" t="t" l="l"/>
                <a:pathLst>
                  <a:path h="447454" w="1671696">
                    <a:moveTo>
                      <a:pt x="53124" y="0"/>
                    </a:moveTo>
                    <a:lnTo>
                      <a:pt x="1618573" y="0"/>
                    </a:lnTo>
                    <a:cubicBezTo>
                      <a:pt x="1632662" y="0"/>
                      <a:pt x="1646174" y="5597"/>
                      <a:pt x="1656137" y="15560"/>
                    </a:cubicBezTo>
                    <a:cubicBezTo>
                      <a:pt x="1666099" y="25522"/>
                      <a:pt x="1671696" y="39034"/>
                      <a:pt x="1671696" y="53124"/>
                    </a:cubicBezTo>
                    <a:lnTo>
                      <a:pt x="1671696" y="394330"/>
                    </a:lnTo>
                    <a:cubicBezTo>
                      <a:pt x="1671696" y="408419"/>
                      <a:pt x="1666099" y="421931"/>
                      <a:pt x="1656137" y="431894"/>
                    </a:cubicBezTo>
                    <a:cubicBezTo>
                      <a:pt x="1646174" y="441857"/>
                      <a:pt x="1632662" y="447454"/>
                      <a:pt x="1618573" y="447454"/>
                    </a:cubicBezTo>
                    <a:lnTo>
                      <a:pt x="53124" y="447454"/>
                    </a:lnTo>
                    <a:cubicBezTo>
                      <a:pt x="39034" y="447454"/>
                      <a:pt x="25522" y="441857"/>
                      <a:pt x="15560" y="431894"/>
                    </a:cubicBezTo>
                    <a:cubicBezTo>
                      <a:pt x="5597" y="421931"/>
                      <a:pt x="0" y="408419"/>
                      <a:pt x="0" y="394330"/>
                    </a:cubicBezTo>
                    <a:lnTo>
                      <a:pt x="0" y="53124"/>
                    </a:lnTo>
                    <a:cubicBezTo>
                      <a:pt x="0" y="39034"/>
                      <a:pt x="5597" y="25522"/>
                      <a:pt x="15560" y="15560"/>
                    </a:cubicBezTo>
                    <a:cubicBezTo>
                      <a:pt x="25522" y="5597"/>
                      <a:pt x="39034" y="0"/>
                      <a:pt x="53124" y="0"/>
                    </a:cubicBezTo>
                    <a:close/>
                  </a:path>
                </a:pathLst>
              </a:custGeom>
              <a:solidFill>
                <a:srgbClr val="EB7833"/>
              </a:solidFill>
            </p:spPr>
          </p:sp>
          <p:sp>
            <p:nvSpPr>
              <p:cNvPr name="TextBox 75" id="75"/>
              <p:cNvSpPr txBox="true"/>
              <p:nvPr/>
            </p:nvSpPr>
            <p:spPr>
              <a:xfrm>
                <a:off x="0" y="-28575"/>
                <a:ext cx="1671696" cy="47602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grpSp>
          <p:nvGrpSpPr>
            <p:cNvPr name="Group 76" id="76"/>
            <p:cNvGrpSpPr/>
            <p:nvPr/>
          </p:nvGrpSpPr>
          <p:grpSpPr>
            <a:xfrm rot="0">
              <a:off x="1425615" y="151580"/>
              <a:ext cx="6764117" cy="1656483"/>
              <a:chOff x="0" y="0"/>
              <a:chExt cx="22444046" cy="5496383"/>
            </a:xfrm>
          </p:grpSpPr>
          <p:sp>
            <p:nvSpPr>
              <p:cNvPr name="Freeform 77" id="77"/>
              <p:cNvSpPr/>
              <p:nvPr/>
            </p:nvSpPr>
            <p:spPr>
              <a:xfrm flipH="false" flipV="false" rot="0">
                <a:off x="-12700" y="-12700"/>
                <a:ext cx="22469446" cy="5521784"/>
              </a:xfrm>
              <a:custGeom>
                <a:avLst/>
                <a:gdLst/>
                <a:ahLst/>
                <a:cxnLst/>
                <a:rect r="r" b="b" t="t" l="l"/>
                <a:pathLst>
                  <a:path h="5521784" w="22469446">
                    <a:moveTo>
                      <a:pt x="21607115" y="0"/>
                    </a:moveTo>
                    <a:lnTo>
                      <a:pt x="862330" y="0"/>
                    </a:lnTo>
                    <a:cubicBezTo>
                      <a:pt x="389890" y="0"/>
                      <a:pt x="0" y="389890"/>
                      <a:pt x="0" y="862330"/>
                    </a:cubicBezTo>
                    <a:lnTo>
                      <a:pt x="0" y="4659454"/>
                    </a:lnTo>
                    <a:cubicBezTo>
                      <a:pt x="0" y="5131894"/>
                      <a:pt x="389890" y="5521784"/>
                      <a:pt x="862330" y="5521784"/>
                    </a:cubicBezTo>
                    <a:lnTo>
                      <a:pt x="21607115" y="5521784"/>
                    </a:lnTo>
                    <a:cubicBezTo>
                      <a:pt x="22079556" y="5521784"/>
                      <a:pt x="22469446" y="5131894"/>
                      <a:pt x="22469446" y="4659454"/>
                    </a:cubicBezTo>
                    <a:lnTo>
                      <a:pt x="22469446" y="862330"/>
                    </a:lnTo>
                    <a:cubicBezTo>
                      <a:pt x="22469446" y="389890"/>
                      <a:pt x="22079556" y="0"/>
                      <a:pt x="21607115" y="0"/>
                    </a:cubicBezTo>
                    <a:close/>
                    <a:moveTo>
                      <a:pt x="22278946" y="927100"/>
                    </a:moveTo>
                    <a:lnTo>
                      <a:pt x="22278946" y="4659454"/>
                    </a:lnTo>
                    <a:cubicBezTo>
                      <a:pt x="22278946" y="5026483"/>
                      <a:pt x="21974146" y="5331283"/>
                      <a:pt x="21607115" y="5331283"/>
                    </a:cubicBezTo>
                    <a:lnTo>
                      <a:pt x="862330" y="5331283"/>
                    </a:lnTo>
                    <a:cubicBezTo>
                      <a:pt x="495300" y="5331283"/>
                      <a:pt x="190500" y="5026483"/>
                      <a:pt x="190500" y="4659454"/>
                    </a:cubicBezTo>
                    <a:lnTo>
                      <a:pt x="190500" y="862330"/>
                    </a:lnTo>
                    <a:cubicBezTo>
                      <a:pt x="190500" y="495300"/>
                      <a:pt x="495300" y="190500"/>
                      <a:pt x="862330" y="190500"/>
                    </a:cubicBezTo>
                    <a:lnTo>
                      <a:pt x="21607115" y="190500"/>
                    </a:lnTo>
                    <a:cubicBezTo>
                      <a:pt x="21974146" y="190500"/>
                      <a:pt x="22278946" y="495300"/>
                      <a:pt x="22278946" y="862330"/>
                    </a:cubicBezTo>
                    <a:lnTo>
                      <a:pt x="22278946" y="92710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78" id="78"/>
            <p:cNvGrpSpPr/>
            <p:nvPr/>
          </p:nvGrpSpPr>
          <p:grpSpPr>
            <a:xfrm rot="0">
              <a:off x="3578372" y="885627"/>
              <a:ext cx="764354" cy="555201"/>
              <a:chOff x="0" y="0"/>
              <a:chExt cx="1624330" cy="1179858"/>
            </a:xfrm>
          </p:grpSpPr>
          <p:sp>
            <p:nvSpPr>
              <p:cNvPr name="Freeform 79" id="79"/>
              <p:cNvSpPr/>
              <p:nvPr/>
            </p:nvSpPr>
            <p:spPr>
              <a:xfrm flipH="false" flipV="false" rot="0">
                <a:off x="41910" y="43180"/>
                <a:ext cx="1576070" cy="1131598"/>
              </a:xfrm>
              <a:custGeom>
                <a:avLst/>
                <a:gdLst/>
                <a:ahLst/>
                <a:cxnLst/>
                <a:rect r="r" b="b" t="t" l="l"/>
                <a:pathLst>
                  <a:path h="1131598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31598"/>
                    </a:lnTo>
                    <a:lnTo>
                      <a:pt x="0" y="1131598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80" id="80"/>
              <p:cNvSpPr/>
              <p:nvPr/>
            </p:nvSpPr>
            <p:spPr>
              <a:xfrm flipH="false" flipV="false" rot="0">
                <a:off x="35560" y="35560"/>
                <a:ext cx="1588770" cy="1144298"/>
              </a:xfrm>
              <a:custGeom>
                <a:avLst/>
                <a:gdLst/>
                <a:ahLst/>
                <a:cxnLst/>
                <a:rect r="r" b="b" t="t" l="l"/>
                <a:pathLst>
                  <a:path h="1144298" w="1588770">
                    <a:moveTo>
                      <a:pt x="1588770" y="1144298"/>
                    </a:moveTo>
                    <a:lnTo>
                      <a:pt x="0" y="1144298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44298"/>
                    </a:lnTo>
                    <a:close/>
                    <a:moveTo>
                      <a:pt x="12700" y="1131598"/>
                    </a:moveTo>
                    <a:lnTo>
                      <a:pt x="1576070" y="1131598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31598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81" id="81"/>
              <p:cNvSpPr/>
              <p:nvPr/>
            </p:nvSpPr>
            <p:spPr>
              <a:xfrm flipH="false" flipV="false" rot="0">
                <a:off x="0" y="0"/>
                <a:ext cx="1576070" cy="1131598"/>
              </a:xfrm>
              <a:custGeom>
                <a:avLst/>
                <a:gdLst/>
                <a:ahLst/>
                <a:cxnLst/>
                <a:rect r="r" b="b" t="t" l="l"/>
                <a:pathLst>
                  <a:path h="1131598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31598"/>
                    </a:lnTo>
                    <a:lnTo>
                      <a:pt x="0" y="1131598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82" id="82"/>
            <p:cNvGrpSpPr/>
            <p:nvPr/>
          </p:nvGrpSpPr>
          <p:grpSpPr>
            <a:xfrm rot="0">
              <a:off x="4442330" y="879460"/>
              <a:ext cx="764354" cy="561368"/>
              <a:chOff x="0" y="0"/>
              <a:chExt cx="1624330" cy="1192964"/>
            </a:xfrm>
          </p:grpSpPr>
          <p:sp>
            <p:nvSpPr>
              <p:cNvPr name="Freeform 83" id="83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84" id="84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85" id="85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86" id="86"/>
            <p:cNvGrpSpPr/>
            <p:nvPr/>
          </p:nvGrpSpPr>
          <p:grpSpPr>
            <a:xfrm rot="0">
              <a:off x="5321575" y="879460"/>
              <a:ext cx="764354" cy="561368"/>
              <a:chOff x="0" y="0"/>
              <a:chExt cx="1624330" cy="1192964"/>
            </a:xfrm>
          </p:grpSpPr>
          <p:sp>
            <p:nvSpPr>
              <p:cNvPr name="Freeform 87" id="87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88" id="88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89" id="89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90" id="90"/>
            <p:cNvGrpSpPr/>
            <p:nvPr/>
          </p:nvGrpSpPr>
          <p:grpSpPr>
            <a:xfrm rot="0">
              <a:off x="6185882" y="879460"/>
              <a:ext cx="764354" cy="561368"/>
              <a:chOff x="0" y="0"/>
              <a:chExt cx="1624330" cy="1192964"/>
            </a:xfrm>
          </p:grpSpPr>
          <p:sp>
            <p:nvSpPr>
              <p:cNvPr name="Freeform 91" id="91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92" id="92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93" id="93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94" id="94"/>
            <p:cNvGrpSpPr/>
            <p:nvPr/>
          </p:nvGrpSpPr>
          <p:grpSpPr>
            <a:xfrm rot="0">
              <a:off x="7069760" y="879460"/>
              <a:ext cx="764354" cy="561368"/>
              <a:chOff x="0" y="0"/>
              <a:chExt cx="1624330" cy="1192964"/>
            </a:xfrm>
          </p:grpSpPr>
          <p:sp>
            <p:nvSpPr>
              <p:cNvPr name="Freeform 95" id="95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96" id="96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97" id="97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98" id="98"/>
            <p:cNvGrpSpPr/>
            <p:nvPr/>
          </p:nvGrpSpPr>
          <p:grpSpPr>
            <a:xfrm rot="0">
              <a:off x="1835927" y="606325"/>
              <a:ext cx="1702654" cy="845061"/>
              <a:chOff x="0" y="0"/>
              <a:chExt cx="3618311" cy="1795841"/>
            </a:xfrm>
          </p:grpSpPr>
          <p:sp>
            <p:nvSpPr>
              <p:cNvPr name="Freeform 99" id="99"/>
              <p:cNvSpPr/>
              <p:nvPr/>
            </p:nvSpPr>
            <p:spPr>
              <a:xfrm flipH="false" flipV="false" rot="0">
                <a:off x="41910" y="43180"/>
                <a:ext cx="3570051" cy="1747581"/>
              </a:xfrm>
              <a:custGeom>
                <a:avLst/>
                <a:gdLst/>
                <a:ahLst/>
                <a:cxnLst/>
                <a:rect r="r" b="b" t="t" l="l"/>
                <a:pathLst>
                  <a:path h="1747581" w="3570051">
                    <a:moveTo>
                      <a:pt x="0" y="0"/>
                    </a:moveTo>
                    <a:lnTo>
                      <a:pt x="3570051" y="0"/>
                    </a:lnTo>
                    <a:lnTo>
                      <a:pt x="3570051" y="1747581"/>
                    </a:lnTo>
                    <a:lnTo>
                      <a:pt x="0" y="1747581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100" id="100"/>
              <p:cNvSpPr/>
              <p:nvPr/>
            </p:nvSpPr>
            <p:spPr>
              <a:xfrm flipH="false" flipV="false" rot="0">
                <a:off x="35560" y="35560"/>
                <a:ext cx="3582751" cy="1760281"/>
              </a:xfrm>
              <a:custGeom>
                <a:avLst/>
                <a:gdLst/>
                <a:ahLst/>
                <a:cxnLst/>
                <a:rect r="r" b="b" t="t" l="l"/>
                <a:pathLst>
                  <a:path h="1760281" w="3582751">
                    <a:moveTo>
                      <a:pt x="3582751" y="1760281"/>
                    </a:moveTo>
                    <a:lnTo>
                      <a:pt x="0" y="1760281"/>
                    </a:lnTo>
                    <a:lnTo>
                      <a:pt x="0" y="0"/>
                    </a:lnTo>
                    <a:lnTo>
                      <a:pt x="3582751" y="0"/>
                    </a:lnTo>
                    <a:lnTo>
                      <a:pt x="3582751" y="1760281"/>
                    </a:lnTo>
                    <a:close/>
                    <a:moveTo>
                      <a:pt x="12700" y="1747581"/>
                    </a:moveTo>
                    <a:lnTo>
                      <a:pt x="3570051" y="1747581"/>
                    </a:lnTo>
                    <a:lnTo>
                      <a:pt x="3570051" y="12700"/>
                    </a:lnTo>
                    <a:lnTo>
                      <a:pt x="12700" y="12700"/>
                    </a:lnTo>
                    <a:lnTo>
                      <a:pt x="12700" y="1747581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101" id="101"/>
              <p:cNvSpPr/>
              <p:nvPr/>
            </p:nvSpPr>
            <p:spPr>
              <a:xfrm flipH="false" flipV="false" rot="0">
                <a:off x="0" y="0"/>
                <a:ext cx="3570051" cy="1747581"/>
              </a:xfrm>
              <a:custGeom>
                <a:avLst/>
                <a:gdLst/>
                <a:ahLst/>
                <a:cxnLst/>
                <a:rect r="r" b="b" t="t" l="l"/>
                <a:pathLst>
                  <a:path h="1747581" w="3570051">
                    <a:moveTo>
                      <a:pt x="0" y="0"/>
                    </a:moveTo>
                    <a:lnTo>
                      <a:pt x="3570051" y="0"/>
                    </a:lnTo>
                    <a:lnTo>
                      <a:pt x="3570051" y="1747581"/>
                    </a:lnTo>
                    <a:lnTo>
                      <a:pt x="0" y="174758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name="AutoShape 102" id="102"/>
            <p:cNvSpPr/>
            <p:nvPr/>
          </p:nvSpPr>
          <p:spPr>
            <a:xfrm>
              <a:off x="1761633" y="1142531"/>
              <a:ext cx="6072481" cy="0"/>
            </a:xfrm>
            <a:prstGeom prst="line">
              <a:avLst/>
            </a:prstGeom>
            <a:ln cap="flat" w="50800">
              <a:solidFill>
                <a:srgbClr val="DE8244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TextBox 103" id="103"/>
            <p:cNvSpPr txBox="true"/>
            <p:nvPr/>
          </p:nvSpPr>
          <p:spPr>
            <a:xfrm rot="0">
              <a:off x="3617174" y="838590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b="true" sz="1007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2570</a:t>
              </a:r>
            </a:p>
          </p:txBody>
        </p:sp>
        <p:sp>
          <p:nvSpPr>
            <p:cNvPr name="TextBox 104" id="104"/>
            <p:cNvSpPr txBox="true"/>
            <p:nvPr/>
          </p:nvSpPr>
          <p:spPr>
            <a:xfrm rot="0">
              <a:off x="4507098" y="838590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b="true" sz="1007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2571</a:t>
              </a:r>
            </a:p>
          </p:txBody>
        </p:sp>
        <p:sp>
          <p:nvSpPr>
            <p:cNvPr name="TextBox 105" id="105"/>
            <p:cNvSpPr txBox="true"/>
            <p:nvPr/>
          </p:nvSpPr>
          <p:spPr>
            <a:xfrm rot="0">
              <a:off x="5369003" y="838590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2572</a:t>
              </a:r>
            </a:p>
          </p:txBody>
        </p:sp>
        <p:sp>
          <p:nvSpPr>
            <p:cNvPr name="TextBox 106" id="106"/>
            <p:cNvSpPr txBox="true"/>
            <p:nvPr/>
          </p:nvSpPr>
          <p:spPr>
            <a:xfrm rot="0">
              <a:off x="6233527" y="830728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2573</a:t>
              </a:r>
            </a:p>
          </p:txBody>
        </p:sp>
        <p:sp>
          <p:nvSpPr>
            <p:cNvPr name="TextBox 107" id="107"/>
            <p:cNvSpPr txBox="true"/>
            <p:nvPr/>
          </p:nvSpPr>
          <p:spPr>
            <a:xfrm rot="0">
              <a:off x="7098051" y="830728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2574</a:t>
              </a:r>
            </a:p>
          </p:txBody>
        </p:sp>
        <p:sp>
          <p:nvSpPr>
            <p:cNvPr name="TextBox 108" id="108"/>
            <p:cNvSpPr txBox="true"/>
            <p:nvPr/>
          </p:nvSpPr>
          <p:spPr>
            <a:xfrm rot="0">
              <a:off x="3601470" y="1156316"/>
              <a:ext cx="746523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5</a:t>
              </a:r>
            </a:p>
          </p:txBody>
        </p:sp>
        <p:sp>
          <p:nvSpPr>
            <p:cNvPr name="TextBox 109" id="109"/>
            <p:cNvSpPr txBox="true"/>
            <p:nvPr/>
          </p:nvSpPr>
          <p:spPr>
            <a:xfrm rot="0">
              <a:off x="7090405" y="1167931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 u="sng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&gt;</a:t>
              </a: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15</a:t>
              </a:r>
            </a:p>
          </p:txBody>
        </p:sp>
        <p:grpSp>
          <p:nvGrpSpPr>
            <p:cNvPr name="Group 110" id="110"/>
            <p:cNvGrpSpPr/>
            <p:nvPr/>
          </p:nvGrpSpPr>
          <p:grpSpPr>
            <a:xfrm rot="0">
              <a:off x="3567497" y="596088"/>
              <a:ext cx="4281043" cy="214632"/>
              <a:chOff x="0" y="0"/>
              <a:chExt cx="1150672" cy="57689"/>
            </a:xfrm>
          </p:grpSpPr>
          <p:sp>
            <p:nvSpPr>
              <p:cNvPr name="Freeform 111" id="111"/>
              <p:cNvSpPr/>
              <p:nvPr/>
            </p:nvSpPr>
            <p:spPr>
              <a:xfrm flipH="false" flipV="false" rot="0">
                <a:off x="0" y="0"/>
                <a:ext cx="1150672" cy="57689"/>
              </a:xfrm>
              <a:custGeom>
                <a:avLst/>
                <a:gdLst/>
                <a:ahLst/>
                <a:cxnLst/>
                <a:rect r="r" b="b" t="t" l="l"/>
                <a:pathLst>
                  <a:path h="57689" w="1150672">
                    <a:moveTo>
                      <a:pt x="0" y="0"/>
                    </a:moveTo>
                    <a:lnTo>
                      <a:pt x="1150672" y="0"/>
                    </a:lnTo>
                    <a:lnTo>
                      <a:pt x="1150672" y="57689"/>
                    </a:lnTo>
                    <a:lnTo>
                      <a:pt x="0" y="57689"/>
                    </a:lnTo>
                    <a:close/>
                  </a:path>
                </a:pathLst>
              </a:custGeom>
              <a:solidFill>
                <a:srgbClr val="FFFAF2"/>
              </a:solidFill>
            </p:spPr>
          </p:sp>
          <p:sp>
            <p:nvSpPr>
              <p:cNvPr name="TextBox 112" id="112"/>
              <p:cNvSpPr txBox="true"/>
              <p:nvPr/>
            </p:nvSpPr>
            <p:spPr>
              <a:xfrm>
                <a:off x="0" y="-38100"/>
                <a:ext cx="1150672" cy="9578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40"/>
                  </a:lnSpc>
                </a:pPr>
              </a:p>
            </p:txBody>
          </p:sp>
        </p:grpSp>
        <p:sp>
          <p:nvSpPr>
            <p:cNvPr name="TextBox 113" id="113"/>
            <p:cNvSpPr txBox="true"/>
            <p:nvPr/>
          </p:nvSpPr>
          <p:spPr>
            <a:xfrm rot="0">
              <a:off x="3632265" y="557667"/>
              <a:ext cx="4154565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b="true" sz="1007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ปีงบประมาณ </a:t>
              </a:r>
            </a:p>
          </p:txBody>
        </p:sp>
        <p:sp>
          <p:nvSpPr>
            <p:cNvPr name="TextBox 114" id="114"/>
            <p:cNvSpPr txBox="true"/>
            <p:nvPr/>
          </p:nvSpPr>
          <p:spPr>
            <a:xfrm rot="0">
              <a:off x="4468920" y="1156316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8</a:t>
              </a:r>
            </a:p>
          </p:txBody>
        </p:sp>
        <p:sp>
          <p:nvSpPr>
            <p:cNvPr name="TextBox 115" id="115"/>
            <p:cNvSpPr txBox="true"/>
            <p:nvPr/>
          </p:nvSpPr>
          <p:spPr>
            <a:xfrm rot="0">
              <a:off x="5366741" y="1156316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10</a:t>
              </a:r>
            </a:p>
          </p:txBody>
        </p:sp>
        <p:sp>
          <p:nvSpPr>
            <p:cNvPr name="TextBox 116" id="116"/>
            <p:cNvSpPr txBox="true"/>
            <p:nvPr/>
          </p:nvSpPr>
          <p:spPr>
            <a:xfrm rot="0">
              <a:off x="6212930" y="1156316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13</a:t>
              </a:r>
            </a:p>
          </p:txBody>
        </p:sp>
        <p:sp>
          <p:nvSpPr>
            <p:cNvPr name="TextBox 117" id="117"/>
            <p:cNvSpPr txBox="true"/>
            <p:nvPr/>
          </p:nvSpPr>
          <p:spPr>
            <a:xfrm rot="0">
              <a:off x="7015521" y="427616"/>
              <a:ext cx="831396" cy="13005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865"/>
                </a:lnSpc>
              </a:pPr>
              <a:r>
                <a:rPr lang="en-US" b="true" sz="565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หน่วยนับ : หลักสูตร</a:t>
              </a:r>
            </a:p>
          </p:txBody>
        </p:sp>
        <p:sp>
          <p:nvSpPr>
            <p:cNvPr name="TextBox 118" id="118"/>
            <p:cNvSpPr txBox="true"/>
            <p:nvPr/>
          </p:nvSpPr>
          <p:spPr>
            <a:xfrm rot="0">
              <a:off x="1699007" y="189840"/>
              <a:ext cx="5215198" cy="31973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007"/>
                </a:lnSpc>
              </a:pPr>
              <a:r>
                <a:rPr lang="en-US" sz="1433" spc="-60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ร้อยละหลักสูตรผ่านการประเมิน AUN-QA   (</a:t>
              </a:r>
              <a:r>
                <a:rPr lang="en-US" sz="1433" spc="-60" u="sng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&gt;</a:t>
              </a:r>
              <a:r>
                <a:rPr lang="en-US" sz="1433" spc="-60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3 คะแนน)</a:t>
              </a:r>
            </a:p>
          </p:txBody>
        </p:sp>
        <p:sp>
          <p:nvSpPr>
            <p:cNvPr name="TextBox 119" id="119"/>
            <p:cNvSpPr txBox="true"/>
            <p:nvPr/>
          </p:nvSpPr>
          <p:spPr>
            <a:xfrm rot="0">
              <a:off x="1901797" y="1195498"/>
              <a:ext cx="1577177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ค่าเป้าหมาย </a:t>
              </a:r>
            </a:p>
          </p:txBody>
        </p:sp>
        <p:grpSp>
          <p:nvGrpSpPr>
            <p:cNvPr name="Group 120" id="120"/>
            <p:cNvGrpSpPr/>
            <p:nvPr/>
          </p:nvGrpSpPr>
          <p:grpSpPr>
            <a:xfrm rot="0">
              <a:off x="1827208" y="1502186"/>
              <a:ext cx="6021331" cy="222447"/>
              <a:chOff x="0" y="0"/>
              <a:chExt cx="1618432" cy="59790"/>
            </a:xfrm>
          </p:grpSpPr>
          <p:sp>
            <p:nvSpPr>
              <p:cNvPr name="Freeform 121" id="121"/>
              <p:cNvSpPr/>
              <p:nvPr/>
            </p:nvSpPr>
            <p:spPr>
              <a:xfrm flipH="false" flipV="false" rot="0">
                <a:off x="0" y="0"/>
                <a:ext cx="1618432" cy="59790"/>
              </a:xfrm>
              <a:custGeom>
                <a:avLst/>
                <a:gdLst/>
                <a:ahLst/>
                <a:cxnLst/>
                <a:rect r="r" b="b" t="t" l="l"/>
                <a:pathLst>
                  <a:path h="59790" w="1618432">
                    <a:moveTo>
                      <a:pt x="0" y="0"/>
                    </a:moveTo>
                    <a:lnTo>
                      <a:pt x="1618432" y="0"/>
                    </a:lnTo>
                    <a:lnTo>
                      <a:pt x="1618432" y="59790"/>
                    </a:lnTo>
                    <a:lnTo>
                      <a:pt x="0" y="59790"/>
                    </a:lnTo>
                    <a:close/>
                  </a:path>
                </a:pathLst>
              </a:custGeom>
              <a:solidFill>
                <a:srgbClr val="FFFAF2"/>
              </a:solidFill>
            </p:spPr>
          </p:sp>
          <p:sp>
            <p:nvSpPr>
              <p:cNvPr name="TextBox 122" id="122"/>
              <p:cNvSpPr txBox="true"/>
              <p:nvPr/>
            </p:nvSpPr>
            <p:spPr>
              <a:xfrm>
                <a:off x="0" y="-38100"/>
                <a:ext cx="1618432" cy="978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40"/>
                  </a:lnSpc>
                </a:pPr>
              </a:p>
            </p:txBody>
          </p:sp>
        </p:grpSp>
        <p:sp>
          <p:nvSpPr>
            <p:cNvPr name="TextBox 123" id="123"/>
            <p:cNvSpPr txBox="true"/>
            <p:nvPr/>
          </p:nvSpPr>
          <p:spPr>
            <a:xfrm rot="0">
              <a:off x="1875383" y="1468915"/>
              <a:ext cx="5826502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ตัวชี้วัดใหม่</a:t>
              </a:r>
            </a:p>
          </p:txBody>
        </p:sp>
        <p:sp>
          <p:nvSpPr>
            <p:cNvPr name="TextBox 124" id="124"/>
            <p:cNvSpPr txBox="true"/>
            <p:nvPr/>
          </p:nvSpPr>
          <p:spPr>
            <a:xfrm rot="0">
              <a:off x="1835927" y="764024"/>
              <a:ext cx="1568581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พ.ศ.</a:t>
              </a:r>
            </a:p>
          </p:txBody>
        </p:sp>
        <p:grpSp>
          <p:nvGrpSpPr>
            <p:cNvPr name="Group 125" id="125"/>
            <p:cNvGrpSpPr/>
            <p:nvPr/>
          </p:nvGrpSpPr>
          <p:grpSpPr>
            <a:xfrm rot="0">
              <a:off x="0" y="0"/>
              <a:ext cx="1801808" cy="1801808"/>
              <a:chOff x="0" y="0"/>
              <a:chExt cx="812800" cy="812800"/>
            </a:xfrm>
          </p:grpSpPr>
          <p:sp>
            <p:nvSpPr>
              <p:cNvPr name="Freeform 126" id="126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B7833"/>
              </a:solidFill>
            </p:spPr>
          </p:sp>
          <p:sp>
            <p:nvSpPr>
              <p:cNvPr name="TextBox 127" id="127"/>
              <p:cNvSpPr txBox="true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128" id="128"/>
            <p:cNvGrpSpPr>
              <a:grpSpLocks noChangeAspect="true"/>
            </p:cNvGrpSpPr>
            <p:nvPr/>
          </p:nvGrpSpPr>
          <p:grpSpPr>
            <a:xfrm rot="0">
              <a:off x="199580" y="199580"/>
              <a:ext cx="1402648" cy="1402648"/>
              <a:chOff x="0" y="0"/>
              <a:chExt cx="6355080" cy="6355080"/>
            </a:xfrm>
          </p:grpSpPr>
          <p:sp>
            <p:nvSpPr>
              <p:cNvPr name="Freeform 129" id="129"/>
              <p:cNvSpPr/>
              <p:nvPr/>
            </p:nvSpPr>
            <p:spPr>
              <a:xfrm flipH="false" flipV="false" rot="0">
                <a:off x="0" y="0"/>
                <a:ext cx="6355080" cy="6355080"/>
              </a:xfrm>
              <a:custGeom>
                <a:avLst/>
                <a:gdLst/>
                <a:ahLst/>
                <a:cxnLst/>
                <a:rect r="r" b="b" t="t" l="l"/>
                <a:pathLst>
                  <a:path h="6355080" w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name="TextBox 130" id="130"/>
            <p:cNvSpPr txBox="true"/>
            <p:nvPr/>
          </p:nvSpPr>
          <p:spPr>
            <a:xfrm rot="0">
              <a:off x="233432" y="442902"/>
              <a:ext cx="1329864" cy="87100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599"/>
                </a:lnSpc>
              </a:pPr>
              <a:r>
                <a:rPr lang="en-US" sz="3999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2.2</a:t>
              </a:r>
            </a:p>
          </p:txBody>
        </p:sp>
      </p:grpSp>
      <p:grpSp>
        <p:nvGrpSpPr>
          <p:cNvPr name="Group 131" id="131"/>
          <p:cNvGrpSpPr/>
          <p:nvPr/>
        </p:nvGrpSpPr>
        <p:grpSpPr>
          <a:xfrm rot="0">
            <a:off x="992876" y="5225403"/>
            <a:ext cx="6344056" cy="1683445"/>
            <a:chOff x="0" y="0"/>
            <a:chExt cx="8458741" cy="2244593"/>
          </a:xfrm>
        </p:grpSpPr>
        <p:grpSp>
          <p:nvGrpSpPr>
            <p:cNvPr name="Group 132" id="132"/>
            <p:cNvGrpSpPr/>
            <p:nvPr/>
          </p:nvGrpSpPr>
          <p:grpSpPr>
            <a:xfrm rot="0">
              <a:off x="1269219" y="0"/>
              <a:ext cx="7189522" cy="2244593"/>
              <a:chOff x="0" y="0"/>
              <a:chExt cx="1671696" cy="521909"/>
            </a:xfrm>
          </p:grpSpPr>
          <p:sp>
            <p:nvSpPr>
              <p:cNvPr name="Freeform 133" id="133"/>
              <p:cNvSpPr/>
              <p:nvPr/>
            </p:nvSpPr>
            <p:spPr>
              <a:xfrm flipH="false" flipV="false" rot="0">
                <a:off x="0" y="0"/>
                <a:ext cx="1671696" cy="521909"/>
              </a:xfrm>
              <a:custGeom>
                <a:avLst/>
                <a:gdLst/>
                <a:ahLst/>
                <a:cxnLst/>
                <a:rect r="r" b="b" t="t" l="l"/>
                <a:pathLst>
                  <a:path h="521909" w="1671696">
                    <a:moveTo>
                      <a:pt x="53124" y="0"/>
                    </a:moveTo>
                    <a:lnTo>
                      <a:pt x="1618573" y="0"/>
                    </a:lnTo>
                    <a:cubicBezTo>
                      <a:pt x="1632662" y="0"/>
                      <a:pt x="1646174" y="5597"/>
                      <a:pt x="1656137" y="15560"/>
                    </a:cubicBezTo>
                    <a:cubicBezTo>
                      <a:pt x="1666099" y="25522"/>
                      <a:pt x="1671696" y="39034"/>
                      <a:pt x="1671696" y="53124"/>
                    </a:cubicBezTo>
                    <a:lnTo>
                      <a:pt x="1671696" y="468785"/>
                    </a:lnTo>
                    <a:cubicBezTo>
                      <a:pt x="1671696" y="482875"/>
                      <a:pt x="1666099" y="496387"/>
                      <a:pt x="1656137" y="506350"/>
                    </a:cubicBezTo>
                    <a:cubicBezTo>
                      <a:pt x="1646174" y="516312"/>
                      <a:pt x="1632662" y="521909"/>
                      <a:pt x="1618573" y="521909"/>
                    </a:cubicBezTo>
                    <a:lnTo>
                      <a:pt x="53124" y="521909"/>
                    </a:lnTo>
                    <a:cubicBezTo>
                      <a:pt x="39034" y="521909"/>
                      <a:pt x="25522" y="516312"/>
                      <a:pt x="15560" y="506350"/>
                    </a:cubicBezTo>
                    <a:cubicBezTo>
                      <a:pt x="5597" y="496387"/>
                      <a:pt x="0" y="482875"/>
                      <a:pt x="0" y="468785"/>
                    </a:cubicBezTo>
                    <a:lnTo>
                      <a:pt x="0" y="53124"/>
                    </a:lnTo>
                    <a:cubicBezTo>
                      <a:pt x="0" y="39034"/>
                      <a:pt x="5597" y="25522"/>
                      <a:pt x="15560" y="15560"/>
                    </a:cubicBezTo>
                    <a:cubicBezTo>
                      <a:pt x="25522" y="5597"/>
                      <a:pt x="39034" y="0"/>
                      <a:pt x="53124" y="0"/>
                    </a:cubicBezTo>
                    <a:close/>
                  </a:path>
                </a:pathLst>
              </a:custGeom>
              <a:solidFill>
                <a:srgbClr val="EB7833"/>
              </a:solidFill>
            </p:spPr>
          </p:sp>
          <p:sp>
            <p:nvSpPr>
              <p:cNvPr name="TextBox 134" id="134"/>
              <p:cNvSpPr txBox="true"/>
              <p:nvPr/>
            </p:nvSpPr>
            <p:spPr>
              <a:xfrm>
                <a:off x="0" y="-28575"/>
                <a:ext cx="1671696" cy="55048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grpSp>
          <p:nvGrpSpPr>
            <p:cNvPr name="Group 135" id="135"/>
            <p:cNvGrpSpPr/>
            <p:nvPr/>
          </p:nvGrpSpPr>
          <p:grpSpPr>
            <a:xfrm rot="0">
              <a:off x="1541990" y="150802"/>
              <a:ext cx="6764117" cy="1963086"/>
              <a:chOff x="0" y="0"/>
              <a:chExt cx="22444046" cy="6513723"/>
            </a:xfrm>
          </p:grpSpPr>
          <p:sp>
            <p:nvSpPr>
              <p:cNvPr name="Freeform 136" id="136"/>
              <p:cNvSpPr/>
              <p:nvPr/>
            </p:nvSpPr>
            <p:spPr>
              <a:xfrm flipH="false" flipV="false" rot="0">
                <a:off x="-12700" y="-12700"/>
                <a:ext cx="22469446" cy="6539123"/>
              </a:xfrm>
              <a:custGeom>
                <a:avLst/>
                <a:gdLst/>
                <a:ahLst/>
                <a:cxnLst/>
                <a:rect r="r" b="b" t="t" l="l"/>
                <a:pathLst>
                  <a:path h="6539123" w="22469446">
                    <a:moveTo>
                      <a:pt x="21607115" y="0"/>
                    </a:moveTo>
                    <a:lnTo>
                      <a:pt x="862330" y="0"/>
                    </a:lnTo>
                    <a:cubicBezTo>
                      <a:pt x="389890" y="0"/>
                      <a:pt x="0" y="389890"/>
                      <a:pt x="0" y="862330"/>
                    </a:cubicBezTo>
                    <a:lnTo>
                      <a:pt x="0" y="5676793"/>
                    </a:lnTo>
                    <a:cubicBezTo>
                      <a:pt x="0" y="6149233"/>
                      <a:pt x="389890" y="6539123"/>
                      <a:pt x="862330" y="6539123"/>
                    </a:cubicBezTo>
                    <a:lnTo>
                      <a:pt x="21607115" y="6539123"/>
                    </a:lnTo>
                    <a:cubicBezTo>
                      <a:pt x="22079556" y="6539123"/>
                      <a:pt x="22469446" y="6149233"/>
                      <a:pt x="22469446" y="5676793"/>
                    </a:cubicBezTo>
                    <a:lnTo>
                      <a:pt x="22469446" y="862330"/>
                    </a:lnTo>
                    <a:cubicBezTo>
                      <a:pt x="22469446" y="389890"/>
                      <a:pt x="22079556" y="0"/>
                      <a:pt x="21607115" y="0"/>
                    </a:cubicBezTo>
                    <a:close/>
                    <a:moveTo>
                      <a:pt x="22278946" y="927100"/>
                    </a:moveTo>
                    <a:lnTo>
                      <a:pt x="22278946" y="5676793"/>
                    </a:lnTo>
                    <a:cubicBezTo>
                      <a:pt x="22278946" y="6043823"/>
                      <a:pt x="21974146" y="6348623"/>
                      <a:pt x="21607115" y="6348623"/>
                    </a:cubicBezTo>
                    <a:lnTo>
                      <a:pt x="862330" y="6348623"/>
                    </a:lnTo>
                    <a:cubicBezTo>
                      <a:pt x="495300" y="6348623"/>
                      <a:pt x="190500" y="6043823"/>
                      <a:pt x="190500" y="5676793"/>
                    </a:cubicBezTo>
                    <a:lnTo>
                      <a:pt x="190500" y="862330"/>
                    </a:lnTo>
                    <a:cubicBezTo>
                      <a:pt x="190500" y="495300"/>
                      <a:pt x="495300" y="190500"/>
                      <a:pt x="862330" y="190500"/>
                    </a:cubicBezTo>
                    <a:lnTo>
                      <a:pt x="21607115" y="190500"/>
                    </a:lnTo>
                    <a:cubicBezTo>
                      <a:pt x="21974146" y="190500"/>
                      <a:pt x="22278946" y="495300"/>
                      <a:pt x="22278946" y="862330"/>
                    </a:cubicBezTo>
                    <a:lnTo>
                      <a:pt x="22278946" y="92710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37" id="137"/>
            <p:cNvGrpSpPr/>
            <p:nvPr/>
          </p:nvGrpSpPr>
          <p:grpSpPr>
            <a:xfrm rot="0">
              <a:off x="3694747" y="1143452"/>
              <a:ext cx="764354" cy="555201"/>
              <a:chOff x="0" y="0"/>
              <a:chExt cx="1624330" cy="1179858"/>
            </a:xfrm>
          </p:grpSpPr>
          <p:sp>
            <p:nvSpPr>
              <p:cNvPr name="Freeform 138" id="138"/>
              <p:cNvSpPr/>
              <p:nvPr/>
            </p:nvSpPr>
            <p:spPr>
              <a:xfrm flipH="false" flipV="false" rot="0">
                <a:off x="41910" y="43180"/>
                <a:ext cx="1576070" cy="1131598"/>
              </a:xfrm>
              <a:custGeom>
                <a:avLst/>
                <a:gdLst/>
                <a:ahLst/>
                <a:cxnLst/>
                <a:rect r="r" b="b" t="t" l="l"/>
                <a:pathLst>
                  <a:path h="1131598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31598"/>
                    </a:lnTo>
                    <a:lnTo>
                      <a:pt x="0" y="1131598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139" id="139"/>
              <p:cNvSpPr/>
              <p:nvPr/>
            </p:nvSpPr>
            <p:spPr>
              <a:xfrm flipH="false" flipV="false" rot="0">
                <a:off x="35560" y="35560"/>
                <a:ext cx="1588770" cy="1144298"/>
              </a:xfrm>
              <a:custGeom>
                <a:avLst/>
                <a:gdLst/>
                <a:ahLst/>
                <a:cxnLst/>
                <a:rect r="r" b="b" t="t" l="l"/>
                <a:pathLst>
                  <a:path h="1144298" w="1588770">
                    <a:moveTo>
                      <a:pt x="1588770" y="1144298"/>
                    </a:moveTo>
                    <a:lnTo>
                      <a:pt x="0" y="1144298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44298"/>
                    </a:lnTo>
                    <a:close/>
                    <a:moveTo>
                      <a:pt x="12700" y="1131598"/>
                    </a:moveTo>
                    <a:lnTo>
                      <a:pt x="1576070" y="1131598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31598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140" id="140"/>
              <p:cNvSpPr/>
              <p:nvPr/>
            </p:nvSpPr>
            <p:spPr>
              <a:xfrm flipH="false" flipV="false" rot="0">
                <a:off x="0" y="0"/>
                <a:ext cx="1576070" cy="1131598"/>
              </a:xfrm>
              <a:custGeom>
                <a:avLst/>
                <a:gdLst/>
                <a:ahLst/>
                <a:cxnLst/>
                <a:rect r="r" b="b" t="t" l="l"/>
                <a:pathLst>
                  <a:path h="1131598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31598"/>
                    </a:lnTo>
                    <a:lnTo>
                      <a:pt x="0" y="1131598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41" id="141"/>
            <p:cNvGrpSpPr/>
            <p:nvPr/>
          </p:nvGrpSpPr>
          <p:grpSpPr>
            <a:xfrm rot="0">
              <a:off x="4558705" y="1137285"/>
              <a:ext cx="764354" cy="561368"/>
              <a:chOff x="0" y="0"/>
              <a:chExt cx="1624330" cy="1192964"/>
            </a:xfrm>
          </p:grpSpPr>
          <p:sp>
            <p:nvSpPr>
              <p:cNvPr name="Freeform 142" id="142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143" id="143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144" id="144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45" id="145"/>
            <p:cNvGrpSpPr/>
            <p:nvPr/>
          </p:nvGrpSpPr>
          <p:grpSpPr>
            <a:xfrm rot="0">
              <a:off x="5437951" y="1137285"/>
              <a:ext cx="764354" cy="561368"/>
              <a:chOff x="0" y="0"/>
              <a:chExt cx="1624330" cy="1192964"/>
            </a:xfrm>
          </p:grpSpPr>
          <p:sp>
            <p:nvSpPr>
              <p:cNvPr name="Freeform 146" id="146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147" id="147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148" id="148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49" id="149"/>
            <p:cNvGrpSpPr/>
            <p:nvPr/>
          </p:nvGrpSpPr>
          <p:grpSpPr>
            <a:xfrm rot="0">
              <a:off x="6302257" y="1137285"/>
              <a:ext cx="764354" cy="561368"/>
              <a:chOff x="0" y="0"/>
              <a:chExt cx="1624330" cy="1192964"/>
            </a:xfrm>
          </p:grpSpPr>
          <p:sp>
            <p:nvSpPr>
              <p:cNvPr name="Freeform 150" id="150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151" id="151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152" id="152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53" id="153"/>
            <p:cNvGrpSpPr/>
            <p:nvPr/>
          </p:nvGrpSpPr>
          <p:grpSpPr>
            <a:xfrm rot="0">
              <a:off x="7186135" y="1137285"/>
              <a:ext cx="764354" cy="561368"/>
              <a:chOff x="0" y="0"/>
              <a:chExt cx="1624330" cy="1192964"/>
            </a:xfrm>
          </p:grpSpPr>
          <p:sp>
            <p:nvSpPr>
              <p:cNvPr name="Freeform 154" id="154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155" id="155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156" id="156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57" id="157"/>
            <p:cNvGrpSpPr/>
            <p:nvPr/>
          </p:nvGrpSpPr>
          <p:grpSpPr>
            <a:xfrm rot="0">
              <a:off x="1952302" y="864150"/>
              <a:ext cx="1702654" cy="845061"/>
              <a:chOff x="0" y="0"/>
              <a:chExt cx="3618311" cy="1795841"/>
            </a:xfrm>
          </p:grpSpPr>
          <p:sp>
            <p:nvSpPr>
              <p:cNvPr name="Freeform 158" id="158"/>
              <p:cNvSpPr/>
              <p:nvPr/>
            </p:nvSpPr>
            <p:spPr>
              <a:xfrm flipH="false" flipV="false" rot="0">
                <a:off x="41910" y="43180"/>
                <a:ext cx="3570051" cy="1747581"/>
              </a:xfrm>
              <a:custGeom>
                <a:avLst/>
                <a:gdLst/>
                <a:ahLst/>
                <a:cxnLst/>
                <a:rect r="r" b="b" t="t" l="l"/>
                <a:pathLst>
                  <a:path h="1747581" w="3570051">
                    <a:moveTo>
                      <a:pt x="0" y="0"/>
                    </a:moveTo>
                    <a:lnTo>
                      <a:pt x="3570051" y="0"/>
                    </a:lnTo>
                    <a:lnTo>
                      <a:pt x="3570051" y="1747581"/>
                    </a:lnTo>
                    <a:lnTo>
                      <a:pt x="0" y="1747581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159" id="159"/>
              <p:cNvSpPr/>
              <p:nvPr/>
            </p:nvSpPr>
            <p:spPr>
              <a:xfrm flipH="false" flipV="false" rot="0">
                <a:off x="35560" y="35560"/>
                <a:ext cx="3582751" cy="1760281"/>
              </a:xfrm>
              <a:custGeom>
                <a:avLst/>
                <a:gdLst/>
                <a:ahLst/>
                <a:cxnLst/>
                <a:rect r="r" b="b" t="t" l="l"/>
                <a:pathLst>
                  <a:path h="1760281" w="3582751">
                    <a:moveTo>
                      <a:pt x="3582751" y="1760281"/>
                    </a:moveTo>
                    <a:lnTo>
                      <a:pt x="0" y="1760281"/>
                    </a:lnTo>
                    <a:lnTo>
                      <a:pt x="0" y="0"/>
                    </a:lnTo>
                    <a:lnTo>
                      <a:pt x="3582751" y="0"/>
                    </a:lnTo>
                    <a:lnTo>
                      <a:pt x="3582751" y="1760281"/>
                    </a:lnTo>
                    <a:close/>
                    <a:moveTo>
                      <a:pt x="12700" y="1747581"/>
                    </a:moveTo>
                    <a:lnTo>
                      <a:pt x="3570051" y="1747581"/>
                    </a:lnTo>
                    <a:lnTo>
                      <a:pt x="3570051" y="12700"/>
                    </a:lnTo>
                    <a:lnTo>
                      <a:pt x="12700" y="12700"/>
                    </a:lnTo>
                    <a:lnTo>
                      <a:pt x="12700" y="1747581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160" id="160"/>
              <p:cNvSpPr/>
              <p:nvPr/>
            </p:nvSpPr>
            <p:spPr>
              <a:xfrm flipH="false" flipV="false" rot="0">
                <a:off x="0" y="0"/>
                <a:ext cx="3570051" cy="1747581"/>
              </a:xfrm>
              <a:custGeom>
                <a:avLst/>
                <a:gdLst/>
                <a:ahLst/>
                <a:cxnLst/>
                <a:rect r="r" b="b" t="t" l="l"/>
                <a:pathLst>
                  <a:path h="1747581" w="3570051">
                    <a:moveTo>
                      <a:pt x="0" y="0"/>
                    </a:moveTo>
                    <a:lnTo>
                      <a:pt x="3570051" y="0"/>
                    </a:lnTo>
                    <a:lnTo>
                      <a:pt x="3570051" y="1747581"/>
                    </a:lnTo>
                    <a:lnTo>
                      <a:pt x="0" y="174758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name="AutoShape 161" id="161"/>
            <p:cNvSpPr/>
            <p:nvPr/>
          </p:nvSpPr>
          <p:spPr>
            <a:xfrm>
              <a:off x="1878008" y="1400355"/>
              <a:ext cx="6072481" cy="0"/>
            </a:xfrm>
            <a:prstGeom prst="line">
              <a:avLst/>
            </a:prstGeom>
            <a:ln cap="flat" w="50800">
              <a:solidFill>
                <a:srgbClr val="DE8244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TextBox 162" id="162"/>
            <p:cNvSpPr txBox="true"/>
            <p:nvPr/>
          </p:nvSpPr>
          <p:spPr>
            <a:xfrm rot="0">
              <a:off x="3733549" y="1096415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b="true" sz="1007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2570</a:t>
              </a:r>
            </a:p>
          </p:txBody>
        </p:sp>
        <p:sp>
          <p:nvSpPr>
            <p:cNvPr name="TextBox 163" id="163"/>
            <p:cNvSpPr txBox="true"/>
            <p:nvPr/>
          </p:nvSpPr>
          <p:spPr>
            <a:xfrm rot="0">
              <a:off x="4623473" y="1096415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b="true" sz="1007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2571</a:t>
              </a:r>
            </a:p>
          </p:txBody>
        </p:sp>
        <p:sp>
          <p:nvSpPr>
            <p:cNvPr name="TextBox 164" id="164"/>
            <p:cNvSpPr txBox="true"/>
            <p:nvPr/>
          </p:nvSpPr>
          <p:spPr>
            <a:xfrm rot="0">
              <a:off x="5485378" y="1096415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2572</a:t>
              </a:r>
            </a:p>
          </p:txBody>
        </p:sp>
        <p:sp>
          <p:nvSpPr>
            <p:cNvPr name="TextBox 165" id="165"/>
            <p:cNvSpPr txBox="true"/>
            <p:nvPr/>
          </p:nvSpPr>
          <p:spPr>
            <a:xfrm rot="0">
              <a:off x="6349902" y="1088553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2573</a:t>
              </a:r>
            </a:p>
          </p:txBody>
        </p:sp>
        <p:sp>
          <p:nvSpPr>
            <p:cNvPr name="TextBox 166" id="166"/>
            <p:cNvSpPr txBox="true"/>
            <p:nvPr/>
          </p:nvSpPr>
          <p:spPr>
            <a:xfrm rot="0">
              <a:off x="7214426" y="1088553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2574</a:t>
              </a:r>
            </a:p>
          </p:txBody>
        </p:sp>
        <p:sp>
          <p:nvSpPr>
            <p:cNvPr name="TextBox 167" id="167"/>
            <p:cNvSpPr txBox="true"/>
            <p:nvPr/>
          </p:nvSpPr>
          <p:spPr>
            <a:xfrm rot="0">
              <a:off x="3717845" y="1414140"/>
              <a:ext cx="746523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40</a:t>
              </a:r>
            </a:p>
          </p:txBody>
        </p:sp>
        <p:sp>
          <p:nvSpPr>
            <p:cNvPr name="TextBox 168" id="168"/>
            <p:cNvSpPr txBox="true"/>
            <p:nvPr/>
          </p:nvSpPr>
          <p:spPr>
            <a:xfrm rot="0">
              <a:off x="7206780" y="1425755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 u="sng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&gt;</a:t>
              </a: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80</a:t>
              </a:r>
            </a:p>
          </p:txBody>
        </p:sp>
        <p:grpSp>
          <p:nvGrpSpPr>
            <p:cNvPr name="Group 169" id="169"/>
            <p:cNvGrpSpPr/>
            <p:nvPr/>
          </p:nvGrpSpPr>
          <p:grpSpPr>
            <a:xfrm rot="0">
              <a:off x="3683872" y="853913"/>
              <a:ext cx="4281043" cy="214632"/>
              <a:chOff x="0" y="0"/>
              <a:chExt cx="1150672" cy="57689"/>
            </a:xfrm>
          </p:grpSpPr>
          <p:sp>
            <p:nvSpPr>
              <p:cNvPr name="Freeform 170" id="170"/>
              <p:cNvSpPr/>
              <p:nvPr/>
            </p:nvSpPr>
            <p:spPr>
              <a:xfrm flipH="false" flipV="false" rot="0">
                <a:off x="0" y="0"/>
                <a:ext cx="1150672" cy="57689"/>
              </a:xfrm>
              <a:custGeom>
                <a:avLst/>
                <a:gdLst/>
                <a:ahLst/>
                <a:cxnLst/>
                <a:rect r="r" b="b" t="t" l="l"/>
                <a:pathLst>
                  <a:path h="57689" w="1150672">
                    <a:moveTo>
                      <a:pt x="0" y="0"/>
                    </a:moveTo>
                    <a:lnTo>
                      <a:pt x="1150672" y="0"/>
                    </a:lnTo>
                    <a:lnTo>
                      <a:pt x="1150672" y="57689"/>
                    </a:lnTo>
                    <a:lnTo>
                      <a:pt x="0" y="57689"/>
                    </a:lnTo>
                    <a:close/>
                  </a:path>
                </a:pathLst>
              </a:custGeom>
              <a:solidFill>
                <a:srgbClr val="FFFAF2"/>
              </a:solidFill>
            </p:spPr>
          </p:sp>
          <p:sp>
            <p:nvSpPr>
              <p:cNvPr name="TextBox 171" id="171"/>
              <p:cNvSpPr txBox="true"/>
              <p:nvPr/>
            </p:nvSpPr>
            <p:spPr>
              <a:xfrm>
                <a:off x="0" y="-38100"/>
                <a:ext cx="1150672" cy="9578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40"/>
                  </a:lnSpc>
                </a:pPr>
              </a:p>
            </p:txBody>
          </p:sp>
        </p:grpSp>
        <p:sp>
          <p:nvSpPr>
            <p:cNvPr name="TextBox 172" id="172"/>
            <p:cNvSpPr txBox="true"/>
            <p:nvPr/>
          </p:nvSpPr>
          <p:spPr>
            <a:xfrm rot="0">
              <a:off x="3748640" y="815491"/>
              <a:ext cx="4154565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b="true" sz="1007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ปีงบประมาณ </a:t>
              </a:r>
            </a:p>
          </p:txBody>
        </p:sp>
        <p:sp>
          <p:nvSpPr>
            <p:cNvPr name="TextBox 173" id="173"/>
            <p:cNvSpPr txBox="true"/>
            <p:nvPr/>
          </p:nvSpPr>
          <p:spPr>
            <a:xfrm rot="0">
              <a:off x="4585295" y="1414140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55</a:t>
              </a:r>
            </a:p>
          </p:txBody>
        </p:sp>
        <p:sp>
          <p:nvSpPr>
            <p:cNvPr name="TextBox 174" id="174"/>
            <p:cNvSpPr txBox="true"/>
            <p:nvPr/>
          </p:nvSpPr>
          <p:spPr>
            <a:xfrm rot="0">
              <a:off x="5483116" y="1414140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65</a:t>
              </a:r>
            </a:p>
          </p:txBody>
        </p:sp>
        <p:sp>
          <p:nvSpPr>
            <p:cNvPr name="TextBox 175" id="175"/>
            <p:cNvSpPr txBox="true"/>
            <p:nvPr/>
          </p:nvSpPr>
          <p:spPr>
            <a:xfrm rot="0">
              <a:off x="6329305" y="1414140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75</a:t>
              </a:r>
            </a:p>
          </p:txBody>
        </p:sp>
        <p:sp>
          <p:nvSpPr>
            <p:cNvPr name="TextBox 176" id="176"/>
            <p:cNvSpPr txBox="true"/>
            <p:nvPr/>
          </p:nvSpPr>
          <p:spPr>
            <a:xfrm rot="0">
              <a:off x="7220042" y="685440"/>
              <a:ext cx="743250" cy="13005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865"/>
                </a:lnSpc>
              </a:pPr>
              <a:r>
                <a:rPr lang="en-US" b="true" sz="565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หน่วยนับ : ร้อยละ</a:t>
              </a:r>
            </a:p>
          </p:txBody>
        </p:sp>
        <p:sp>
          <p:nvSpPr>
            <p:cNvPr name="TextBox 177" id="177"/>
            <p:cNvSpPr txBox="true"/>
            <p:nvPr/>
          </p:nvSpPr>
          <p:spPr>
            <a:xfrm rot="0">
              <a:off x="1878008" y="343479"/>
              <a:ext cx="5925610" cy="52761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8"/>
                </a:lnSpc>
              </a:pPr>
              <a:r>
                <a:rPr lang="en-US" sz="1433" spc="-60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ร้อยละนักศึกษาที่ผ่านประสบการณ์ WIL/CWIE/สหกิจ/Work Integrated learning</a:t>
              </a:r>
            </a:p>
          </p:txBody>
        </p:sp>
        <p:sp>
          <p:nvSpPr>
            <p:cNvPr name="TextBox 178" id="178"/>
            <p:cNvSpPr txBox="true"/>
            <p:nvPr/>
          </p:nvSpPr>
          <p:spPr>
            <a:xfrm rot="0">
              <a:off x="2018172" y="1453322"/>
              <a:ext cx="1577177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ค่าเป้าหมาย </a:t>
              </a:r>
            </a:p>
          </p:txBody>
        </p:sp>
        <p:grpSp>
          <p:nvGrpSpPr>
            <p:cNvPr name="Group 179" id="179"/>
            <p:cNvGrpSpPr/>
            <p:nvPr/>
          </p:nvGrpSpPr>
          <p:grpSpPr>
            <a:xfrm rot="0">
              <a:off x="1943584" y="1760011"/>
              <a:ext cx="6021331" cy="222447"/>
              <a:chOff x="0" y="0"/>
              <a:chExt cx="1618432" cy="59790"/>
            </a:xfrm>
          </p:grpSpPr>
          <p:sp>
            <p:nvSpPr>
              <p:cNvPr name="Freeform 180" id="180"/>
              <p:cNvSpPr/>
              <p:nvPr/>
            </p:nvSpPr>
            <p:spPr>
              <a:xfrm flipH="false" flipV="false" rot="0">
                <a:off x="0" y="0"/>
                <a:ext cx="1618432" cy="59790"/>
              </a:xfrm>
              <a:custGeom>
                <a:avLst/>
                <a:gdLst/>
                <a:ahLst/>
                <a:cxnLst/>
                <a:rect r="r" b="b" t="t" l="l"/>
                <a:pathLst>
                  <a:path h="59790" w="1618432">
                    <a:moveTo>
                      <a:pt x="0" y="0"/>
                    </a:moveTo>
                    <a:lnTo>
                      <a:pt x="1618432" y="0"/>
                    </a:lnTo>
                    <a:lnTo>
                      <a:pt x="1618432" y="59790"/>
                    </a:lnTo>
                    <a:lnTo>
                      <a:pt x="0" y="59790"/>
                    </a:lnTo>
                    <a:close/>
                  </a:path>
                </a:pathLst>
              </a:custGeom>
              <a:solidFill>
                <a:srgbClr val="FFFAF2"/>
              </a:solidFill>
            </p:spPr>
          </p:sp>
          <p:sp>
            <p:nvSpPr>
              <p:cNvPr name="TextBox 181" id="181"/>
              <p:cNvSpPr txBox="true"/>
              <p:nvPr/>
            </p:nvSpPr>
            <p:spPr>
              <a:xfrm>
                <a:off x="0" y="-38100"/>
                <a:ext cx="1618432" cy="978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40"/>
                  </a:lnSpc>
                </a:pPr>
              </a:p>
            </p:txBody>
          </p:sp>
        </p:grpSp>
        <p:sp>
          <p:nvSpPr>
            <p:cNvPr name="TextBox 182" id="182"/>
            <p:cNvSpPr txBox="true"/>
            <p:nvPr/>
          </p:nvSpPr>
          <p:spPr>
            <a:xfrm rot="0">
              <a:off x="1991758" y="1726739"/>
              <a:ext cx="5826502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ตัวชี้วัดใหม่</a:t>
              </a:r>
            </a:p>
          </p:txBody>
        </p:sp>
        <p:sp>
          <p:nvSpPr>
            <p:cNvPr name="TextBox 183" id="183"/>
            <p:cNvSpPr txBox="true"/>
            <p:nvPr/>
          </p:nvSpPr>
          <p:spPr>
            <a:xfrm rot="0">
              <a:off x="1952302" y="1021848"/>
              <a:ext cx="1568581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พ.ศ.</a:t>
              </a:r>
            </a:p>
          </p:txBody>
        </p:sp>
        <p:grpSp>
          <p:nvGrpSpPr>
            <p:cNvPr name="Group 184" id="184"/>
            <p:cNvGrpSpPr/>
            <p:nvPr/>
          </p:nvGrpSpPr>
          <p:grpSpPr>
            <a:xfrm rot="0">
              <a:off x="0" y="385776"/>
              <a:ext cx="1801808" cy="1801808"/>
              <a:chOff x="0" y="0"/>
              <a:chExt cx="812800" cy="812800"/>
            </a:xfrm>
          </p:grpSpPr>
          <p:sp>
            <p:nvSpPr>
              <p:cNvPr name="Freeform 185" id="185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B7833"/>
              </a:solidFill>
            </p:spPr>
          </p:sp>
          <p:sp>
            <p:nvSpPr>
              <p:cNvPr name="TextBox 186" id="186"/>
              <p:cNvSpPr txBox="true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187" id="187"/>
            <p:cNvGrpSpPr>
              <a:grpSpLocks noChangeAspect="true"/>
            </p:cNvGrpSpPr>
            <p:nvPr/>
          </p:nvGrpSpPr>
          <p:grpSpPr>
            <a:xfrm rot="0">
              <a:off x="199580" y="585356"/>
              <a:ext cx="1402648" cy="1402648"/>
              <a:chOff x="0" y="0"/>
              <a:chExt cx="6355080" cy="6355080"/>
            </a:xfrm>
          </p:grpSpPr>
          <p:sp>
            <p:nvSpPr>
              <p:cNvPr name="Freeform 188" id="188"/>
              <p:cNvSpPr/>
              <p:nvPr/>
            </p:nvSpPr>
            <p:spPr>
              <a:xfrm flipH="false" flipV="false" rot="0">
                <a:off x="0" y="0"/>
                <a:ext cx="6355080" cy="6355080"/>
              </a:xfrm>
              <a:custGeom>
                <a:avLst/>
                <a:gdLst/>
                <a:ahLst/>
                <a:cxnLst/>
                <a:rect r="r" b="b" t="t" l="l"/>
                <a:pathLst>
                  <a:path h="6355080" w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name="TextBox 189" id="189"/>
            <p:cNvSpPr txBox="true"/>
            <p:nvPr/>
          </p:nvSpPr>
          <p:spPr>
            <a:xfrm rot="0">
              <a:off x="207480" y="828678"/>
              <a:ext cx="1355264" cy="87100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599"/>
                </a:lnSpc>
              </a:pPr>
              <a:r>
                <a:rPr lang="en-US" sz="3999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2.3</a:t>
              </a:r>
            </a:p>
          </p:txBody>
        </p:sp>
      </p:grpSp>
      <p:grpSp>
        <p:nvGrpSpPr>
          <p:cNvPr name="Group 190" id="190"/>
          <p:cNvGrpSpPr/>
          <p:nvPr/>
        </p:nvGrpSpPr>
        <p:grpSpPr>
          <a:xfrm rot="0">
            <a:off x="827001" y="6979235"/>
            <a:ext cx="6278713" cy="1533759"/>
            <a:chOff x="0" y="0"/>
            <a:chExt cx="8371617" cy="2045012"/>
          </a:xfrm>
        </p:grpSpPr>
        <p:grpSp>
          <p:nvGrpSpPr>
            <p:cNvPr name="Group 191" id="191"/>
            <p:cNvGrpSpPr/>
            <p:nvPr/>
          </p:nvGrpSpPr>
          <p:grpSpPr>
            <a:xfrm rot="0">
              <a:off x="1182095" y="0"/>
              <a:ext cx="7189522" cy="2045012"/>
              <a:chOff x="0" y="0"/>
              <a:chExt cx="1671696" cy="475503"/>
            </a:xfrm>
          </p:grpSpPr>
          <p:sp>
            <p:nvSpPr>
              <p:cNvPr name="Freeform 192" id="192"/>
              <p:cNvSpPr/>
              <p:nvPr/>
            </p:nvSpPr>
            <p:spPr>
              <a:xfrm flipH="false" flipV="false" rot="0">
                <a:off x="0" y="0"/>
                <a:ext cx="1671696" cy="475503"/>
              </a:xfrm>
              <a:custGeom>
                <a:avLst/>
                <a:gdLst/>
                <a:ahLst/>
                <a:cxnLst/>
                <a:rect r="r" b="b" t="t" l="l"/>
                <a:pathLst>
                  <a:path h="475503" w="1671696">
                    <a:moveTo>
                      <a:pt x="53124" y="0"/>
                    </a:moveTo>
                    <a:lnTo>
                      <a:pt x="1618573" y="0"/>
                    </a:lnTo>
                    <a:cubicBezTo>
                      <a:pt x="1632662" y="0"/>
                      <a:pt x="1646174" y="5597"/>
                      <a:pt x="1656137" y="15560"/>
                    </a:cubicBezTo>
                    <a:cubicBezTo>
                      <a:pt x="1666099" y="25522"/>
                      <a:pt x="1671696" y="39034"/>
                      <a:pt x="1671696" y="53124"/>
                    </a:cubicBezTo>
                    <a:lnTo>
                      <a:pt x="1671696" y="422379"/>
                    </a:lnTo>
                    <a:cubicBezTo>
                      <a:pt x="1671696" y="436469"/>
                      <a:pt x="1666099" y="449981"/>
                      <a:pt x="1656137" y="459944"/>
                    </a:cubicBezTo>
                    <a:cubicBezTo>
                      <a:pt x="1646174" y="469906"/>
                      <a:pt x="1632662" y="475503"/>
                      <a:pt x="1618573" y="475503"/>
                    </a:cubicBezTo>
                    <a:lnTo>
                      <a:pt x="53124" y="475503"/>
                    </a:lnTo>
                    <a:cubicBezTo>
                      <a:pt x="39034" y="475503"/>
                      <a:pt x="25522" y="469906"/>
                      <a:pt x="15560" y="459944"/>
                    </a:cubicBezTo>
                    <a:cubicBezTo>
                      <a:pt x="5597" y="449981"/>
                      <a:pt x="0" y="436469"/>
                      <a:pt x="0" y="422379"/>
                    </a:cubicBezTo>
                    <a:lnTo>
                      <a:pt x="0" y="53124"/>
                    </a:lnTo>
                    <a:cubicBezTo>
                      <a:pt x="0" y="39034"/>
                      <a:pt x="5597" y="25522"/>
                      <a:pt x="15560" y="15560"/>
                    </a:cubicBezTo>
                    <a:cubicBezTo>
                      <a:pt x="25522" y="5597"/>
                      <a:pt x="39034" y="0"/>
                      <a:pt x="53124" y="0"/>
                    </a:cubicBezTo>
                    <a:close/>
                  </a:path>
                </a:pathLst>
              </a:custGeom>
              <a:solidFill>
                <a:srgbClr val="EB7833"/>
              </a:solidFill>
            </p:spPr>
          </p:sp>
          <p:sp>
            <p:nvSpPr>
              <p:cNvPr name="TextBox 193" id="193"/>
              <p:cNvSpPr txBox="true"/>
              <p:nvPr/>
            </p:nvSpPr>
            <p:spPr>
              <a:xfrm>
                <a:off x="0" y="-28575"/>
                <a:ext cx="1671696" cy="50407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grpSp>
          <p:nvGrpSpPr>
            <p:cNvPr name="Group 194" id="194"/>
            <p:cNvGrpSpPr/>
            <p:nvPr/>
          </p:nvGrpSpPr>
          <p:grpSpPr>
            <a:xfrm rot="0">
              <a:off x="1454866" y="204137"/>
              <a:ext cx="6764117" cy="1710171"/>
              <a:chOff x="0" y="0"/>
              <a:chExt cx="22444046" cy="5674524"/>
            </a:xfrm>
          </p:grpSpPr>
          <p:sp>
            <p:nvSpPr>
              <p:cNvPr name="Freeform 195" id="195"/>
              <p:cNvSpPr/>
              <p:nvPr/>
            </p:nvSpPr>
            <p:spPr>
              <a:xfrm flipH="false" flipV="false" rot="0">
                <a:off x="-12700" y="-12700"/>
                <a:ext cx="22469446" cy="5699925"/>
              </a:xfrm>
              <a:custGeom>
                <a:avLst/>
                <a:gdLst/>
                <a:ahLst/>
                <a:cxnLst/>
                <a:rect r="r" b="b" t="t" l="l"/>
                <a:pathLst>
                  <a:path h="5699925" w="22469446">
                    <a:moveTo>
                      <a:pt x="21607115" y="0"/>
                    </a:moveTo>
                    <a:lnTo>
                      <a:pt x="862330" y="0"/>
                    </a:lnTo>
                    <a:cubicBezTo>
                      <a:pt x="389890" y="0"/>
                      <a:pt x="0" y="389890"/>
                      <a:pt x="0" y="862330"/>
                    </a:cubicBezTo>
                    <a:lnTo>
                      <a:pt x="0" y="4837594"/>
                    </a:lnTo>
                    <a:cubicBezTo>
                      <a:pt x="0" y="5310034"/>
                      <a:pt x="389890" y="5699925"/>
                      <a:pt x="862330" y="5699925"/>
                    </a:cubicBezTo>
                    <a:lnTo>
                      <a:pt x="21607115" y="5699925"/>
                    </a:lnTo>
                    <a:cubicBezTo>
                      <a:pt x="22079556" y="5699925"/>
                      <a:pt x="22469446" y="5310034"/>
                      <a:pt x="22469446" y="4837594"/>
                    </a:cubicBezTo>
                    <a:lnTo>
                      <a:pt x="22469446" y="862330"/>
                    </a:lnTo>
                    <a:cubicBezTo>
                      <a:pt x="22469446" y="389890"/>
                      <a:pt x="22079556" y="0"/>
                      <a:pt x="21607115" y="0"/>
                    </a:cubicBezTo>
                    <a:close/>
                    <a:moveTo>
                      <a:pt x="22278946" y="927100"/>
                    </a:moveTo>
                    <a:lnTo>
                      <a:pt x="22278946" y="4837594"/>
                    </a:lnTo>
                    <a:cubicBezTo>
                      <a:pt x="22278946" y="5204624"/>
                      <a:pt x="21974146" y="5509424"/>
                      <a:pt x="21607115" y="5509424"/>
                    </a:cubicBezTo>
                    <a:lnTo>
                      <a:pt x="862330" y="5509424"/>
                    </a:lnTo>
                    <a:cubicBezTo>
                      <a:pt x="495300" y="5509424"/>
                      <a:pt x="190500" y="5204624"/>
                      <a:pt x="190500" y="4837594"/>
                    </a:cubicBezTo>
                    <a:lnTo>
                      <a:pt x="190500" y="862330"/>
                    </a:lnTo>
                    <a:cubicBezTo>
                      <a:pt x="190500" y="495300"/>
                      <a:pt x="495300" y="190500"/>
                      <a:pt x="862330" y="190500"/>
                    </a:cubicBezTo>
                    <a:lnTo>
                      <a:pt x="21607115" y="190500"/>
                    </a:lnTo>
                    <a:cubicBezTo>
                      <a:pt x="21974146" y="190500"/>
                      <a:pt x="22278946" y="495300"/>
                      <a:pt x="22278946" y="862330"/>
                    </a:cubicBezTo>
                    <a:lnTo>
                      <a:pt x="22278946" y="92710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96" id="196"/>
            <p:cNvGrpSpPr/>
            <p:nvPr/>
          </p:nvGrpSpPr>
          <p:grpSpPr>
            <a:xfrm rot="0">
              <a:off x="3607622" y="943872"/>
              <a:ext cx="764354" cy="555201"/>
              <a:chOff x="0" y="0"/>
              <a:chExt cx="1624330" cy="1179858"/>
            </a:xfrm>
          </p:grpSpPr>
          <p:sp>
            <p:nvSpPr>
              <p:cNvPr name="Freeform 197" id="197"/>
              <p:cNvSpPr/>
              <p:nvPr/>
            </p:nvSpPr>
            <p:spPr>
              <a:xfrm flipH="false" flipV="false" rot="0">
                <a:off x="41910" y="43180"/>
                <a:ext cx="1576070" cy="1131598"/>
              </a:xfrm>
              <a:custGeom>
                <a:avLst/>
                <a:gdLst/>
                <a:ahLst/>
                <a:cxnLst/>
                <a:rect r="r" b="b" t="t" l="l"/>
                <a:pathLst>
                  <a:path h="1131598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31598"/>
                    </a:lnTo>
                    <a:lnTo>
                      <a:pt x="0" y="1131598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198" id="198"/>
              <p:cNvSpPr/>
              <p:nvPr/>
            </p:nvSpPr>
            <p:spPr>
              <a:xfrm flipH="false" flipV="false" rot="0">
                <a:off x="35560" y="35560"/>
                <a:ext cx="1588770" cy="1144298"/>
              </a:xfrm>
              <a:custGeom>
                <a:avLst/>
                <a:gdLst/>
                <a:ahLst/>
                <a:cxnLst/>
                <a:rect r="r" b="b" t="t" l="l"/>
                <a:pathLst>
                  <a:path h="1144298" w="1588770">
                    <a:moveTo>
                      <a:pt x="1588770" y="1144298"/>
                    </a:moveTo>
                    <a:lnTo>
                      <a:pt x="0" y="1144298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44298"/>
                    </a:lnTo>
                    <a:close/>
                    <a:moveTo>
                      <a:pt x="12700" y="1131598"/>
                    </a:moveTo>
                    <a:lnTo>
                      <a:pt x="1576070" y="1131598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31598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199" id="199"/>
              <p:cNvSpPr/>
              <p:nvPr/>
            </p:nvSpPr>
            <p:spPr>
              <a:xfrm flipH="false" flipV="false" rot="0">
                <a:off x="0" y="0"/>
                <a:ext cx="1576070" cy="1131598"/>
              </a:xfrm>
              <a:custGeom>
                <a:avLst/>
                <a:gdLst/>
                <a:ahLst/>
                <a:cxnLst/>
                <a:rect r="r" b="b" t="t" l="l"/>
                <a:pathLst>
                  <a:path h="1131598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31598"/>
                    </a:lnTo>
                    <a:lnTo>
                      <a:pt x="0" y="1131598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200" id="200"/>
            <p:cNvGrpSpPr/>
            <p:nvPr/>
          </p:nvGrpSpPr>
          <p:grpSpPr>
            <a:xfrm rot="0">
              <a:off x="4471581" y="937704"/>
              <a:ext cx="764354" cy="561368"/>
              <a:chOff x="0" y="0"/>
              <a:chExt cx="1624330" cy="1192964"/>
            </a:xfrm>
          </p:grpSpPr>
          <p:sp>
            <p:nvSpPr>
              <p:cNvPr name="Freeform 201" id="201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202" id="202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203" id="203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204" id="204"/>
            <p:cNvGrpSpPr/>
            <p:nvPr/>
          </p:nvGrpSpPr>
          <p:grpSpPr>
            <a:xfrm rot="0">
              <a:off x="5350826" y="937704"/>
              <a:ext cx="764354" cy="561368"/>
              <a:chOff x="0" y="0"/>
              <a:chExt cx="1624330" cy="1192964"/>
            </a:xfrm>
          </p:grpSpPr>
          <p:sp>
            <p:nvSpPr>
              <p:cNvPr name="Freeform 205" id="205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206" id="206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207" id="207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208" id="208"/>
            <p:cNvGrpSpPr/>
            <p:nvPr/>
          </p:nvGrpSpPr>
          <p:grpSpPr>
            <a:xfrm rot="0">
              <a:off x="6215133" y="937704"/>
              <a:ext cx="764354" cy="561368"/>
              <a:chOff x="0" y="0"/>
              <a:chExt cx="1624330" cy="1192964"/>
            </a:xfrm>
          </p:grpSpPr>
          <p:sp>
            <p:nvSpPr>
              <p:cNvPr name="Freeform 209" id="209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210" id="210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211" id="211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212" id="212"/>
            <p:cNvGrpSpPr/>
            <p:nvPr/>
          </p:nvGrpSpPr>
          <p:grpSpPr>
            <a:xfrm rot="0">
              <a:off x="7099011" y="937704"/>
              <a:ext cx="764354" cy="561368"/>
              <a:chOff x="0" y="0"/>
              <a:chExt cx="1624330" cy="1192964"/>
            </a:xfrm>
          </p:grpSpPr>
          <p:sp>
            <p:nvSpPr>
              <p:cNvPr name="Freeform 213" id="213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214" id="214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215" id="215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216" id="216"/>
            <p:cNvGrpSpPr/>
            <p:nvPr/>
          </p:nvGrpSpPr>
          <p:grpSpPr>
            <a:xfrm rot="0">
              <a:off x="1865178" y="664569"/>
              <a:ext cx="1702654" cy="845061"/>
              <a:chOff x="0" y="0"/>
              <a:chExt cx="3618311" cy="1795841"/>
            </a:xfrm>
          </p:grpSpPr>
          <p:sp>
            <p:nvSpPr>
              <p:cNvPr name="Freeform 217" id="217"/>
              <p:cNvSpPr/>
              <p:nvPr/>
            </p:nvSpPr>
            <p:spPr>
              <a:xfrm flipH="false" flipV="false" rot="0">
                <a:off x="41910" y="43180"/>
                <a:ext cx="3570051" cy="1747581"/>
              </a:xfrm>
              <a:custGeom>
                <a:avLst/>
                <a:gdLst/>
                <a:ahLst/>
                <a:cxnLst/>
                <a:rect r="r" b="b" t="t" l="l"/>
                <a:pathLst>
                  <a:path h="1747581" w="3570051">
                    <a:moveTo>
                      <a:pt x="0" y="0"/>
                    </a:moveTo>
                    <a:lnTo>
                      <a:pt x="3570051" y="0"/>
                    </a:lnTo>
                    <a:lnTo>
                      <a:pt x="3570051" y="1747581"/>
                    </a:lnTo>
                    <a:lnTo>
                      <a:pt x="0" y="1747581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218" id="218"/>
              <p:cNvSpPr/>
              <p:nvPr/>
            </p:nvSpPr>
            <p:spPr>
              <a:xfrm flipH="false" flipV="false" rot="0">
                <a:off x="35560" y="35560"/>
                <a:ext cx="3582751" cy="1760281"/>
              </a:xfrm>
              <a:custGeom>
                <a:avLst/>
                <a:gdLst/>
                <a:ahLst/>
                <a:cxnLst/>
                <a:rect r="r" b="b" t="t" l="l"/>
                <a:pathLst>
                  <a:path h="1760281" w="3582751">
                    <a:moveTo>
                      <a:pt x="3582751" y="1760281"/>
                    </a:moveTo>
                    <a:lnTo>
                      <a:pt x="0" y="1760281"/>
                    </a:lnTo>
                    <a:lnTo>
                      <a:pt x="0" y="0"/>
                    </a:lnTo>
                    <a:lnTo>
                      <a:pt x="3582751" y="0"/>
                    </a:lnTo>
                    <a:lnTo>
                      <a:pt x="3582751" y="1760281"/>
                    </a:lnTo>
                    <a:close/>
                    <a:moveTo>
                      <a:pt x="12700" y="1747581"/>
                    </a:moveTo>
                    <a:lnTo>
                      <a:pt x="3570051" y="1747581"/>
                    </a:lnTo>
                    <a:lnTo>
                      <a:pt x="3570051" y="12700"/>
                    </a:lnTo>
                    <a:lnTo>
                      <a:pt x="12700" y="12700"/>
                    </a:lnTo>
                    <a:lnTo>
                      <a:pt x="12700" y="1747581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219" id="219"/>
              <p:cNvSpPr/>
              <p:nvPr/>
            </p:nvSpPr>
            <p:spPr>
              <a:xfrm flipH="false" flipV="false" rot="0">
                <a:off x="0" y="0"/>
                <a:ext cx="3570051" cy="1747581"/>
              </a:xfrm>
              <a:custGeom>
                <a:avLst/>
                <a:gdLst/>
                <a:ahLst/>
                <a:cxnLst/>
                <a:rect r="r" b="b" t="t" l="l"/>
                <a:pathLst>
                  <a:path h="1747581" w="3570051">
                    <a:moveTo>
                      <a:pt x="0" y="0"/>
                    </a:moveTo>
                    <a:lnTo>
                      <a:pt x="3570051" y="0"/>
                    </a:lnTo>
                    <a:lnTo>
                      <a:pt x="3570051" y="1747581"/>
                    </a:lnTo>
                    <a:lnTo>
                      <a:pt x="0" y="174758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name="AutoShape 220" id="220"/>
            <p:cNvSpPr/>
            <p:nvPr/>
          </p:nvSpPr>
          <p:spPr>
            <a:xfrm>
              <a:off x="1790884" y="1200775"/>
              <a:ext cx="6072481" cy="0"/>
            </a:xfrm>
            <a:prstGeom prst="line">
              <a:avLst/>
            </a:prstGeom>
            <a:ln cap="flat" w="50800">
              <a:solidFill>
                <a:srgbClr val="DE8244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TextBox 221" id="221"/>
            <p:cNvSpPr txBox="true"/>
            <p:nvPr/>
          </p:nvSpPr>
          <p:spPr>
            <a:xfrm rot="0">
              <a:off x="3646425" y="896834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b="true" sz="1007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2570</a:t>
              </a:r>
            </a:p>
          </p:txBody>
        </p:sp>
        <p:sp>
          <p:nvSpPr>
            <p:cNvPr name="TextBox 222" id="222"/>
            <p:cNvSpPr txBox="true"/>
            <p:nvPr/>
          </p:nvSpPr>
          <p:spPr>
            <a:xfrm rot="0">
              <a:off x="4536349" y="896834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b="true" sz="1007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2571</a:t>
              </a:r>
            </a:p>
          </p:txBody>
        </p:sp>
        <p:sp>
          <p:nvSpPr>
            <p:cNvPr name="TextBox 223" id="223"/>
            <p:cNvSpPr txBox="true"/>
            <p:nvPr/>
          </p:nvSpPr>
          <p:spPr>
            <a:xfrm rot="0">
              <a:off x="5398253" y="896834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2572</a:t>
              </a:r>
            </a:p>
          </p:txBody>
        </p:sp>
        <p:sp>
          <p:nvSpPr>
            <p:cNvPr name="TextBox 224" id="224"/>
            <p:cNvSpPr txBox="true"/>
            <p:nvPr/>
          </p:nvSpPr>
          <p:spPr>
            <a:xfrm rot="0">
              <a:off x="6262777" y="888972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2573</a:t>
              </a:r>
            </a:p>
          </p:txBody>
        </p:sp>
        <p:sp>
          <p:nvSpPr>
            <p:cNvPr name="TextBox 225" id="225"/>
            <p:cNvSpPr txBox="true"/>
            <p:nvPr/>
          </p:nvSpPr>
          <p:spPr>
            <a:xfrm rot="0">
              <a:off x="7127301" y="888972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2574</a:t>
              </a:r>
            </a:p>
          </p:txBody>
        </p:sp>
        <p:sp>
          <p:nvSpPr>
            <p:cNvPr name="TextBox 226" id="226"/>
            <p:cNvSpPr txBox="true"/>
            <p:nvPr/>
          </p:nvSpPr>
          <p:spPr>
            <a:xfrm rot="0">
              <a:off x="3630721" y="1214560"/>
              <a:ext cx="746523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20</a:t>
              </a:r>
            </a:p>
          </p:txBody>
        </p:sp>
        <p:sp>
          <p:nvSpPr>
            <p:cNvPr name="TextBox 227" id="227"/>
            <p:cNvSpPr txBox="true"/>
            <p:nvPr/>
          </p:nvSpPr>
          <p:spPr>
            <a:xfrm rot="0">
              <a:off x="7119656" y="1226175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≥50</a:t>
              </a:r>
            </a:p>
          </p:txBody>
        </p:sp>
        <p:grpSp>
          <p:nvGrpSpPr>
            <p:cNvPr name="Group 228" id="228"/>
            <p:cNvGrpSpPr/>
            <p:nvPr/>
          </p:nvGrpSpPr>
          <p:grpSpPr>
            <a:xfrm rot="0">
              <a:off x="3596747" y="654332"/>
              <a:ext cx="4281043" cy="214632"/>
              <a:chOff x="0" y="0"/>
              <a:chExt cx="1150672" cy="57689"/>
            </a:xfrm>
          </p:grpSpPr>
          <p:sp>
            <p:nvSpPr>
              <p:cNvPr name="Freeform 229" id="229"/>
              <p:cNvSpPr/>
              <p:nvPr/>
            </p:nvSpPr>
            <p:spPr>
              <a:xfrm flipH="false" flipV="false" rot="0">
                <a:off x="0" y="0"/>
                <a:ext cx="1150672" cy="57689"/>
              </a:xfrm>
              <a:custGeom>
                <a:avLst/>
                <a:gdLst/>
                <a:ahLst/>
                <a:cxnLst/>
                <a:rect r="r" b="b" t="t" l="l"/>
                <a:pathLst>
                  <a:path h="57689" w="1150672">
                    <a:moveTo>
                      <a:pt x="0" y="0"/>
                    </a:moveTo>
                    <a:lnTo>
                      <a:pt x="1150672" y="0"/>
                    </a:lnTo>
                    <a:lnTo>
                      <a:pt x="1150672" y="57689"/>
                    </a:lnTo>
                    <a:lnTo>
                      <a:pt x="0" y="57689"/>
                    </a:lnTo>
                    <a:close/>
                  </a:path>
                </a:pathLst>
              </a:custGeom>
              <a:solidFill>
                <a:srgbClr val="FFFAF2"/>
              </a:solidFill>
            </p:spPr>
          </p:sp>
          <p:sp>
            <p:nvSpPr>
              <p:cNvPr name="TextBox 230" id="230"/>
              <p:cNvSpPr txBox="true"/>
              <p:nvPr/>
            </p:nvSpPr>
            <p:spPr>
              <a:xfrm>
                <a:off x="0" y="-38100"/>
                <a:ext cx="1150672" cy="9578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40"/>
                  </a:lnSpc>
                </a:pPr>
              </a:p>
            </p:txBody>
          </p:sp>
        </p:grpSp>
        <p:sp>
          <p:nvSpPr>
            <p:cNvPr name="TextBox 231" id="231"/>
            <p:cNvSpPr txBox="true"/>
            <p:nvPr/>
          </p:nvSpPr>
          <p:spPr>
            <a:xfrm rot="0">
              <a:off x="3661516" y="615911"/>
              <a:ext cx="4154565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b="true" sz="1007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ปีงบประมาณ </a:t>
              </a:r>
            </a:p>
          </p:txBody>
        </p:sp>
        <p:sp>
          <p:nvSpPr>
            <p:cNvPr name="TextBox 232" id="232"/>
            <p:cNvSpPr txBox="true"/>
            <p:nvPr/>
          </p:nvSpPr>
          <p:spPr>
            <a:xfrm rot="0">
              <a:off x="4498171" y="1214560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30</a:t>
              </a:r>
            </a:p>
          </p:txBody>
        </p:sp>
        <p:sp>
          <p:nvSpPr>
            <p:cNvPr name="TextBox 233" id="233"/>
            <p:cNvSpPr txBox="true"/>
            <p:nvPr/>
          </p:nvSpPr>
          <p:spPr>
            <a:xfrm rot="0">
              <a:off x="5395991" y="1214560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40</a:t>
              </a:r>
            </a:p>
          </p:txBody>
        </p:sp>
        <p:sp>
          <p:nvSpPr>
            <p:cNvPr name="TextBox 234" id="234"/>
            <p:cNvSpPr txBox="true"/>
            <p:nvPr/>
          </p:nvSpPr>
          <p:spPr>
            <a:xfrm rot="0">
              <a:off x="6242181" y="1214560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50</a:t>
              </a:r>
            </a:p>
          </p:txBody>
        </p:sp>
        <p:sp>
          <p:nvSpPr>
            <p:cNvPr name="TextBox 235" id="235"/>
            <p:cNvSpPr txBox="true"/>
            <p:nvPr/>
          </p:nvSpPr>
          <p:spPr>
            <a:xfrm rot="0">
              <a:off x="7132917" y="485860"/>
              <a:ext cx="743250" cy="13005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865"/>
                </a:lnSpc>
              </a:pPr>
              <a:r>
                <a:rPr lang="en-US" b="true" sz="565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หน่วยนับ : คน</a:t>
              </a:r>
            </a:p>
          </p:txBody>
        </p:sp>
        <p:sp>
          <p:nvSpPr>
            <p:cNvPr name="TextBox 236" id="236"/>
            <p:cNvSpPr txBox="true"/>
            <p:nvPr/>
          </p:nvSpPr>
          <p:spPr>
            <a:xfrm rot="0">
              <a:off x="1790884" y="240674"/>
              <a:ext cx="5145917" cy="31973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007"/>
                </a:lnSpc>
              </a:pPr>
              <a:r>
                <a:rPr lang="en-US" sz="1433" spc="-60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จำนวนนักศึกษาต่างชาติ CLMV ที่ลงทะเบียน</a:t>
              </a:r>
            </a:p>
          </p:txBody>
        </p:sp>
        <p:sp>
          <p:nvSpPr>
            <p:cNvPr name="TextBox 237" id="237"/>
            <p:cNvSpPr txBox="true"/>
            <p:nvPr/>
          </p:nvSpPr>
          <p:spPr>
            <a:xfrm rot="0">
              <a:off x="1931048" y="1253742"/>
              <a:ext cx="1577177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ค่าเป้าหมาย </a:t>
              </a:r>
            </a:p>
          </p:txBody>
        </p:sp>
        <p:grpSp>
          <p:nvGrpSpPr>
            <p:cNvPr name="Group 238" id="238"/>
            <p:cNvGrpSpPr/>
            <p:nvPr/>
          </p:nvGrpSpPr>
          <p:grpSpPr>
            <a:xfrm rot="0">
              <a:off x="1856459" y="1560431"/>
              <a:ext cx="6021331" cy="222447"/>
              <a:chOff x="0" y="0"/>
              <a:chExt cx="1618432" cy="59790"/>
            </a:xfrm>
          </p:grpSpPr>
          <p:sp>
            <p:nvSpPr>
              <p:cNvPr name="Freeform 239" id="239"/>
              <p:cNvSpPr/>
              <p:nvPr/>
            </p:nvSpPr>
            <p:spPr>
              <a:xfrm flipH="false" flipV="false" rot="0">
                <a:off x="0" y="0"/>
                <a:ext cx="1618432" cy="59790"/>
              </a:xfrm>
              <a:custGeom>
                <a:avLst/>
                <a:gdLst/>
                <a:ahLst/>
                <a:cxnLst/>
                <a:rect r="r" b="b" t="t" l="l"/>
                <a:pathLst>
                  <a:path h="59790" w="1618432">
                    <a:moveTo>
                      <a:pt x="0" y="0"/>
                    </a:moveTo>
                    <a:lnTo>
                      <a:pt x="1618432" y="0"/>
                    </a:lnTo>
                    <a:lnTo>
                      <a:pt x="1618432" y="59790"/>
                    </a:lnTo>
                    <a:lnTo>
                      <a:pt x="0" y="59790"/>
                    </a:lnTo>
                    <a:close/>
                  </a:path>
                </a:pathLst>
              </a:custGeom>
              <a:solidFill>
                <a:srgbClr val="FFFAF2"/>
              </a:solidFill>
            </p:spPr>
          </p:sp>
          <p:sp>
            <p:nvSpPr>
              <p:cNvPr name="TextBox 240" id="240"/>
              <p:cNvSpPr txBox="true"/>
              <p:nvPr/>
            </p:nvSpPr>
            <p:spPr>
              <a:xfrm>
                <a:off x="0" y="-38100"/>
                <a:ext cx="1618432" cy="978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40"/>
                  </a:lnSpc>
                </a:pPr>
              </a:p>
            </p:txBody>
          </p:sp>
        </p:grpSp>
        <p:sp>
          <p:nvSpPr>
            <p:cNvPr name="TextBox 241" id="241"/>
            <p:cNvSpPr txBox="true"/>
            <p:nvPr/>
          </p:nvSpPr>
          <p:spPr>
            <a:xfrm rot="0">
              <a:off x="1904634" y="1527159"/>
              <a:ext cx="5826502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ตัวชี้วัดใหม่</a:t>
              </a:r>
            </a:p>
          </p:txBody>
        </p:sp>
        <p:sp>
          <p:nvSpPr>
            <p:cNvPr name="TextBox 242" id="242"/>
            <p:cNvSpPr txBox="true"/>
            <p:nvPr/>
          </p:nvSpPr>
          <p:spPr>
            <a:xfrm rot="0">
              <a:off x="1865178" y="822268"/>
              <a:ext cx="1568581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พ.ศ.</a:t>
              </a:r>
            </a:p>
          </p:txBody>
        </p:sp>
        <p:grpSp>
          <p:nvGrpSpPr>
            <p:cNvPr name="Group 243" id="243"/>
            <p:cNvGrpSpPr/>
            <p:nvPr/>
          </p:nvGrpSpPr>
          <p:grpSpPr>
            <a:xfrm rot="0">
              <a:off x="0" y="216612"/>
              <a:ext cx="1801808" cy="1801808"/>
              <a:chOff x="0" y="0"/>
              <a:chExt cx="812800" cy="812800"/>
            </a:xfrm>
          </p:grpSpPr>
          <p:sp>
            <p:nvSpPr>
              <p:cNvPr name="Freeform 244" id="244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B7833"/>
              </a:solidFill>
            </p:spPr>
          </p:sp>
          <p:sp>
            <p:nvSpPr>
              <p:cNvPr name="TextBox 245" id="245"/>
              <p:cNvSpPr txBox="true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246" id="246"/>
            <p:cNvGrpSpPr>
              <a:grpSpLocks noChangeAspect="true"/>
            </p:cNvGrpSpPr>
            <p:nvPr/>
          </p:nvGrpSpPr>
          <p:grpSpPr>
            <a:xfrm rot="0">
              <a:off x="199580" y="416192"/>
              <a:ext cx="1402648" cy="1402648"/>
              <a:chOff x="0" y="0"/>
              <a:chExt cx="6355080" cy="6355080"/>
            </a:xfrm>
          </p:grpSpPr>
          <p:sp>
            <p:nvSpPr>
              <p:cNvPr name="Freeform 247" id="247"/>
              <p:cNvSpPr/>
              <p:nvPr/>
            </p:nvSpPr>
            <p:spPr>
              <a:xfrm flipH="false" flipV="false" rot="0">
                <a:off x="0" y="0"/>
                <a:ext cx="6355080" cy="6355080"/>
              </a:xfrm>
              <a:custGeom>
                <a:avLst/>
                <a:gdLst/>
                <a:ahLst/>
                <a:cxnLst/>
                <a:rect r="r" b="b" t="t" l="l"/>
                <a:pathLst>
                  <a:path h="6355080" w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name="TextBox 248" id="248"/>
            <p:cNvSpPr txBox="true"/>
            <p:nvPr/>
          </p:nvSpPr>
          <p:spPr>
            <a:xfrm rot="0">
              <a:off x="95269" y="659514"/>
              <a:ext cx="1613314" cy="87100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599"/>
                </a:lnSpc>
              </a:pPr>
              <a:r>
                <a:rPr lang="en-US" sz="3999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2.4</a:t>
              </a:r>
            </a:p>
          </p:txBody>
        </p:sp>
      </p:grpSp>
      <p:grpSp>
        <p:nvGrpSpPr>
          <p:cNvPr name="Group 249" id="249"/>
          <p:cNvGrpSpPr/>
          <p:nvPr/>
        </p:nvGrpSpPr>
        <p:grpSpPr>
          <a:xfrm rot="0">
            <a:off x="76829" y="8273452"/>
            <a:ext cx="6286906" cy="1984535"/>
            <a:chOff x="0" y="0"/>
            <a:chExt cx="8382541" cy="2646046"/>
          </a:xfrm>
        </p:grpSpPr>
        <p:grpSp>
          <p:nvGrpSpPr>
            <p:cNvPr name="Group 250" id="250"/>
            <p:cNvGrpSpPr/>
            <p:nvPr/>
          </p:nvGrpSpPr>
          <p:grpSpPr>
            <a:xfrm rot="0">
              <a:off x="1193019" y="401453"/>
              <a:ext cx="7189522" cy="2244593"/>
              <a:chOff x="0" y="0"/>
              <a:chExt cx="1671696" cy="521909"/>
            </a:xfrm>
          </p:grpSpPr>
          <p:sp>
            <p:nvSpPr>
              <p:cNvPr name="Freeform 251" id="251"/>
              <p:cNvSpPr/>
              <p:nvPr/>
            </p:nvSpPr>
            <p:spPr>
              <a:xfrm flipH="false" flipV="false" rot="0">
                <a:off x="0" y="0"/>
                <a:ext cx="1671696" cy="521909"/>
              </a:xfrm>
              <a:custGeom>
                <a:avLst/>
                <a:gdLst/>
                <a:ahLst/>
                <a:cxnLst/>
                <a:rect r="r" b="b" t="t" l="l"/>
                <a:pathLst>
                  <a:path h="521909" w="1671696">
                    <a:moveTo>
                      <a:pt x="53124" y="0"/>
                    </a:moveTo>
                    <a:lnTo>
                      <a:pt x="1618573" y="0"/>
                    </a:lnTo>
                    <a:cubicBezTo>
                      <a:pt x="1632662" y="0"/>
                      <a:pt x="1646174" y="5597"/>
                      <a:pt x="1656137" y="15560"/>
                    </a:cubicBezTo>
                    <a:cubicBezTo>
                      <a:pt x="1666099" y="25522"/>
                      <a:pt x="1671696" y="39034"/>
                      <a:pt x="1671696" y="53124"/>
                    </a:cubicBezTo>
                    <a:lnTo>
                      <a:pt x="1671696" y="468785"/>
                    </a:lnTo>
                    <a:cubicBezTo>
                      <a:pt x="1671696" y="482875"/>
                      <a:pt x="1666099" y="496387"/>
                      <a:pt x="1656137" y="506350"/>
                    </a:cubicBezTo>
                    <a:cubicBezTo>
                      <a:pt x="1646174" y="516312"/>
                      <a:pt x="1632662" y="521909"/>
                      <a:pt x="1618573" y="521909"/>
                    </a:cubicBezTo>
                    <a:lnTo>
                      <a:pt x="53124" y="521909"/>
                    </a:lnTo>
                    <a:cubicBezTo>
                      <a:pt x="39034" y="521909"/>
                      <a:pt x="25522" y="516312"/>
                      <a:pt x="15560" y="506350"/>
                    </a:cubicBezTo>
                    <a:cubicBezTo>
                      <a:pt x="5597" y="496387"/>
                      <a:pt x="0" y="482875"/>
                      <a:pt x="0" y="468785"/>
                    </a:cubicBezTo>
                    <a:lnTo>
                      <a:pt x="0" y="53124"/>
                    </a:lnTo>
                    <a:cubicBezTo>
                      <a:pt x="0" y="39034"/>
                      <a:pt x="5597" y="25522"/>
                      <a:pt x="15560" y="15560"/>
                    </a:cubicBezTo>
                    <a:cubicBezTo>
                      <a:pt x="25522" y="5597"/>
                      <a:pt x="39034" y="0"/>
                      <a:pt x="53124" y="0"/>
                    </a:cubicBezTo>
                    <a:close/>
                  </a:path>
                </a:pathLst>
              </a:custGeom>
              <a:solidFill>
                <a:srgbClr val="EB7833"/>
              </a:solidFill>
            </p:spPr>
          </p:sp>
          <p:sp>
            <p:nvSpPr>
              <p:cNvPr name="TextBox 252" id="252"/>
              <p:cNvSpPr txBox="true"/>
              <p:nvPr/>
            </p:nvSpPr>
            <p:spPr>
              <a:xfrm>
                <a:off x="0" y="-28575"/>
                <a:ext cx="1671696" cy="55048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grpSp>
          <p:nvGrpSpPr>
            <p:cNvPr name="Group 253" id="253"/>
            <p:cNvGrpSpPr/>
            <p:nvPr/>
          </p:nvGrpSpPr>
          <p:grpSpPr>
            <a:xfrm rot="0">
              <a:off x="1465790" y="552256"/>
              <a:ext cx="6764117" cy="1963086"/>
              <a:chOff x="0" y="0"/>
              <a:chExt cx="22444046" cy="6513723"/>
            </a:xfrm>
          </p:grpSpPr>
          <p:sp>
            <p:nvSpPr>
              <p:cNvPr name="Freeform 254" id="254"/>
              <p:cNvSpPr/>
              <p:nvPr/>
            </p:nvSpPr>
            <p:spPr>
              <a:xfrm flipH="false" flipV="false" rot="0">
                <a:off x="-12700" y="-12700"/>
                <a:ext cx="22469446" cy="6539123"/>
              </a:xfrm>
              <a:custGeom>
                <a:avLst/>
                <a:gdLst/>
                <a:ahLst/>
                <a:cxnLst/>
                <a:rect r="r" b="b" t="t" l="l"/>
                <a:pathLst>
                  <a:path h="6539123" w="22469446">
                    <a:moveTo>
                      <a:pt x="21607115" y="0"/>
                    </a:moveTo>
                    <a:lnTo>
                      <a:pt x="862330" y="0"/>
                    </a:lnTo>
                    <a:cubicBezTo>
                      <a:pt x="389890" y="0"/>
                      <a:pt x="0" y="389890"/>
                      <a:pt x="0" y="862330"/>
                    </a:cubicBezTo>
                    <a:lnTo>
                      <a:pt x="0" y="5676793"/>
                    </a:lnTo>
                    <a:cubicBezTo>
                      <a:pt x="0" y="6149233"/>
                      <a:pt x="389890" y="6539123"/>
                      <a:pt x="862330" y="6539123"/>
                    </a:cubicBezTo>
                    <a:lnTo>
                      <a:pt x="21607115" y="6539123"/>
                    </a:lnTo>
                    <a:cubicBezTo>
                      <a:pt x="22079556" y="6539123"/>
                      <a:pt x="22469446" y="6149233"/>
                      <a:pt x="22469446" y="5676793"/>
                    </a:cubicBezTo>
                    <a:lnTo>
                      <a:pt x="22469446" y="862330"/>
                    </a:lnTo>
                    <a:cubicBezTo>
                      <a:pt x="22469446" y="389890"/>
                      <a:pt x="22079556" y="0"/>
                      <a:pt x="21607115" y="0"/>
                    </a:cubicBezTo>
                    <a:close/>
                    <a:moveTo>
                      <a:pt x="22278946" y="927100"/>
                    </a:moveTo>
                    <a:lnTo>
                      <a:pt x="22278946" y="5676793"/>
                    </a:lnTo>
                    <a:cubicBezTo>
                      <a:pt x="22278946" y="6043823"/>
                      <a:pt x="21974146" y="6348623"/>
                      <a:pt x="21607115" y="6348623"/>
                    </a:cubicBezTo>
                    <a:lnTo>
                      <a:pt x="862330" y="6348623"/>
                    </a:lnTo>
                    <a:cubicBezTo>
                      <a:pt x="495300" y="6348623"/>
                      <a:pt x="190500" y="6043823"/>
                      <a:pt x="190500" y="5676793"/>
                    </a:cubicBezTo>
                    <a:lnTo>
                      <a:pt x="190500" y="862330"/>
                    </a:lnTo>
                    <a:cubicBezTo>
                      <a:pt x="190500" y="495300"/>
                      <a:pt x="495300" y="190500"/>
                      <a:pt x="862330" y="190500"/>
                    </a:cubicBezTo>
                    <a:lnTo>
                      <a:pt x="21607115" y="190500"/>
                    </a:lnTo>
                    <a:cubicBezTo>
                      <a:pt x="21974146" y="190500"/>
                      <a:pt x="22278946" y="495300"/>
                      <a:pt x="22278946" y="862330"/>
                    </a:cubicBezTo>
                    <a:lnTo>
                      <a:pt x="22278946" y="92710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255" id="255"/>
            <p:cNvGrpSpPr/>
            <p:nvPr/>
          </p:nvGrpSpPr>
          <p:grpSpPr>
            <a:xfrm rot="0">
              <a:off x="3618547" y="1544905"/>
              <a:ext cx="764354" cy="555201"/>
              <a:chOff x="0" y="0"/>
              <a:chExt cx="1624330" cy="1179858"/>
            </a:xfrm>
          </p:grpSpPr>
          <p:sp>
            <p:nvSpPr>
              <p:cNvPr name="Freeform 256" id="256"/>
              <p:cNvSpPr/>
              <p:nvPr/>
            </p:nvSpPr>
            <p:spPr>
              <a:xfrm flipH="false" flipV="false" rot="0">
                <a:off x="41910" y="43180"/>
                <a:ext cx="1576070" cy="1131598"/>
              </a:xfrm>
              <a:custGeom>
                <a:avLst/>
                <a:gdLst/>
                <a:ahLst/>
                <a:cxnLst/>
                <a:rect r="r" b="b" t="t" l="l"/>
                <a:pathLst>
                  <a:path h="1131598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31598"/>
                    </a:lnTo>
                    <a:lnTo>
                      <a:pt x="0" y="1131598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257" id="257"/>
              <p:cNvSpPr/>
              <p:nvPr/>
            </p:nvSpPr>
            <p:spPr>
              <a:xfrm flipH="false" flipV="false" rot="0">
                <a:off x="35560" y="35560"/>
                <a:ext cx="1588770" cy="1144298"/>
              </a:xfrm>
              <a:custGeom>
                <a:avLst/>
                <a:gdLst/>
                <a:ahLst/>
                <a:cxnLst/>
                <a:rect r="r" b="b" t="t" l="l"/>
                <a:pathLst>
                  <a:path h="1144298" w="1588770">
                    <a:moveTo>
                      <a:pt x="1588770" y="1144298"/>
                    </a:moveTo>
                    <a:lnTo>
                      <a:pt x="0" y="1144298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44298"/>
                    </a:lnTo>
                    <a:close/>
                    <a:moveTo>
                      <a:pt x="12700" y="1131598"/>
                    </a:moveTo>
                    <a:lnTo>
                      <a:pt x="1576070" y="1131598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31598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258" id="258"/>
              <p:cNvSpPr/>
              <p:nvPr/>
            </p:nvSpPr>
            <p:spPr>
              <a:xfrm flipH="false" flipV="false" rot="0">
                <a:off x="0" y="0"/>
                <a:ext cx="1576070" cy="1131598"/>
              </a:xfrm>
              <a:custGeom>
                <a:avLst/>
                <a:gdLst/>
                <a:ahLst/>
                <a:cxnLst/>
                <a:rect r="r" b="b" t="t" l="l"/>
                <a:pathLst>
                  <a:path h="1131598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31598"/>
                    </a:lnTo>
                    <a:lnTo>
                      <a:pt x="0" y="1131598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259" id="259"/>
            <p:cNvGrpSpPr/>
            <p:nvPr/>
          </p:nvGrpSpPr>
          <p:grpSpPr>
            <a:xfrm rot="0">
              <a:off x="4482505" y="1538738"/>
              <a:ext cx="764354" cy="561368"/>
              <a:chOff x="0" y="0"/>
              <a:chExt cx="1624330" cy="1192964"/>
            </a:xfrm>
          </p:grpSpPr>
          <p:sp>
            <p:nvSpPr>
              <p:cNvPr name="Freeform 260" id="260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261" id="261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262" id="262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263" id="263"/>
            <p:cNvGrpSpPr/>
            <p:nvPr/>
          </p:nvGrpSpPr>
          <p:grpSpPr>
            <a:xfrm rot="0">
              <a:off x="5361751" y="1538738"/>
              <a:ext cx="764354" cy="561368"/>
              <a:chOff x="0" y="0"/>
              <a:chExt cx="1624330" cy="1192964"/>
            </a:xfrm>
          </p:grpSpPr>
          <p:sp>
            <p:nvSpPr>
              <p:cNvPr name="Freeform 264" id="264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265" id="265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266" id="266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267" id="267"/>
            <p:cNvGrpSpPr/>
            <p:nvPr/>
          </p:nvGrpSpPr>
          <p:grpSpPr>
            <a:xfrm rot="0">
              <a:off x="6226057" y="1538738"/>
              <a:ext cx="764354" cy="561368"/>
              <a:chOff x="0" y="0"/>
              <a:chExt cx="1624330" cy="1192964"/>
            </a:xfrm>
          </p:grpSpPr>
          <p:sp>
            <p:nvSpPr>
              <p:cNvPr name="Freeform 268" id="268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269" id="269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270" id="270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271" id="271"/>
            <p:cNvGrpSpPr/>
            <p:nvPr/>
          </p:nvGrpSpPr>
          <p:grpSpPr>
            <a:xfrm rot="0">
              <a:off x="7109935" y="1538738"/>
              <a:ext cx="764354" cy="561368"/>
              <a:chOff x="0" y="0"/>
              <a:chExt cx="1624330" cy="1192964"/>
            </a:xfrm>
          </p:grpSpPr>
          <p:sp>
            <p:nvSpPr>
              <p:cNvPr name="Freeform 272" id="272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273" id="273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274" id="274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name="AutoShape 275" id="275"/>
            <p:cNvSpPr/>
            <p:nvPr/>
          </p:nvSpPr>
          <p:spPr>
            <a:xfrm>
              <a:off x="1801808" y="1801808"/>
              <a:ext cx="6072481" cy="0"/>
            </a:xfrm>
            <a:prstGeom prst="line">
              <a:avLst/>
            </a:prstGeom>
            <a:ln cap="flat" w="50800">
              <a:solidFill>
                <a:srgbClr val="DE8244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TextBox 276" id="276"/>
            <p:cNvSpPr txBox="true"/>
            <p:nvPr/>
          </p:nvSpPr>
          <p:spPr>
            <a:xfrm rot="0">
              <a:off x="3657349" y="1497868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2570</a:t>
              </a:r>
            </a:p>
          </p:txBody>
        </p:sp>
        <p:sp>
          <p:nvSpPr>
            <p:cNvPr name="TextBox 277" id="277"/>
            <p:cNvSpPr txBox="true"/>
            <p:nvPr/>
          </p:nvSpPr>
          <p:spPr>
            <a:xfrm rot="0">
              <a:off x="4547273" y="1497868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2571</a:t>
              </a:r>
            </a:p>
          </p:txBody>
        </p:sp>
        <p:sp>
          <p:nvSpPr>
            <p:cNvPr name="TextBox 278" id="278"/>
            <p:cNvSpPr txBox="true"/>
            <p:nvPr/>
          </p:nvSpPr>
          <p:spPr>
            <a:xfrm rot="0">
              <a:off x="5409178" y="1497868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2572</a:t>
              </a:r>
            </a:p>
          </p:txBody>
        </p:sp>
        <p:sp>
          <p:nvSpPr>
            <p:cNvPr name="TextBox 279" id="279"/>
            <p:cNvSpPr txBox="true"/>
            <p:nvPr/>
          </p:nvSpPr>
          <p:spPr>
            <a:xfrm rot="0">
              <a:off x="6273702" y="1490006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2573</a:t>
              </a:r>
            </a:p>
          </p:txBody>
        </p:sp>
        <p:sp>
          <p:nvSpPr>
            <p:cNvPr name="TextBox 280" id="280"/>
            <p:cNvSpPr txBox="true"/>
            <p:nvPr/>
          </p:nvSpPr>
          <p:spPr>
            <a:xfrm rot="0">
              <a:off x="7138226" y="1490006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2574</a:t>
              </a:r>
            </a:p>
          </p:txBody>
        </p:sp>
        <p:sp>
          <p:nvSpPr>
            <p:cNvPr name="TextBox 281" id="281"/>
            <p:cNvSpPr txBox="true"/>
            <p:nvPr/>
          </p:nvSpPr>
          <p:spPr>
            <a:xfrm rot="0">
              <a:off x="3641645" y="1815594"/>
              <a:ext cx="746523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</a:t>
              </a:r>
            </a:p>
          </p:txBody>
        </p:sp>
        <p:sp>
          <p:nvSpPr>
            <p:cNvPr name="TextBox 282" id="282"/>
            <p:cNvSpPr txBox="true"/>
            <p:nvPr/>
          </p:nvSpPr>
          <p:spPr>
            <a:xfrm rot="0">
              <a:off x="7130580" y="1827208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 u="sng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&gt;</a:t>
              </a: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5</a:t>
              </a:r>
            </a:p>
          </p:txBody>
        </p:sp>
        <p:grpSp>
          <p:nvGrpSpPr>
            <p:cNvPr name="Group 283" id="283"/>
            <p:cNvGrpSpPr/>
            <p:nvPr/>
          </p:nvGrpSpPr>
          <p:grpSpPr>
            <a:xfrm rot="0">
              <a:off x="3614632" y="1255045"/>
              <a:ext cx="4224692" cy="214632"/>
              <a:chOff x="0" y="0"/>
              <a:chExt cx="1135526" cy="57689"/>
            </a:xfrm>
          </p:grpSpPr>
          <p:sp>
            <p:nvSpPr>
              <p:cNvPr name="Freeform 284" id="284"/>
              <p:cNvSpPr/>
              <p:nvPr/>
            </p:nvSpPr>
            <p:spPr>
              <a:xfrm flipH="false" flipV="false" rot="0">
                <a:off x="0" y="0"/>
                <a:ext cx="1135526" cy="57689"/>
              </a:xfrm>
              <a:custGeom>
                <a:avLst/>
                <a:gdLst/>
                <a:ahLst/>
                <a:cxnLst/>
                <a:rect r="r" b="b" t="t" l="l"/>
                <a:pathLst>
                  <a:path h="57689" w="1135526">
                    <a:moveTo>
                      <a:pt x="0" y="0"/>
                    </a:moveTo>
                    <a:lnTo>
                      <a:pt x="1135526" y="0"/>
                    </a:lnTo>
                    <a:lnTo>
                      <a:pt x="1135526" y="57689"/>
                    </a:lnTo>
                    <a:lnTo>
                      <a:pt x="0" y="57689"/>
                    </a:lnTo>
                    <a:close/>
                  </a:path>
                </a:pathLst>
              </a:custGeom>
              <a:solidFill>
                <a:srgbClr val="FFFAF2"/>
              </a:solidFill>
            </p:spPr>
          </p:sp>
          <p:sp>
            <p:nvSpPr>
              <p:cNvPr name="TextBox 285" id="285"/>
              <p:cNvSpPr txBox="true"/>
              <p:nvPr/>
            </p:nvSpPr>
            <p:spPr>
              <a:xfrm>
                <a:off x="0" y="-38100"/>
                <a:ext cx="1135526" cy="9578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40"/>
                  </a:lnSpc>
                </a:pPr>
              </a:p>
            </p:txBody>
          </p:sp>
        </p:grpSp>
        <p:sp>
          <p:nvSpPr>
            <p:cNvPr name="TextBox 286" id="286"/>
            <p:cNvSpPr txBox="true"/>
            <p:nvPr/>
          </p:nvSpPr>
          <p:spPr>
            <a:xfrm rot="0">
              <a:off x="3731202" y="1216945"/>
              <a:ext cx="409580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b="true" sz="1007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ปีงบประมาณ </a:t>
              </a:r>
            </a:p>
          </p:txBody>
        </p:sp>
        <p:sp>
          <p:nvSpPr>
            <p:cNvPr name="TextBox 287" id="287"/>
            <p:cNvSpPr txBox="true"/>
            <p:nvPr/>
          </p:nvSpPr>
          <p:spPr>
            <a:xfrm rot="0">
              <a:off x="4509095" y="1815594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</a:t>
              </a:r>
            </a:p>
          </p:txBody>
        </p:sp>
        <p:sp>
          <p:nvSpPr>
            <p:cNvPr name="TextBox 288" id="288"/>
            <p:cNvSpPr txBox="true"/>
            <p:nvPr/>
          </p:nvSpPr>
          <p:spPr>
            <a:xfrm rot="0">
              <a:off x="5406916" y="1815594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3</a:t>
              </a:r>
            </a:p>
          </p:txBody>
        </p:sp>
        <p:sp>
          <p:nvSpPr>
            <p:cNvPr name="TextBox 289" id="289"/>
            <p:cNvSpPr txBox="true"/>
            <p:nvPr/>
          </p:nvSpPr>
          <p:spPr>
            <a:xfrm rot="0">
              <a:off x="6253105" y="1815594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4</a:t>
              </a:r>
            </a:p>
          </p:txBody>
        </p:sp>
        <p:sp>
          <p:nvSpPr>
            <p:cNvPr name="TextBox 290" id="290"/>
            <p:cNvSpPr txBox="true"/>
            <p:nvPr/>
          </p:nvSpPr>
          <p:spPr>
            <a:xfrm rot="0">
              <a:off x="7058795" y="1086893"/>
              <a:ext cx="896681" cy="13005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865"/>
                </a:lnSpc>
              </a:pPr>
              <a:r>
                <a:rPr lang="en-US" b="true" sz="565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หน่วยนับ : หลักสูตร</a:t>
              </a:r>
            </a:p>
          </p:txBody>
        </p:sp>
        <p:sp>
          <p:nvSpPr>
            <p:cNvPr name="TextBox 291" id="291"/>
            <p:cNvSpPr txBox="true"/>
            <p:nvPr/>
          </p:nvSpPr>
          <p:spPr>
            <a:xfrm rot="0">
              <a:off x="1982321" y="700145"/>
              <a:ext cx="5148259" cy="53489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05"/>
                </a:lnSpc>
              </a:pPr>
              <a:r>
                <a:rPr lang="en-US" sz="1433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จำนวนหลักสูตร Non-degree/Micro-credential ที่เปิดและมีผู้ลงทะเบียน</a:t>
              </a:r>
            </a:p>
          </p:txBody>
        </p:sp>
        <p:grpSp>
          <p:nvGrpSpPr>
            <p:cNvPr name="Group 292" id="292"/>
            <p:cNvGrpSpPr/>
            <p:nvPr/>
          </p:nvGrpSpPr>
          <p:grpSpPr>
            <a:xfrm rot="0">
              <a:off x="1813850" y="1242987"/>
              <a:ext cx="1702654" cy="845061"/>
              <a:chOff x="0" y="0"/>
              <a:chExt cx="3618311" cy="1795841"/>
            </a:xfrm>
          </p:grpSpPr>
          <p:sp>
            <p:nvSpPr>
              <p:cNvPr name="Freeform 293" id="293"/>
              <p:cNvSpPr/>
              <p:nvPr/>
            </p:nvSpPr>
            <p:spPr>
              <a:xfrm flipH="false" flipV="false" rot="0">
                <a:off x="41910" y="43180"/>
                <a:ext cx="3570051" cy="1747581"/>
              </a:xfrm>
              <a:custGeom>
                <a:avLst/>
                <a:gdLst/>
                <a:ahLst/>
                <a:cxnLst/>
                <a:rect r="r" b="b" t="t" l="l"/>
                <a:pathLst>
                  <a:path h="1747581" w="3570051">
                    <a:moveTo>
                      <a:pt x="0" y="0"/>
                    </a:moveTo>
                    <a:lnTo>
                      <a:pt x="3570051" y="0"/>
                    </a:lnTo>
                    <a:lnTo>
                      <a:pt x="3570051" y="1747581"/>
                    </a:lnTo>
                    <a:lnTo>
                      <a:pt x="0" y="1747581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294" id="294"/>
              <p:cNvSpPr/>
              <p:nvPr/>
            </p:nvSpPr>
            <p:spPr>
              <a:xfrm flipH="false" flipV="false" rot="0">
                <a:off x="35560" y="35560"/>
                <a:ext cx="3582751" cy="1760281"/>
              </a:xfrm>
              <a:custGeom>
                <a:avLst/>
                <a:gdLst/>
                <a:ahLst/>
                <a:cxnLst/>
                <a:rect r="r" b="b" t="t" l="l"/>
                <a:pathLst>
                  <a:path h="1760281" w="3582751">
                    <a:moveTo>
                      <a:pt x="3582751" y="1760281"/>
                    </a:moveTo>
                    <a:lnTo>
                      <a:pt x="0" y="1760281"/>
                    </a:lnTo>
                    <a:lnTo>
                      <a:pt x="0" y="0"/>
                    </a:lnTo>
                    <a:lnTo>
                      <a:pt x="3582751" y="0"/>
                    </a:lnTo>
                    <a:lnTo>
                      <a:pt x="3582751" y="1760281"/>
                    </a:lnTo>
                    <a:close/>
                    <a:moveTo>
                      <a:pt x="12700" y="1747581"/>
                    </a:moveTo>
                    <a:lnTo>
                      <a:pt x="3570051" y="1747581"/>
                    </a:lnTo>
                    <a:lnTo>
                      <a:pt x="3570051" y="12700"/>
                    </a:lnTo>
                    <a:lnTo>
                      <a:pt x="12700" y="12700"/>
                    </a:lnTo>
                    <a:lnTo>
                      <a:pt x="12700" y="1747581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295" id="295"/>
              <p:cNvSpPr/>
              <p:nvPr/>
            </p:nvSpPr>
            <p:spPr>
              <a:xfrm flipH="false" flipV="false" rot="0">
                <a:off x="0" y="0"/>
                <a:ext cx="3570051" cy="1747581"/>
              </a:xfrm>
              <a:custGeom>
                <a:avLst/>
                <a:gdLst/>
                <a:ahLst/>
                <a:cxnLst/>
                <a:rect r="r" b="b" t="t" l="l"/>
                <a:pathLst>
                  <a:path h="1747581" w="3570051">
                    <a:moveTo>
                      <a:pt x="0" y="0"/>
                    </a:moveTo>
                    <a:lnTo>
                      <a:pt x="3570051" y="0"/>
                    </a:lnTo>
                    <a:lnTo>
                      <a:pt x="3570051" y="1747581"/>
                    </a:lnTo>
                    <a:lnTo>
                      <a:pt x="0" y="174758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name="AutoShape 296" id="296"/>
            <p:cNvSpPr/>
            <p:nvPr/>
          </p:nvSpPr>
          <p:spPr>
            <a:xfrm>
              <a:off x="1714464" y="1789751"/>
              <a:ext cx="6215140" cy="0"/>
            </a:xfrm>
            <a:prstGeom prst="line">
              <a:avLst/>
            </a:prstGeom>
            <a:ln cap="flat" w="50800">
              <a:solidFill>
                <a:srgbClr val="DE8244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TextBox 297" id="297"/>
            <p:cNvSpPr txBox="true"/>
            <p:nvPr/>
          </p:nvSpPr>
          <p:spPr>
            <a:xfrm rot="0">
              <a:off x="1879721" y="1832160"/>
              <a:ext cx="1577177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ค่าเป้าหมาย </a:t>
              </a:r>
            </a:p>
          </p:txBody>
        </p:sp>
        <p:grpSp>
          <p:nvGrpSpPr>
            <p:cNvPr name="Group 298" id="298"/>
            <p:cNvGrpSpPr/>
            <p:nvPr/>
          </p:nvGrpSpPr>
          <p:grpSpPr>
            <a:xfrm rot="0">
              <a:off x="1805132" y="2138848"/>
              <a:ext cx="6069157" cy="222447"/>
              <a:chOff x="0" y="0"/>
              <a:chExt cx="1631287" cy="59790"/>
            </a:xfrm>
          </p:grpSpPr>
          <p:sp>
            <p:nvSpPr>
              <p:cNvPr name="Freeform 299" id="299"/>
              <p:cNvSpPr/>
              <p:nvPr/>
            </p:nvSpPr>
            <p:spPr>
              <a:xfrm flipH="false" flipV="false" rot="0">
                <a:off x="0" y="0"/>
                <a:ext cx="1631287" cy="59790"/>
              </a:xfrm>
              <a:custGeom>
                <a:avLst/>
                <a:gdLst/>
                <a:ahLst/>
                <a:cxnLst/>
                <a:rect r="r" b="b" t="t" l="l"/>
                <a:pathLst>
                  <a:path h="59790" w="1631287">
                    <a:moveTo>
                      <a:pt x="0" y="0"/>
                    </a:moveTo>
                    <a:lnTo>
                      <a:pt x="1631287" y="0"/>
                    </a:lnTo>
                    <a:lnTo>
                      <a:pt x="1631287" y="59790"/>
                    </a:lnTo>
                    <a:lnTo>
                      <a:pt x="0" y="59790"/>
                    </a:lnTo>
                    <a:close/>
                  </a:path>
                </a:pathLst>
              </a:custGeom>
              <a:solidFill>
                <a:srgbClr val="FFFAF2"/>
              </a:solidFill>
            </p:spPr>
          </p:sp>
          <p:sp>
            <p:nvSpPr>
              <p:cNvPr name="TextBox 300" id="300"/>
              <p:cNvSpPr txBox="true"/>
              <p:nvPr/>
            </p:nvSpPr>
            <p:spPr>
              <a:xfrm>
                <a:off x="0" y="-38100"/>
                <a:ext cx="1631287" cy="978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40"/>
                  </a:lnSpc>
                </a:pPr>
              </a:p>
            </p:txBody>
          </p:sp>
        </p:grpSp>
        <p:sp>
          <p:nvSpPr>
            <p:cNvPr name="TextBox 301" id="301"/>
            <p:cNvSpPr txBox="true"/>
            <p:nvPr/>
          </p:nvSpPr>
          <p:spPr>
            <a:xfrm rot="0">
              <a:off x="1853307" y="2105577"/>
              <a:ext cx="5951298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ตัวชี้วัดใหม่</a:t>
              </a:r>
            </a:p>
          </p:txBody>
        </p:sp>
        <p:sp>
          <p:nvSpPr>
            <p:cNvPr name="TextBox 302" id="302"/>
            <p:cNvSpPr txBox="true"/>
            <p:nvPr/>
          </p:nvSpPr>
          <p:spPr>
            <a:xfrm rot="0">
              <a:off x="1813850" y="1400686"/>
              <a:ext cx="1568581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พ.ศ.</a:t>
              </a:r>
            </a:p>
          </p:txBody>
        </p:sp>
        <p:grpSp>
          <p:nvGrpSpPr>
            <p:cNvPr name="Group 303" id="303"/>
            <p:cNvGrpSpPr/>
            <p:nvPr/>
          </p:nvGrpSpPr>
          <p:grpSpPr>
            <a:xfrm rot="0">
              <a:off x="0" y="0"/>
              <a:ext cx="1801808" cy="1801808"/>
              <a:chOff x="0" y="0"/>
              <a:chExt cx="812800" cy="812800"/>
            </a:xfrm>
          </p:grpSpPr>
          <p:sp>
            <p:nvSpPr>
              <p:cNvPr name="Freeform 304" id="304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B7833"/>
              </a:solidFill>
            </p:spPr>
          </p:sp>
          <p:sp>
            <p:nvSpPr>
              <p:cNvPr name="TextBox 305" id="305"/>
              <p:cNvSpPr txBox="true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306" id="306"/>
            <p:cNvGrpSpPr>
              <a:grpSpLocks noChangeAspect="true"/>
            </p:cNvGrpSpPr>
            <p:nvPr/>
          </p:nvGrpSpPr>
          <p:grpSpPr>
            <a:xfrm rot="0">
              <a:off x="199580" y="199580"/>
              <a:ext cx="1402648" cy="1402648"/>
              <a:chOff x="0" y="0"/>
              <a:chExt cx="6355080" cy="6355080"/>
            </a:xfrm>
          </p:grpSpPr>
          <p:sp>
            <p:nvSpPr>
              <p:cNvPr name="Freeform 307" id="307"/>
              <p:cNvSpPr/>
              <p:nvPr/>
            </p:nvSpPr>
            <p:spPr>
              <a:xfrm flipH="false" flipV="false" rot="0">
                <a:off x="0" y="0"/>
                <a:ext cx="6355080" cy="6355080"/>
              </a:xfrm>
              <a:custGeom>
                <a:avLst/>
                <a:gdLst/>
                <a:ahLst/>
                <a:cxnLst/>
                <a:rect r="r" b="b" t="t" l="l"/>
                <a:pathLst>
                  <a:path h="6355080" w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name="TextBox 308" id="308"/>
            <p:cNvSpPr txBox="true"/>
            <p:nvPr/>
          </p:nvSpPr>
          <p:spPr>
            <a:xfrm rot="0">
              <a:off x="235535" y="490902"/>
              <a:ext cx="1354606" cy="77364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900"/>
                </a:lnSpc>
              </a:pPr>
              <a:r>
                <a:rPr lang="en-US" sz="3500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2.5</a:t>
              </a:r>
            </a:p>
          </p:txBody>
        </p:sp>
      </p:grpSp>
    </p:spTree>
  </p:cSld>
  <p:clrMapOvr>
    <a:masterClrMapping/>
  </p:clrMapOvr>
</p:sld>
</file>

<file path=ppt/slides/slide8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-1440547" y="1832181"/>
            <a:ext cx="10541457" cy="7027638"/>
          </a:xfrm>
          <a:custGeom>
            <a:avLst/>
            <a:gdLst/>
            <a:ahLst/>
            <a:cxnLst/>
            <a:rect r="r" b="b" t="t" l="l"/>
            <a:pathLst>
              <a:path h="7027638" w="10541457">
                <a:moveTo>
                  <a:pt x="0" y="0"/>
                </a:moveTo>
                <a:lnTo>
                  <a:pt x="10541456" y="0"/>
                </a:lnTo>
                <a:lnTo>
                  <a:pt x="10541456" y="7027638"/>
                </a:lnTo>
                <a:lnTo>
                  <a:pt x="0" y="70276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5986887" y="9678013"/>
            <a:ext cx="1609113" cy="1049987"/>
            <a:chOff x="0" y="0"/>
            <a:chExt cx="2145484" cy="139998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45484" cy="1399982"/>
            </a:xfrm>
            <a:custGeom>
              <a:avLst/>
              <a:gdLst/>
              <a:ahLst/>
              <a:cxnLst/>
              <a:rect r="r" b="b" t="t" l="l"/>
              <a:pathLst>
                <a:path h="1399982" w="2145484">
                  <a:moveTo>
                    <a:pt x="0" y="0"/>
                  </a:moveTo>
                  <a:lnTo>
                    <a:pt x="2145484" y="0"/>
                  </a:lnTo>
                  <a:lnTo>
                    <a:pt x="2145484" y="1399982"/>
                  </a:lnTo>
                  <a:lnTo>
                    <a:pt x="0" y="13999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" t="0" r="-1" b="0"/>
              </a:stretch>
            </a:blipFill>
          </p:spPr>
        </p:sp>
        <p:sp>
          <p:nvSpPr>
            <p:cNvPr name="TextBox 5" id="5"/>
            <p:cNvSpPr txBox="true"/>
            <p:nvPr/>
          </p:nvSpPr>
          <p:spPr>
            <a:xfrm rot="0">
              <a:off x="1154580" y="631323"/>
              <a:ext cx="568542" cy="6016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855"/>
                </a:lnSpc>
              </a:pPr>
              <a:r>
                <a:rPr lang="en-US" sz="2753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75</a:t>
              </a:r>
            </a:p>
          </p:txBody>
        </p:sp>
      </p:grpSp>
    </p:spTree>
  </p:cSld>
  <p:clrMapOvr>
    <a:masterClrMapping/>
  </p:clrMapOvr>
</p:sld>
</file>

<file path=ppt/slides/slide8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3222489" cy="5583757"/>
            <a:chOff x="0" y="0"/>
            <a:chExt cx="1154867" cy="200109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54867" cy="2001092"/>
            </a:xfrm>
            <a:custGeom>
              <a:avLst/>
              <a:gdLst/>
              <a:ahLst/>
              <a:cxnLst/>
              <a:rect r="r" b="b" t="t" l="l"/>
              <a:pathLst>
                <a:path h="2001092" w="1154867">
                  <a:moveTo>
                    <a:pt x="0" y="0"/>
                  </a:moveTo>
                  <a:lnTo>
                    <a:pt x="1154867" y="0"/>
                  </a:lnTo>
                  <a:lnTo>
                    <a:pt x="1154867" y="2001092"/>
                  </a:lnTo>
                  <a:lnTo>
                    <a:pt x="0" y="2001092"/>
                  </a:lnTo>
                  <a:close/>
                </a:path>
              </a:pathLst>
            </a:custGeom>
            <a:solidFill>
              <a:srgbClr val="C57F0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154867" cy="20391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009179" y="882193"/>
            <a:ext cx="2771642" cy="1528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40"/>
              </a:lnSpc>
            </a:pPr>
            <a:r>
              <a:rPr lang="en-US" b="true" sz="2000" spc="200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4.3 ยุทธศาสตร์ที่ 3  ยกระดับผลงานวิจัยและนวัตกรรมใน GMS สู่การพัฒนาชุมชนและสังคม 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09179" y="2258035"/>
            <a:ext cx="2909853" cy="43079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29"/>
              </a:lnSpc>
            </a:pPr>
          </a:p>
          <a:p>
            <a:pPr algn="l">
              <a:lnSpc>
                <a:spcPts val="1829"/>
              </a:lnSpc>
            </a:pPr>
            <a:r>
              <a:rPr lang="en-US" sz="1499" spc="149">
                <a:solidFill>
                  <a:srgbClr val="000000"/>
                </a:solidFill>
                <a:latin typeface="Mitr ExtraLight Bold"/>
                <a:ea typeface="Mitr ExtraLight Bold"/>
                <a:cs typeface="Mitr ExtraLight Bold"/>
                <a:sym typeface="Mitr ExtraLight Bold"/>
              </a:rPr>
              <a:t>เป้าประสงค์ :</a:t>
            </a:r>
            <a:r>
              <a:rPr lang="en-US" sz="1499" spc="149">
                <a:solidFill>
                  <a:srgbClr val="FFFFFF"/>
                </a:solidFill>
                <a:latin typeface="Mitr ExtraLight Bold"/>
                <a:ea typeface="Mitr ExtraLight Bold"/>
                <a:cs typeface="Mitr ExtraLight Bold"/>
                <a:sym typeface="Mitr ExtraLight Bold"/>
              </a:rPr>
              <a:t> </a:t>
            </a:r>
          </a:p>
          <a:p>
            <a:pPr algn="l">
              <a:lnSpc>
                <a:spcPts val="854"/>
              </a:lnSpc>
            </a:pPr>
          </a:p>
          <a:p>
            <a:pPr algn="l">
              <a:lnSpc>
                <a:spcPts val="1464"/>
              </a:lnSpc>
            </a:pPr>
            <a:r>
              <a:rPr lang="en-US" sz="1200" spc="120">
                <a:solidFill>
                  <a:srgbClr val="FFFFFF"/>
                </a:solidFill>
                <a:latin typeface="Mitr ExtraLight Bold"/>
                <a:ea typeface="Mitr ExtraLight Bold"/>
                <a:cs typeface="Mitr ExtraLight Bold"/>
                <a:sym typeface="Mitr ExtraLight Bold"/>
              </a:rPr>
              <a:t>3.</a:t>
            </a:r>
            <a:r>
              <a:rPr lang="en-US" sz="1200" spc="120">
                <a:solidFill>
                  <a:srgbClr val="FFFFFF"/>
                </a:solidFill>
                <a:latin typeface="Mitr ExtraLight Bold"/>
                <a:ea typeface="Mitr ExtraLight Bold"/>
                <a:cs typeface="Mitr ExtraLight Bold"/>
                <a:sym typeface="Mitr ExtraLight Bold"/>
              </a:rPr>
              <a:t>1 ผลงานวิจัยและนวัตกรรมสามารถนำไปใช้ประโยชน์ในการพัฒนาเศรษฐกิจ สังคม ชุมชน และคุณภาพชีวิตของประชาชนในพื้นที่และอนุภูมิภาคลุ่มน้ำโขงได้อย่างเป็นรูปธรรม</a:t>
            </a:r>
          </a:p>
          <a:p>
            <a:pPr algn="l">
              <a:lnSpc>
                <a:spcPts val="1464"/>
              </a:lnSpc>
            </a:pPr>
            <a:r>
              <a:rPr lang="en-US" sz="1200" spc="120">
                <a:solidFill>
                  <a:srgbClr val="FFFFFF"/>
                </a:solidFill>
                <a:latin typeface="Mitr ExtraLight Bold"/>
                <a:ea typeface="Mitr ExtraLight Bold"/>
                <a:cs typeface="Mitr ExtraLight Bold"/>
                <a:sym typeface="Mitr ExtraLight Bold"/>
              </a:rPr>
              <a:t>3.2 มหาวิทยาลัยมีเครือข่ายความร่วมมือด้านการวิจัยและนวัตกรรมที่เข้มแข็งกับภาครัฐ ภาคเอกชน ชุมชน และสถาบันการศึกษาทั้งในและต่างประเทศ</a:t>
            </a:r>
          </a:p>
          <a:p>
            <a:pPr algn="l">
              <a:lnSpc>
                <a:spcPts val="1464"/>
              </a:lnSpc>
            </a:pPr>
            <a:r>
              <a:rPr lang="en-US" sz="1200" spc="120">
                <a:solidFill>
                  <a:srgbClr val="FFFFFF"/>
                </a:solidFill>
                <a:latin typeface="Mitr ExtraLight Bold"/>
                <a:ea typeface="Mitr ExtraLight Bold"/>
                <a:cs typeface="Mitr ExtraLight Bold"/>
                <a:sym typeface="Mitr ExtraLight Bold"/>
              </a:rPr>
              <a:t> 3</a:t>
            </a:r>
            <a:r>
              <a:rPr lang="en-US" sz="1200" spc="120">
                <a:solidFill>
                  <a:srgbClr val="FFFFFF"/>
                </a:solidFill>
                <a:latin typeface="Mitr ExtraLight Bold"/>
                <a:ea typeface="Mitr ExtraLight Bold"/>
                <a:cs typeface="Mitr ExtraLight Bold"/>
                <a:sym typeface="Mitr ExtraLight Bold"/>
              </a:rPr>
              <a:t>.3 มหาวิทยาลัยมีนักวิจัยรุ่นใหม่และกลุ่มวิจัย (Research Clusters) ที่มีศักยภาพ สามารถสร้างผลงานวิจัยคุณภาพสูงและแข่งขันเพื่อรับทุนวิจัยได้อย่างต่อเนื่อง</a:t>
            </a:r>
          </a:p>
          <a:p>
            <a:pPr algn="l">
              <a:lnSpc>
                <a:spcPts val="1464"/>
              </a:lnSpc>
            </a:pPr>
            <a:r>
              <a:rPr lang="en-US" sz="1200" spc="120">
                <a:solidFill>
                  <a:srgbClr val="FFFFFF"/>
                </a:solidFill>
                <a:latin typeface="Mitr ExtraLight Bold"/>
                <a:ea typeface="Mitr ExtraLight Bold"/>
                <a:cs typeface="Mitr ExtraLight Bold"/>
                <a:sym typeface="Mitr ExtraLight Bold"/>
              </a:rPr>
              <a:t> 3.4 มหาวิทยาลัยมีระบบบริหารจัดการงานวิจัยและบริการวิชาการที่มีประสิทธิภาพ คล่องตัว โปร่งใส และขับเคลื่อนด้วยระบบดิจิทัลตามหลัก LEAN Management</a:t>
            </a:r>
          </a:p>
          <a:p>
            <a:pPr algn="l">
              <a:lnSpc>
                <a:spcPts val="1829"/>
              </a:lnSpc>
            </a:pPr>
          </a:p>
        </p:txBody>
      </p:sp>
      <p:grpSp>
        <p:nvGrpSpPr>
          <p:cNvPr name="Group 7" id="7"/>
          <p:cNvGrpSpPr/>
          <p:nvPr/>
        </p:nvGrpSpPr>
        <p:grpSpPr>
          <a:xfrm rot="0">
            <a:off x="4119638" y="756000"/>
            <a:ext cx="3259513" cy="2486077"/>
            <a:chOff x="0" y="0"/>
            <a:chExt cx="4346017" cy="3314769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0" y="0"/>
              <a:ext cx="4296651" cy="1148599"/>
              <a:chOff x="0" y="0"/>
              <a:chExt cx="1128528" cy="301683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1128528" cy="301683"/>
              </a:xfrm>
              <a:custGeom>
                <a:avLst/>
                <a:gdLst/>
                <a:ahLst/>
                <a:cxnLst/>
                <a:rect r="r" b="b" t="t" l="l"/>
                <a:pathLst>
                  <a:path h="301683" w="1128528">
                    <a:moveTo>
                      <a:pt x="0" y="0"/>
                    </a:moveTo>
                    <a:lnTo>
                      <a:pt x="1128528" y="0"/>
                    </a:lnTo>
                    <a:lnTo>
                      <a:pt x="1128528" y="301683"/>
                    </a:lnTo>
                    <a:lnTo>
                      <a:pt x="0" y="301683"/>
                    </a:lnTo>
                    <a:close/>
                  </a:path>
                </a:pathLst>
              </a:custGeom>
              <a:solidFill>
                <a:srgbClr val="FFC5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9525"/>
                <a:ext cx="1128528" cy="311208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11" id="11"/>
            <p:cNvSpPr/>
            <p:nvPr/>
          </p:nvSpPr>
          <p:spPr>
            <a:xfrm flipH="false" flipV="false" rot="0">
              <a:off x="12800" y="1231969"/>
              <a:ext cx="4333217" cy="663868"/>
            </a:xfrm>
            <a:custGeom>
              <a:avLst/>
              <a:gdLst/>
              <a:ahLst/>
              <a:cxnLst/>
              <a:rect r="r" b="b" t="t" l="l"/>
              <a:pathLst>
                <a:path h="663868" w="4333217">
                  <a:moveTo>
                    <a:pt x="0" y="0"/>
                  </a:moveTo>
                  <a:lnTo>
                    <a:pt x="4333217" y="0"/>
                  </a:lnTo>
                  <a:lnTo>
                    <a:pt x="4333217" y="663868"/>
                  </a:lnTo>
                  <a:lnTo>
                    <a:pt x="0" y="6638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7986" t="-36868" r="-19800" b="-887411"/>
              </a:stretch>
            </a:blipFill>
          </p:spPr>
        </p:sp>
        <p:grpSp>
          <p:nvGrpSpPr>
            <p:cNvPr name="Group 12" id="12"/>
            <p:cNvGrpSpPr/>
            <p:nvPr/>
          </p:nvGrpSpPr>
          <p:grpSpPr>
            <a:xfrm rot="0">
              <a:off x="0" y="1231969"/>
              <a:ext cx="601605" cy="308380"/>
              <a:chOff x="0" y="0"/>
              <a:chExt cx="158013" cy="80997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158013" cy="80997"/>
              </a:xfrm>
              <a:custGeom>
                <a:avLst/>
                <a:gdLst/>
                <a:ahLst/>
                <a:cxnLst/>
                <a:rect r="r" b="b" t="t" l="l"/>
                <a:pathLst>
                  <a:path h="80997" w="158013">
                    <a:moveTo>
                      <a:pt x="0" y="0"/>
                    </a:moveTo>
                    <a:lnTo>
                      <a:pt x="158013" y="0"/>
                    </a:lnTo>
                    <a:lnTo>
                      <a:pt x="158013" y="80997"/>
                    </a:lnTo>
                    <a:lnTo>
                      <a:pt x="0" y="80997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14" id="14"/>
              <p:cNvSpPr txBox="true"/>
              <p:nvPr/>
            </p:nvSpPr>
            <p:spPr>
              <a:xfrm>
                <a:off x="0" y="-9525"/>
                <a:ext cx="158013" cy="90522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15" id="15"/>
            <p:cNvSpPr txBox="true"/>
            <p:nvPr/>
          </p:nvSpPr>
          <p:spPr>
            <a:xfrm rot="0">
              <a:off x="57857" y="1203394"/>
              <a:ext cx="4088739" cy="21113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en-US" sz="1500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3.2.1 พัฒนาศักยภาพการเขียนข้อเสนอโครงการวิจัยระดับ PMU และนานาชาติ</a:t>
              </a:r>
            </a:p>
            <a:p>
              <a:pPr algn="l">
                <a:lnSpc>
                  <a:spcPts val="2100"/>
                </a:lnSpc>
              </a:pPr>
              <a:r>
                <a:rPr lang="en-US" sz="1500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3.2.2 สนับสนุนการยื่นขอทุนวิจัยนานาชาติ (INTERNATIONAL GRANT WRITING SUPPORT)</a:t>
              </a:r>
            </a:p>
            <a:p>
              <a:pPr algn="l">
                <a:lnSpc>
                  <a:spcPts val="2100"/>
                </a:lnSpc>
              </a:pPr>
            </a:p>
          </p:txBody>
        </p:sp>
        <p:grpSp>
          <p:nvGrpSpPr>
            <p:cNvPr name="Group 16" id="16"/>
            <p:cNvGrpSpPr/>
            <p:nvPr/>
          </p:nvGrpSpPr>
          <p:grpSpPr>
            <a:xfrm rot="0">
              <a:off x="12800" y="1961307"/>
              <a:ext cx="588805" cy="308380"/>
              <a:chOff x="0" y="0"/>
              <a:chExt cx="154651" cy="80997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154651" cy="80997"/>
              </a:xfrm>
              <a:custGeom>
                <a:avLst/>
                <a:gdLst/>
                <a:ahLst/>
                <a:cxnLst/>
                <a:rect r="r" b="b" t="t" l="l"/>
                <a:pathLst>
                  <a:path h="80997" w="154651">
                    <a:moveTo>
                      <a:pt x="0" y="0"/>
                    </a:moveTo>
                    <a:lnTo>
                      <a:pt x="154651" y="0"/>
                    </a:lnTo>
                    <a:lnTo>
                      <a:pt x="154651" y="80997"/>
                    </a:lnTo>
                    <a:lnTo>
                      <a:pt x="0" y="80997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0" y="-9525"/>
                <a:ext cx="154651" cy="90522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19" id="19"/>
            <p:cNvSpPr txBox="true"/>
            <p:nvPr/>
          </p:nvSpPr>
          <p:spPr>
            <a:xfrm rot="0">
              <a:off x="148760" y="24228"/>
              <a:ext cx="3999132" cy="99470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952"/>
                </a:lnSpc>
              </a:pPr>
              <a:r>
                <a:rPr lang="en-US" sz="1600" spc="41" b="true">
                  <a:solidFill>
                    <a:srgbClr val="804928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กลยุทธ์ที่ 2 พัฒนาศักยภาพนักวิจัยให้ได้รับทุนวิจัย จากแหล่งทุนระดับชาติและนานาชาติ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4119638" y="3049562"/>
            <a:ext cx="3259513" cy="1933627"/>
            <a:chOff x="0" y="0"/>
            <a:chExt cx="4346017" cy="2578169"/>
          </a:xfrm>
        </p:grpSpPr>
        <p:grpSp>
          <p:nvGrpSpPr>
            <p:cNvPr name="Group 21" id="21"/>
            <p:cNvGrpSpPr/>
            <p:nvPr/>
          </p:nvGrpSpPr>
          <p:grpSpPr>
            <a:xfrm rot="0">
              <a:off x="0" y="0"/>
              <a:ext cx="4296651" cy="812869"/>
              <a:chOff x="0" y="0"/>
              <a:chExt cx="1128528" cy="213502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1128528" cy="213502"/>
              </a:xfrm>
              <a:custGeom>
                <a:avLst/>
                <a:gdLst/>
                <a:ahLst/>
                <a:cxnLst/>
                <a:rect r="r" b="b" t="t" l="l"/>
                <a:pathLst>
                  <a:path h="213502" w="1128528">
                    <a:moveTo>
                      <a:pt x="0" y="0"/>
                    </a:moveTo>
                    <a:lnTo>
                      <a:pt x="1128528" y="0"/>
                    </a:lnTo>
                    <a:lnTo>
                      <a:pt x="1128528" y="213502"/>
                    </a:lnTo>
                    <a:lnTo>
                      <a:pt x="0" y="213502"/>
                    </a:lnTo>
                    <a:close/>
                  </a:path>
                </a:pathLst>
              </a:custGeom>
              <a:solidFill>
                <a:srgbClr val="FFC5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23" id="23"/>
              <p:cNvSpPr txBox="true"/>
              <p:nvPr/>
            </p:nvSpPr>
            <p:spPr>
              <a:xfrm>
                <a:off x="0" y="-9525"/>
                <a:ext cx="1128528" cy="223027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24" id="24"/>
            <p:cNvSpPr txBox="true"/>
            <p:nvPr/>
          </p:nvSpPr>
          <p:spPr>
            <a:xfrm rot="0">
              <a:off x="148760" y="24228"/>
              <a:ext cx="3999132" cy="66450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952"/>
                </a:lnSpc>
              </a:pPr>
              <a:r>
                <a:rPr lang="en-US" sz="1600" spc="41" b="true">
                  <a:solidFill>
                    <a:srgbClr val="804928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กลยุทธ์ที่ 3 ขับเคลื่อนงานวิจัย</a:t>
              </a:r>
            </a:p>
            <a:p>
              <a:pPr algn="l">
                <a:lnSpc>
                  <a:spcPts val="1952"/>
                </a:lnSpc>
              </a:pPr>
              <a:r>
                <a:rPr lang="en-US" sz="1600" spc="41" b="true">
                  <a:solidFill>
                    <a:srgbClr val="804928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เชิงพื้นที่ลุ่มน้ำโขง เพื่อรับใช้สังคม</a:t>
              </a:r>
            </a:p>
          </p:txBody>
        </p:sp>
        <p:sp>
          <p:nvSpPr>
            <p:cNvPr name="Freeform 25" id="25"/>
            <p:cNvSpPr/>
            <p:nvPr/>
          </p:nvSpPr>
          <p:spPr>
            <a:xfrm flipH="false" flipV="false" rot="0">
              <a:off x="12800" y="850969"/>
              <a:ext cx="4333217" cy="1008270"/>
            </a:xfrm>
            <a:custGeom>
              <a:avLst/>
              <a:gdLst/>
              <a:ahLst/>
              <a:cxnLst/>
              <a:rect r="r" b="b" t="t" l="l"/>
              <a:pathLst>
                <a:path h="1008270" w="4333217">
                  <a:moveTo>
                    <a:pt x="0" y="0"/>
                  </a:moveTo>
                  <a:lnTo>
                    <a:pt x="4333217" y="0"/>
                  </a:lnTo>
                  <a:lnTo>
                    <a:pt x="4333217" y="1008270"/>
                  </a:lnTo>
                  <a:lnTo>
                    <a:pt x="0" y="10082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7986" t="-24275" r="-19800" b="-550134"/>
              </a:stretch>
            </a:blipFill>
          </p:spPr>
        </p:sp>
        <p:grpSp>
          <p:nvGrpSpPr>
            <p:cNvPr name="Group 26" id="26"/>
            <p:cNvGrpSpPr/>
            <p:nvPr/>
          </p:nvGrpSpPr>
          <p:grpSpPr>
            <a:xfrm rot="0">
              <a:off x="0" y="850969"/>
              <a:ext cx="480407" cy="308380"/>
              <a:chOff x="0" y="0"/>
              <a:chExt cx="126180" cy="80997"/>
            </a:xfrm>
          </p:grpSpPr>
          <p:sp>
            <p:nvSpPr>
              <p:cNvPr name="Freeform 27" id="27"/>
              <p:cNvSpPr/>
              <p:nvPr/>
            </p:nvSpPr>
            <p:spPr>
              <a:xfrm flipH="false" flipV="false" rot="0">
                <a:off x="0" y="0"/>
                <a:ext cx="126180" cy="80997"/>
              </a:xfrm>
              <a:custGeom>
                <a:avLst/>
                <a:gdLst/>
                <a:ahLst/>
                <a:cxnLst/>
                <a:rect r="r" b="b" t="t" l="l"/>
                <a:pathLst>
                  <a:path h="80997" w="126180">
                    <a:moveTo>
                      <a:pt x="0" y="0"/>
                    </a:moveTo>
                    <a:lnTo>
                      <a:pt x="126180" y="0"/>
                    </a:lnTo>
                    <a:lnTo>
                      <a:pt x="126180" y="80997"/>
                    </a:lnTo>
                    <a:lnTo>
                      <a:pt x="0" y="80997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28" id="28"/>
              <p:cNvSpPr txBox="true"/>
              <p:nvPr/>
            </p:nvSpPr>
            <p:spPr>
              <a:xfrm>
                <a:off x="0" y="-9525"/>
                <a:ext cx="126180" cy="90522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29" id="29"/>
            <p:cNvSpPr txBox="true"/>
            <p:nvPr/>
          </p:nvSpPr>
          <p:spPr>
            <a:xfrm rot="0">
              <a:off x="9857" y="822394"/>
              <a:ext cx="4336160" cy="17557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en-US" sz="1500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3.3.1 วิจัยและพัฒนาชุมชนเชิงพื้นที่</a:t>
              </a:r>
            </a:p>
            <a:p>
              <a:pPr algn="l">
                <a:lnSpc>
                  <a:spcPts val="2100"/>
                </a:lnSpc>
              </a:pPr>
              <a:r>
                <a:rPr lang="en-US" sz="1500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ลุ่มน้ำ</a:t>
              </a:r>
              <a:r>
                <a:rPr lang="en-US" sz="1500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โขง (AREA-BASED RESEARCH PROGRAM)</a:t>
              </a:r>
            </a:p>
            <a:p>
              <a:pPr algn="l">
                <a:lnSpc>
                  <a:spcPts val="2100"/>
                </a:lnSpc>
              </a:pPr>
              <a:r>
                <a:rPr lang="en-US" sz="1500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3.3.2 ประเมิน SROI ผลงานวิจัยชุมชนอย่างเป็นระบบ</a:t>
              </a:r>
            </a:p>
          </p:txBody>
        </p:sp>
        <p:grpSp>
          <p:nvGrpSpPr>
            <p:cNvPr name="Group 30" id="30"/>
            <p:cNvGrpSpPr/>
            <p:nvPr/>
          </p:nvGrpSpPr>
          <p:grpSpPr>
            <a:xfrm rot="0">
              <a:off x="12800" y="1939589"/>
              <a:ext cx="567125" cy="308380"/>
              <a:chOff x="0" y="0"/>
              <a:chExt cx="148957" cy="80997"/>
            </a:xfrm>
          </p:grpSpPr>
          <p:sp>
            <p:nvSpPr>
              <p:cNvPr name="Freeform 31" id="31"/>
              <p:cNvSpPr/>
              <p:nvPr/>
            </p:nvSpPr>
            <p:spPr>
              <a:xfrm flipH="false" flipV="false" rot="0">
                <a:off x="0" y="0"/>
                <a:ext cx="148957" cy="80997"/>
              </a:xfrm>
              <a:custGeom>
                <a:avLst/>
                <a:gdLst/>
                <a:ahLst/>
                <a:cxnLst/>
                <a:rect r="r" b="b" t="t" l="l"/>
                <a:pathLst>
                  <a:path h="80997" w="148957">
                    <a:moveTo>
                      <a:pt x="0" y="0"/>
                    </a:moveTo>
                    <a:lnTo>
                      <a:pt x="148957" y="0"/>
                    </a:lnTo>
                    <a:lnTo>
                      <a:pt x="148957" y="80997"/>
                    </a:lnTo>
                    <a:lnTo>
                      <a:pt x="0" y="80997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32" id="32"/>
              <p:cNvSpPr txBox="true"/>
              <p:nvPr/>
            </p:nvSpPr>
            <p:spPr>
              <a:xfrm>
                <a:off x="0" y="-9525"/>
                <a:ext cx="148957" cy="90522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</p:grpSp>
      <p:grpSp>
        <p:nvGrpSpPr>
          <p:cNvPr name="Group 33" id="33"/>
          <p:cNvGrpSpPr/>
          <p:nvPr/>
        </p:nvGrpSpPr>
        <p:grpSpPr>
          <a:xfrm rot="0">
            <a:off x="4119638" y="5124153"/>
            <a:ext cx="3259513" cy="4080934"/>
            <a:chOff x="0" y="0"/>
            <a:chExt cx="4346017" cy="5441245"/>
          </a:xfrm>
        </p:grpSpPr>
        <p:grpSp>
          <p:nvGrpSpPr>
            <p:cNvPr name="Group 34" id="34"/>
            <p:cNvGrpSpPr/>
            <p:nvPr/>
          </p:nvGrpSpPr>
          <p:grpSpPr>
            <a:xfrm rot="0">
              <a:off x="0" y="0"/>
              <a:ext cx="4296651" cy="1469166"/>
              <a:chOff x="0" y="0"/>
              <a:chExt cx="1128528" cy="385881"/>
            </a:xfrm>
          </p:grpSpPr>
          <p:sp>
            <p:nvSpPr>
              <p:cNvPr name="Freeform 35" id="35"/>
              <p:cNvSpPr/>
              <p:nvPr/>
            </p:nvSpPr>
            <p:spPr>
              <a:xfrm flipH="false" flipV="false" rot="0">
                <a:off x="0" y="0"/>
                <a:ext cx="1128528" cy="385881"/>
              </a:xfrm>
              <a:custGeom>
                <a:avLst/>
                <a:gdLst/>
                <a:ahLst/>
                <a:cxnLst/>
                <a:rect r="r" b="b" t="t" l="l"/>
                <a:pathLst>
                  <a:path h="385881" w="1128528">
                    <a:moveTo>
                      <a:pt x="0" y="0"/>
                    </a:moveTo>
                    <a:lnTo>
                      <a:pt x="1128528" y="0"/>
                    </a:lnTo>
                    <a:lnTo>
                      <a:pt x="1128528" y="385881"/>
                    </a:lnTo>
                    <a:lnTo>
                      <a:pt x="0" y="385881"/>
                    </a:lnTo>
                    <a:close/>
                  </a:path>
                </a:pathLst>
              </a:custGeom>
              <a:solidFill>
                <a:srgbClr val="FFC5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36" id="36"/>
              <p:cNvSpPr txBox="true"/>
              <p:nvPr/>
            </p:nvSpPr>
            <p:spPr>
              <a:xfrm>
                <a:off x="0" y="-9525"/>
                <a:ext cx="1128528" cy="395406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37" id="37"/>
            <p:cNvSpPr txBox="true"/>
            <p:nvPr/>
          </p:nvSpPr>
          <p:spPr>
            <a:xfrm rot="0">
              <a:off x="148760" y="24228"/>
              <a:ext cx="4147892" cy="132490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952"/>
                </a:lnSpc>
              </a:pPr>
              <a:r>
                <a:rPr lang="en-US" sz="1600" spc="41" b="true">
                  <a:solidFill>
                    <a:srgbClr val="804928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กลยุทธ์ที่ 4 เสริมสร้างความเข้มแข็งเครือข่ายด้านงานวิจัยและนวัตกรรม ระหว่างภาครัฐ เอกชน และมหาวิทยาลัย</a:t>
              </a:r>
            </a:p>
          </p:txBody>
        </p:sp>
        <p:sp>
          <p:nvSpPr>
            <p:cNvPr name="Freeform 38" id="38"/>
            <p:cNvSpPr/>
            <p:nvPr/>
          </p:nvSpPr>
          <p:spPr>
            <a:xfrm flipH="false" flipV="false" rot="0">
              <a:off x="0" y="3358485"/>
              <a:ext cx="4333217" cy="748375"/>
            </a:xfrm>
            <a:custGeom>
              <a:avLst/>
              <a:gdLst/>
              <a:ahLst/>
              <a:cxnLst/>
              <a:rect r="r" b="b" t="t" l="l"/>
              <a:pathLst>
                <a:path h="748375" w="4333217">
                  <a:moveTo>
                    <a:pt x="0" y="0"/>
                  </a:moveTo>
                  <a:lnTo>
                    <a:pt x="4333217" y="0"/>
                  </a:lnTo>
                  <a:lnTo>
                    <a:pt x="4333217" y="748376"/>
                  </a:lnTo>
                  <a:lnTo>
                    <a:pt x="0" y="7483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7986" t="-32705" r="-19800" b="-775912"/>
              </a:stretch>
            </a:blipFill>
          </p:spPr>
        </p:sp>
        <p:sp>
          <p:nvSpPr>
            <p:cNvPr name="Freeform 39" id="39"/>
            <p:cNvSpPr/>
            <p:nvPr/>
          </p:nvSpPr>
          <p:spPr>
            <a:xfrm flipH="false" flipV="false" rot="0">
              <a:off x="12800" y="1580445"/>
              <a:ext cx="4333217" cy="1008277"/>
            </a:xfrm>
            <a:custGeom>
              <a:avLst/>
              <a:gdLst/>
              <a:ahLst/>
              <a:cxnLst/>
              <a:rect r="r" b="b" t="t" l="l"/>
              <a:pathLst>
                <a:path h="1008277" w="4333217">
                  <a:moveTo>
                    <a:pt x="0" y="0"/>
                  </a:moveTo>
                  <a:lnTo>
                    <a:pt x="4333217" y="0"/>
                  </a:lnTo>
                  <a:lnTo>
                    <a:pt x="4333217" y="1008277"/>
                  </a:lnTo>
                  <a:lnTo>
                    <a:pt x="0" y="10082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7986" t="-24274" r="-19800" b="-550130"/>
              </a:stretch>
            </a:blipFill>
          </p:spPr>
        </p:sp>
        <p:grpSp>
          <p:nvGrpSpPr>
            <p:cNvPr name="Group 40" id="40"/>
            <p:cNvGrpSpPr/>
            <p:nvPr/>
          </p:nvGrpSpPr>
          <p:grpSpPr>
            <a:xfrm rot="0">
              <a:off x="0" y="1580445"/>
              <a:ext cx="480407" cy="308380"/>
              <a:chOff x="0" y="0"/>
              <a:chExt cx="126180" cy="80997"/>
            </a:xfrm>
          </p:grpSpPr>
          <p:sp>
            <p:nvSpPr>
              <p:cNvPr name="Freeform 41" id="41"/>
              <p:cNvSpPr/>
              <p:nvPr/>
            </p:nvSpPr>
            <p:spPr>
              <a:xfrm flipH="false" flipV="false" rot="0">
                <a:off x="0" y="0"/>
                <a:ext cx="126180" cy="80997"/>
              </a:xfrm>
              <a:custGeom>
                <a:avLst/>
                <a:gdLst/>
                <a:ahLst/>
                <a:cxnLst/>
                <a:rect r="r" b="b" t="t" l="l"/>
                <a:pathLst>
                  <a:path h="80997" w="126180">
                    <a:moveTo>
                      <a:pt x="0" y="0"/>
                    </a:moveTo>
                    <a:lnTo>
                      <a:pt x="126180" y="0"/>
                    </a:lnTo>
                    <a:lnTo>
                      <a:pt x="126180" y="80997"/>
                    </a:lnTo>
                    <a:lnTo>
                      <a:pt x="0" y="80997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42" id="42"/>
              <p:cNvSpPr txBox="true"/>
              <p:nvPr/>
            </p:nvSpPr>
            <p:spPr>
              <a:xfrm>
                <a:off x="0" y="-9525"/>
                <a:ext cx="126180" cy="90522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43" id="43"/>
            <p:cNvSpPr txBox="true"/>
            <p:nvPr/>
          </p:nvSpPr>
          <p:spPr>
            <a:xfrm rot="0">
              <a:off x="9857" y="1551870"/>
              <a:ext cx="4139395" cy="38893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en-US" sz="1500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3.4.1 จับคู่นักวิจัยกับภาคเอกชน/ชุมชน</a:t>
              </a:r>
              <a:r>
                <a:rPr lang="en-US" sz="1500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 (RESEARCH-INDUSTRY MATCHING PLATFORM)</a:t>
              </a:r>
            </a:p>
            <a:p>
              <a:pPr algn="l">
                <a:lnSpc>
                  <a:spcPts val="2100"/>
                </a:lnSpc>
              </a:pPr>
              <a:r>
                <a:rPr lang="en-US" sz="1500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3.4.2 วิจัยและนวัตกรรมด้าน SMART AGRICULTURE ลุ่มน้ำโขง</a:t>
              </a:r>
            </a:p>
            <a:p>
              <a:pPr algn="l">
                <a:lnSpc>
                  <a:spcPts val="2100"/>
                </a:lnSpc>
              </a:pPr>
              <a:r>
                <a:rPr lang="en-US" sz="1500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3.4.3 สร้างเครือข่ายนักวิจัยนานาชาติ MEKONG RESEARCH NETWORK</a:t>
              </a:r>
            </a:p>
            <a:p>
              <a:pPr algn="l">
                <a:lnSpc>
                  <a:spcPts val="2100"/>
                </a:lnSpc>
              </a:pPr>
              <a:r>
                <a:rPr lang="en-US" sz="1500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3.4.4 สรรหาและบรรจุนักวิจัยใหม่ในสาขาขาดแคลนของแต่ละ RESEARCH CLUSTER</a:t>
              </a:r>
            </a:p>
            <a:p>
              <a:pPr algn="l">
                <a:lnSpc>
                  <a:spcPts val="2100"/>
                </a:lnSpc>
              </a:pPr>
            </a:p>
          </p:txBody>
        </p:sp>
        <p:grpSp>
          <p:nvGrpSpPr>
            <p:cNvPr name="Group 44" id="44"/>
            <p:cNvGrpSpPr/>
            <p:nvPr/>
          </p:nvGrpSpPr>
          <p:grpSpPr>
            <a:xfrm rot="0">
              <a:off x="12800" y="2669065"/>
              <a:ext cx="608524" cy="308380"/>
              <a:chOff x="0" y="0"/>
              <a:chExt cx="159831" cy="80997"/>
            </a:xfrm>
          </p:grpSpPr>
          <p:sp>
            <p:nvSpPr>
              <p:cNvPr name="Freeform 45" id="45"/>
              <p:cNvSpPr/>
              <p:nvPr/>
            </p:nvSpPr>
            <p:spPr>
              <a:xfrm flipH="false" flipV="false" rot="0">
                <a:off x="0" y="0"/>
                <a:ext cx="159831" cy="80997"/>
              </a:xfrm>
              <a:custGeom>
                <a:avLst/>
                <a:gdLst/>
                <a:ahLst/>
                <a:cxnLst/>
                <a:rect r="r" b="b" t="t" l="l"/>
                <a:pathLst>
                  <a:path h="80997" w="159831">
                    <a:moveTo>
                      <a:pt x="0" y="0"/>
                    </a:moveTo>
                    <a:lnTo>
                      <a:pt x="159831" y="0"/>
                    </a:lnTo>
                    <a:lnTo>
                      <a:pt x="159831" y="80997"/>
                    </a:lnTo>
                    <a:lnTo>
                      <a:pt x="0" y="80997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46" id="46"/>
              <p:cNvSpPr txBox="true"/>
              <p:nvPr/>
            </p:nvSpPr>
            <p:spPr>
              <a:xfrm>
                <a:off x="0" y="-9525"/>
                <a:ext cx="159831" cy="90522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47" id="47"/>
            <p:cNvGrpSpPr/>
            <p:nvPr/>
          </p:nvGrpSpPr>
          <p:grpSpPr>
            <a:xfrm rot="0">
              <a:off x="0" y="3358485"/>
              <a:ext cx="621324" cy="308380"/>
              <a:chOff x="0" y="0"/>
              <a:chExt cx="163193" cy="80997"/>
            </a:xfrm>
          </p:grpSpPr>
          <p:sp>
            <p:nvSpPr>
              <p:cNvPr name="Freeform 48" id="48"/>
              <p:cNvSpPr/>
              <p:nvPr/>
            </p:nvSpPr>
            <p:spPr>
              <a:xfrm flipH="false" flipV="false" rot="0">
                <a:off x="0" y="0"/>
                <a:ext cx="163193" cy="80997"/>
              </a:xfrm>
              <a:custGeom>
                <a:avLst/>
                <a:gdLst/>
                <a:ahLst/>
                <a:cxnLst/>
                <a:rect r="r" b="b" t="t" l="l"/>
                <a:pathLst>
                  <a:path h="80997" w="163193">
                    <a:moveTo>
                      <a:pt x="0" y="0"/>
                    </a:moveTo>
                    <a:lnTo>
                      <a:pt x="163193" y="0"/>
                    </a:lnTo>
                    <a:lnTo>
                      <a:pt x="163193" y="80997"/>
                    </a:lnTo>
                    <a:lnTo>
                      <a:pt x="0" y="80997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49" id="49"/>
              <p:cNvSpPr txBox="true"/>
              <p:nvPr/>
            </p:nvSpPr>
            <p:spPr>
              <a:xfrm>
                <a:off x="0" y="-9525"/>
                <a:ext cx="163193" cy="90522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</p:grpSp>
      <p:grpSp>
        <p:nvGrpSpPr>
          <p:cNvPr name="Group 50" id="50"/>
          <p:cNvGrpSpPr/>
          <p:nvPr/>
        </p:nvGrpSpPr>
        <p:grpSpPr>
          <a:xfrm rot="0">
            <a:off x="6713439" y="10148070"/>
            <a:ext cx="850161" cy="554730"/>
            <a:chOff x="0" y="0"/>
            <a:chExt cx="1133548" cy="739640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0" y="0"/>
              <a:ext cx="1133548" cy="739640"/>
            </a:xfrm>
            <a:custGeom>
              <a:avLst/>
              <a:gdLst/>
              <a:ahLst/>
              <a:cxnLst/>
              <a:rect r="r" b="b" t="t" l="l"/>
              <a:pathLst>
                <a:path h="739640" w="1133548">
                  <a:moveTo>
                    <a:pt x="0" y="0"/>
                  </a:moveTo>
                  <a:lnTo>
                    <a:pt x="1133548" y="0"/>
                  </a:lnTo>
                  <a:lnTo>
                    <a:pt x="1133548" y="739640"/>
                  </a:lnTo>
                  <a:lnTo>
                    <a:pt x="0" y="7396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TextBox 52" id="52"/>
            <p:cNvSpPr txBox="true"/>
            <p:nvPr/>
          </p:nvSpPr>
          <p:spPr>
            <a:xfrm rot="0">
              <a:off x="521783" y="262301"/>
              <a:ext cx="351007" cy="37422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380"/>
                </a:lnSpc>
              </a:pPr>
              <a:r>
                <a:rPr lang="en-US" sz="1700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76</a:t>
              </a:r>
            </a:p>
          </p:txBody>
        </p:sp>
      </p:grpSp>
      <p:grpSp>
        <p:nvGrpSpPr>
          <p:cNvPr name="Group 53" id="53"/>
          <p:cNvGrpSpPr/>
          <p:nvPr/>
        </p:nvGrpSpPr>
        <p:grpSpPr>
          <a:xfrm rot="0">
            <a:off x="5850451" y="9576519"/>
            <a:ext cx="1709549" cy="1115523"/>
            <a:chOff x="0" y="0"/>
            <a:chExt cx="2279398" cy="1487364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0" y="0"/>
              <a:ext cx="2279398" cy="1487364"/>
            </a:xfrm>
            <a:custGeom>
              <a:avLst/>
              <a:gdLst/>
              <a:ahLst/>
              <a:cxnLst/>
              <a:rect r="r" b="b" t="t" l="l"/>
              <a:pathLst>
                <a:path h="1487364" w="2279398">
                  <a:moveTo>
                    <a:pt x="0" y="0"/>
                  </a:moveTo>
                  <a:lnTo>
                    <a:pt x="2279398" y="0"/>
                  </a:lnTo>
                  <a:lnTo>
                    <a:pt x="2279398" y="1487364"/>
                  </a:lnTo>
                  <a:lnTo>
                    <a:pt x="0" y="14873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" t="0" r="-1" b="0"/>
              </a:stretch>
            </a:blipFill>
          </p:spPr>
        </p:sp>
        <p:sp>
          <p:nvSpPr>
            <p:cNvPr name="TextBox 55" id="55"/>
            <p:cNvSpPr txBox="true"/>
            <p:nvPr/>
          </p:nvSpPr>
          <p:spPr>
            <a:xfrm rot="0">
              <a:off x="1226645" y="674295"/>
              <a:ext cx="604028" cy="6356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095"/>
                </a:lnSpc>
              </a:pPr>
              <a:r>
                <a:rPr lang="en-US" sz="2925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76</a:t>
              </a:r>
            </a:p>
          </p:txBody>
        </p:sp>
      </p:grpSp>
      <p:grpSp>
        <p:nvGrpSpPr>
          <p:cNvPr name="Group 56" id="56"/>
          <p:cNvGrpSpPr/>
          <p:nvPr/>
        </p:nvGrpSpPr>
        <p:grpSpPr>
          <a:xfrm rot="0">
            <a:off x="635273" y="6351629"/>
            <a:ext cx="3484365" cy="4351171"/>
            <a:chOff x="0" y="0"/>
            <a:chExt cx="4645820" cy="5801561"/>
          </a:xfrm>
        </p:grpSpPr>
        <p:sp>
          <p:nvSpPr>
            <p:cNvPr name="Freeform 57" id="57"/>
            <p:cNvSpPr/>
            <p:nvPr/>
          </p:nvSpPr>
          <p:spPr>
            <a:xfrm flipH="false" flipV="false" rot="0">
              <a:off x="13242" y="3586161"/>
              <a:ext cx="4619336" cy="944764"/>
            </a:xfrm>
            <a:custGeom>
              <a:avLst/>
              <a:gdLst/>
              <a:ahLst/>
              <a:cxnLst/>
              <a:rect r="r" b="b" t="t" l="l"/>
              <a:pathLst>
                <a:path h="944764" w="4619336">
                  <a:moveTo>
                    <a:pt x="0" y="0"/>
                  </a:moveTo>
                  <a:lnTo>
                    <a:pt x="4619336" y="0"/>
                  </a:lnTo>
                  <a:lnTo>
                    <a:pt x="4619336" y="944764"/>
                  </a:lnTo>
                  <a:lnTo>
                    <a:pt x="0" y="9447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3775" t="-25906" r="-15476" b="-593835"/>
              </a:stretch>
            </a:blipFill>
          </p:spPr>
        </p:sp>
        <p:grpSp>
          <p:nvGrpSpPr>
            <p:cNvPr name="Group 58" id="58"/>
            <p:cNvGrpSpPr/>
            <p:nvPr/>
          </p:nvGrpSpPr>
          <p:grpSpPr>
            <a:xfrm rot="0">
              <a:off x="0" y="0"/>
              <a:ext cx="4580356" cy="939856"/>
              <a:chOff x="0" y="0"/>
              <a:chExt cx="1203044" cy="246856"/>
            </a:xfrm>
          </p:grpSpPr>
          <p:sp>
            <p:nvSpPr>
              <p:cNvPr name="Freeform 59" id="59"/>
              <p:cNvSpPr/>
              <p:nvPr/>
            </p:nvSpPr>
            <p:spPr>
              <a:xfrm flipH="false" flipV="false" rot="0">
                <a:off x="0" y="0"/>
                <a:ext cx="1203044" cy="246856"/>
              </a:xfrm>
              <a:custGeom>
                <a:avLst/>
                <a:gdLst/>
                <a:ahLst/>
                <a:cxnLst/>
                <a:rect r="r" b="b" t="t" l="l"/>
                <a:pathLst>
                  <a:path h="246856" w="1203044">
                    <a:moveTo>
                      <a:pt x="0" y="0"/>
                    </a:moveTo>
                    <a:lnTo>
                      <a:pt x="1203044" y="0"/>
                    </a:lnTo>
                    <a:lnTo>
                      <a:pt x="1203044" y="246856"/>
                    </a:lnTo>
                    <a:lnTo>
                      <a:pt x="0" y="246856"/>
                    </a:lnTo>
                    <a:close/>
                  </a:path>
                </a:pathLst>
              </a:custGeom>
              <a:solidFill>
                <a:srgbClr val="FFC5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60" id="60"/>
              <p:cNvSpPr txBox="true"/>
              <p:nvPr/>
            </p:nvSpPr>
            <p:spPr>
              <a:xfrm>
                <a:off x="0" y="0"/>
                <a:ext cx="1203044" cy="246856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687"/>
                  </a:lnSpc>
                </a:pPr>
              </a:p>
            </p:txBody>
          </p:sp>
        </p:grpSp>
        <p:sp>
          <p:nvSpPr>
            <p:cNvPr name="TextBox 61" id="61"/>
            <p:cNvSpPr txBox="true"/>
            <p:nvPr/>
          </p:nvSpPr>
          <p:spPr>
            <a:xfrm rot="0">
              <a:off x="158582" y="14703"/>
              <a:ext cx="4263192" cy="9961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000"/>
                </a:lnSpc>
              </a:pPr>
              <a:r>
                <a:rPr lang="en-US" sz="1600" spc="-73" b="true">
                  <a:solidFill>
                    <a:srgbClr val="804928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กลยุทธ์ที่ 1 สร้างนักวิจัยรุ่นใหม่และ Research Cluster ใหม่ ผ่านระบบพี่เลี้ยงและการฝึกอบรมวิจัยต่อเนื่อง</a:t>
              </a:r>
            </a:p>
          </p:txBody>
        </p:sp>
        <p:sp>
          <p:nvSpPr>
            <p:cNvPr name="Freeform 62" id="62"/>
            <p:cNvSpPr/>
            <p:nvPr/>
          </p:nvSpPr>
          <p:spPr>
            <a:xfrm flipH="false" flipV="false" rot="0">
              <a:off x="26484" y="2275499"/>
              <a:ext cx="4619336" cy="671030"/>
            </a:xfrm>
            <a:custGeom>
              <a:avLst/>
              <a:gdLst/>
              <a:ahLst/>
              <a:cxnLst/>
              <a:rect r="r" b="b" t="t" l="l"/>
              <a:pathLst>
                <a:path h="671030" w="4619336">
                  <a:moveTo>
                    <a:pt x="0" y="0"/>
                  </a:moveTo>
                  <a:lnTo>
                    <a:pt x="4619336" y="0"/>
                  </a:lnTo>
                  <a:lnTo>
                    <a:pt x="4619336" y="671030"/>
                  </a:lnTo>
                  <a:lnTo>
                    <a:pt x="0" y="6710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3775" t="-36475" r="-15476" b="-876872"/>
              </a:stretch>
            </a:blipFill>
          </p:spPr>
        </p:sp>
        <p:sp>
          <p:nvSpPr>
            <p:cNvPr name="Freeform 63" id="63"/>
            <p:cNvSpPr/>
            <p:nvPr/>
          </p:nvSpPr>
          <p:spPr>
            <a:xfrm flipH="false" flipV="false" rot="0">
              <a:off x="13645" y="1051761"/>
              <a:ext cx="4619336" cy="663868"/>
            </a:xfrm>
            <a:custGeom>
              <a:avLst/>
              <a:gdLst/>
              <a:ahLst/>
              <a:cxnLst/>
              <a:rect r="r" b="b" t="t" l="l"/>
              <a:pathLst>
                <a:path h="663868" w="4619336">
                  <a:moveTo>
                    <a:pt x="0" y="0"/>
                  </a:moveTo>
                  <a:lnTo>
                    <a:pt x="4619336" y="0"/>
                  </a:lnTo>
                  <a:lnTo>
                    <a:pt x="4619336" y="663869"/>
                  </a:lnTo>
                  <a:lnTo>
                    <a:pt x="0" y="6638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3775" t="-36868" r="-15476" b="-887411"/>
              </a:stretch>
            </a:blipFill>
          </p:spPr>
        </p:sp>
        <p:grpSp>
          <p:nvGrpSpPr>
            <p:cNvPr name="Group 64" id="64"/>
            <p:cNvGrpSpPr/>
            <p:nvPr/>
          </p:nvGrpSpPr>
          <p:grpSpPr>
            <a:xfrm rot="0">
              <a:off x="0" y="1051761"/>
              <a:ext cx="512128" cy="308380"/>
              <a:chOff x="0" y="0"/>
              <a:chExt cx="134512" cy="80997"/>
            </a:xfrm>
          </p:grpSpPr>
          <p:sp>
            <p:nvSpPr>
              <p:cNvPr name="Freeform 65" id="65"/>
              <p:cNvSpPr/>
              <p:nvPr/>
            </p:nvSpPr>
            <p:spPr>
              <a:xfrm flipH="false" flipV="false" rot="0">
                <a:off x="0" y="0"/>
                <a:ext cx="134512" cy="80997"/>
              </a:xfrm>
              <a:custGeom>
                <a:avLst/>
                <a:gdLst/>
                <a:ahLst/>
                <a:cxnLst/>
                <a:rect r="r" b="b" t="t" l="l"/>
                <a:pathLst>
                  <a:path h="80997" w="134512">
                    <a:moveTo>
                      <a:pt x="0" y="0"/>
                    </a:moveTo>
                    <a:lnTo>
                      <a:pt x="134512" y="0"/>
                    </a:lnTo>
                    <a:lnTo>
                      <a:pt x="134512" y="80997"/>
                    </a:lnTo>
                    <a:lnTo>
                      <a:pt x="0" y="80997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66" id="66"/>
              <p:cNvSpPr txBox="true"/>
              <p:nvPr/>
            </p:nvSpPr>
            <p:spPr>
              <a:xfrm>
                <a:off x="0" y="0"/>
                <a:ext cx="134512" cy="80997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687"/>
                  </a:lnSpc>
                </a:pPr>
              </a:p>
            </p:txBody>
          </p:sp>
        </p:grpSp>
        <p:sp>
          <p:nvSpPr>
            <p:cNvPr name="TextBox 67" id="67"/>
            <p:cNvSpPr txBox="true"/>
            <p:nvPr/>
          </p:nvSpPr>
          <p:spPr>
            <a:xfrm rot="0">
              <a:off x="19815" y="1051761"/>
              <a:ext cx="4358715" cy="47498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75"/>
                </a:lnSpc>
              </a:pPr>
              <a:r>
                <a:rPr lang="en-US" sz="1500" spc="-64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3..1.1 พัฒนาหน่วยบ่มเพาะนวัตกรรมและ Startup ที่ต่อยอดจากงานวิจัย</a:t>
              </a:r>
            </a:p>
            <a:p>
              <a:pPr algn="l">
                <a:lnSpc>
                  <a:spcPts val="1875"/>
                </a:lnSpc>
              </a:pPr>
              <a:r>
                <a:rPr lang="en-US" sz="1500" spc="-64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3.1.2 RESEARCH MENTORING PROGRAM: อาจารย์อาวุโสคู่กับอาจารย์ใหม่</a:t>
              </a:r>
            </a:p>
            <a:p>
              <a:pPr algn="l">
                <a:lnSpc>
                  <a:spcPts val="1875"/>
                </a:lnSpc>
              </a:pPr>
              <a:r>
                <a:rPr lang="en-US" sz="1500" spc="-64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3.1.3 กำหนด RESEARCH ROADMAP และจัดตั้ง RESEARCH CLUSTER 5 ด้านหลัก</a:t>
              </a:r>
            </a:p>
            <a:p>
              <a:pPr algn="l">
                <a:lnSpc>
                  <a:spcPts val="1875"/>
                </a:lnSpc>
              </a:pPr>
              <a:r>
                <a:rPr lang="en-US" sz="1500" spc="-64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3.1.4 สนับสนุนทุนวิจัยภายในสำหรับโครงการวิจัยภายใต้ RESEARCH CLUSTER</a:t>
              </a:r>
            </a:p>
            <a:p>
              <a:pPr algn="l">
                <a:lnSpc>
                  <a:spcPts val="1875"/>
                </a:lnSpc>
              </a:pPr>
              <a:r>
                <a:rPr lang="en-US" sz="1500" spc="-64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3.1.5 FIRST GRANT PROGRAM: โปรแกรมสนับสนุนนักวิจัยใหม่สู่การขอทุนภายนอกครั้งแรก</a:t>
              </a:r>
            </a:p>
            <a:p>
              <a:pPr algn="l">
                <a:lnSpc>
                  <a:spcPts val="1875"/>
                </a:lnSpc>
              </a:pPr>
              <a:r>
                <a:rPr lang="en-US" sz="1500" spc="-64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3.1.6 YOUNG RESEARCHER SCHOLARSHIP สำหรับนักศึกษา ป.โท-ป.เอกที่มีศักยภาพ</a:t>
              </a:r>
            </a:p>
            <a:p>
              <a:pPr algn="l">
                <a:lnSpc>
                  <a:spcPts val="1875"/>
                </a:lnSpc>
              </a:pPr>
            </a:p>
          </p:txBody>
        </p:sp>
        <p:grpSp>
          <p:nvGrpSpPr>
            <p:cNvPr name="Group 68" id="68"/>
            <p:cNvGrpSpPr/>
            <p:nvPr/>
          </p:nvGrpSpPr>
          <p:grpSpPr>
            <a:xfrm rot="0">
              <a:off x="13645" y="1715630"/>
              <a:ext cx="512128" cy="308380"/>
              <a:chOff x="0" y="0"/>
              <a:chExt cx="134512" cy="80997"/>
            </a:xfrm>
          </p:grpSpPr>
          <p:sp>
            <p:nvSpPr>
              <p:cNvPr name="Freeform 69" id="69"/>
              <p:cNvSpPr/>
              <p:nvPr/>
            </p:nvSpPr>
            <p:spPr>
              <a:xfrm flipH="false" flipV="false" rot="0">
                <a:off x="0" y="0"/>
                <a:ext cx="134512" cy="80997"/>
              </a:xfrm>
              <a:custGeom>
                <a:avLst/>
                <a:gdLst/>
                <a:ahLst/>
                <a:cxnLst/>
                <a:rect r="r" b="b" t="t" l="l"/>
                <a:pathLst>
                  <a:path h="80997" w="134512">
                    <a:moveTo>
                      <a:pt x="0" y="0"/>
                    </a:moveTo>
                    <a:lnTo>
                      <a:pt x="134512" y="0"/>
                    </a:lnTo>
                    <a:lnTo>
                      <a:pt x="134512" y="80997"/>
                    </a:lnTo>
                    <a:lnTo>
                      <a:pt x="0" y="80997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70" id="70"/>
              <p:cNvSpPr txBox="true"/>
              <p:nvPr/>
            </p:nvSpPr>
            <p:spPr>
              <a:xfrm>
                <a:off x="0" y="0"/>
                <a:ext cx="134512" cy="80997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687"/>
                  </a:lnSpc>
                </a:pPr>
              </a:p>
            </p:txBody>
          </p:sp>
        </p:grpSp>
        <p:grpSp>
          <p:nvGrpSpPr>
            <p:cNvPr name="Group 71" id="71"/>
            <p:cNvGrpSpPr/>
            <p:nvPr/>
          </p:nvGrpSpPr>
          <p:grpSpPr>
            <a:xfrm rot="0">
              <a:off x="0" y="2272716"/>
              <a:ext cx="601209" cy="308380"/>
              <a:chOff x="0" y="0"/>
              <a:chExt cx="157909" cy="80997"/>
            </a:xfrm>
          </p:grpSpPr>
          <p:sp>
            <p:nvSpPr>
              <p:cNvPr name="Freeform 72" id="72"/>
              <p:cNvSpPr/>
              <p:nvPr/>
            </p:nvSpPr>
            <p:spPr>
              <a:xfrm flipH="false" flipV="false" rot="0">
                <a:off x="0" y="0"/>
                <a:ext cx="157909" cy="80997"/>
              </a:xfrm>
              <a:custGeom>
                <a:avLst/>
                <a:gdLst/>
                <a:ahLst/>
                <a:cxnLst/>
                <a:rect r="r" b="b" t="t" l="l"/>
                <a:pathLst>
                  <a:path h="80997" w="157909">
                    <a:moveTo>
                      <a:pt x="0" y="0"/>
                    </a:moveTo>
                    <a:lnTo>
                      <a:pt x="157909" y="0"/>
                    </a:lnTo>
                    <a:lnTo>
                      <a:pt x="157909" y="80997"/>
                    </a:lnTo>
                    <a:lnTo>
                      <a:pt x="0" y="80997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73" id="73"/>
              <p:cNvSpPr txBox="true"/>
              <p:nvPr/>
            </p:nvSpPr>
            <p:spPr>
              <a:xfrm>
                <a:off x="0" y="0"/>
                <a:ext cx="157909" cy="80997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687"/>
                  </a:lnSpc>
                </a:pPr>
              </a:p>
            </p:txBody>
          </p:sp>
        </p:grpSp>
        <p:grpSp>
          <p:nvGrpSpPr>
            <p:cNvPr name="Group 74" id="74"/>
            <p:cNvGrpSpPr/>
            <p:nvPr/>
          </p:nvGrpSpPr>
          <p:grpSpPr>
            <a:xfrm rot="0">
              <a:off x="0" y="2942026"/>
              <a:ext cx="601209" cy="308380"/>
              <a:chOff x="0" y="0"/>
              <a:chExt cx="157909" cy="80997"/>
            </a:xfrm>
          </p:grpSpPr>
          <p:sp>
            <p:nvSpPr>
              <p:cNvPr name="Freeform 75" id="75"/>
              <p:cNvSpPr/>
              <p:nvPr/>
            </p:nvSpPr>
            <p:spPr>
              <a:xfrm flipH="false" flipV="false" rot="0">
                <a:off x="0" y="0"/>
                <a:ext cx="157909" cy="80997"/>
              </a:xfrm>
              <a:custGeom>
                <a:avLst/>
                <a:gdLst/>
                <a:ahLst/>
                <a:cxnLst/>
                <a:rect r="r" b="b" t="t" l="l"/>
                <a:pathLst>
                  <a:path h="80997" w="157909">
                    <a:moveTo>
                      <a:pt x="0" y="0"/>
                    </a:moveTo>
                    <a:lnTo>
                      <a:pt x="157909" y="0"/>
                    </a:lnTo>
                    <a:lnTo>
                      <a:pt x="157909" y="80997"/>
                    </a:lnTo>
                    <a:lnTo>
                      <a:pt x="0" y="80997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76" id="76"/>
              <p:cNvSpPr txBox="true"/>
              <p:nvPr/>
            </p:nvSpPr>
            <p:spPr>
              <a:xfrm>
                <a:off x="0" y="0"/>
                <a:ext cx="157909" cy="80997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687"/>
                  </a:lnSpc>
                </a:pPr>
              </a:p>
            </p:txBody>
          </p:sp>
        </p:grpSp>
        <p:grpSp>
          <p:nvGrpSpPr>
            <p:cNvPr name="Group 77" id="77"/>
            <p:cNvGrpSpPr/>
            <p:nvPr/>
          </p:nvGrpSpPr>
          <p:grpSpPr>
            <a:xfrm rot="0">
              <a:off x="21052" y="3586161"/>
              <a:ext cx="601209" cy="308380"/>
              <a:chOff x="0" y="0"/>
              <a:chExt cx="157909" cy="80997"/>
            </a:xfrm>
          </p:grpSpPr>
          <p:sp>
            <p:nvSpPr>
              <p:cNvPr name="Freeform 78" id="78"/>
              <p:cNvSpPr/>
              <p:nvPr/>
            </p:nvSpPr>
            <p:spPr>
              <a:xfrm flipH="false" flipV="false" rot="0">
                <a:off x="0" y="0"/>
                <a:ext cx="157909" cy="80997"/>
              </a:xfrm>
              <a:custGeom>
                <a:avLst/>
                <a:gdLst/>
                <a:ahLst/>
                <a:cxnLst/>
                <a:rect r="r" b="b" t="t" l="l"/>
                <a:pathLst>
                  <a:path h="80997" w="157909">
                    <a:moveTo>
                      <a:pt x="0" y="0"/>
                    </a:moveTo>
                    <a:lnTo>
                      <a:pt x="157909" y="0"/>
                    </a:lnTo>
                    <a:lnTo>
                      <a:pt x="157909" y="80997"/>
                    </a:lnTo>
                    <a:lnTo>
                      <a:pt x="0" y="80997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79" id="79"/>
              <p:cNvSpPr txBox="true"/>
              <p:nvPr/>
            </p:nvSpPr>
            <p:spPr>
              <a:xfrm>
                <a:off x="0" y="0"/>
                <a:ext cx="157909" cy="80997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687"/>
                  </a:lnSpc>
                </a:pPr>
              </a:p>
            </p:txBody>
          </p:sp>
        </p:grpSp>
        <p:grpSp>
          <p:nvGrpSpPr>
            <p:cNvPr name="Group 80" id="80"/>
            <p:cNvGrpSpPr/>
            <p:nvPr/>
          </p:nvGrpSpPr>
          <p:grpSpPr>
            <a:xfrm rot="0">
              <a:off x="42104" y="4530925"/>
              <a:ext cx="601209" cy="308380"/>
              <a:chOff x="0" y="0"/>
              <a:chExt cx="157909" cy="80997"/>
            </a:xfrm>
          </p:grpSpPr>
          <p:sp>
            <p:nvSpPr>
              <p:cNvPr name="Freeform 81" id="81"/>
              <p:cNvSpPr/>
              <p:nvPr/>
            </p:nvSpPr>
            <p:spPr>
              <a:xfrm flipH="false" flipV="false" rot="0">
                <a:off x="0" y="0"/>
                <a:ext cx="157909" cy="80997"/>
              </a:xfrm>
              <a:custGeom>
                <a:avLst/>
                <a:gdLst/>
                <a:ahLst/>
                <a:cxnLst/>
                <a:rect r="r" b="b" t="t" l="l"/>
                <a:pathLst>
                  <a:path h="80997" w="157909">
                    <a:moveTo>
                      <a:pt x="0" y="0"/>
                    </a:moveTo>
                    <a:lnTo>
                      <a:pt x="157909" y="0"/>
                    </a:lnTo>
                    <a:lnTo>
                      <a:pt x="157909" y="80997"/>
                    </a:lnTo>
                    <a:lnTo>
                      <a:pt x="0" y="80997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82" id="82"/>
              <p:cNvSpPr txBox="true"/>
              <p:nvPr/>
            </p:nvSpPr>
            <p:spPr>
              <a:xfrm>
                <a:off x="0" y="0"/>
                <a:ext cx="157909" cy="80997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687"/>
                  </a:lnSpc>
                </a:pPr>
              </a:p>
            </p:txBody>
          </p:sp>
        </p:grpSp>
      </p:grpSp>
      <p:grpSp>
        <p:nvGrpSpPr>
          <p:cNvPr name="Group 83" id="83"/>
          <p:cNvGrpSpPr/>
          <p:nvPr/>
        </p:nvGrpSpPr>
        <p:grpSpPr>
          <a:xfrm rot="0">
            <a:off x="4119638" y="8178256"/>
            <a:ext cx="457863" cy="231285"/>
            <a:chOff x="0" y="0"/>
            <a:chExt cx="160346" cy="80997"/>
          </a:xfrm>
        </p:grpSpPr>
        <p:sp>
          <p:nvSpPr>
            <p:cNvPr name="Freeform 84" id="84"/>
            <p:cNvSpPr/>
            <p:nvPr/>
          </p:nvSpPr>
          <p:spPr>
            <a:xfrm flipH="false" flipV="false" rot="0">
              <a:off x="0" y="0"/>
              <a:ext cx="160346" cy="80997"/>
            </a:xfrm>
            <a:custGeom>
              <a:avLst/>
              <a:gdLst/>
              <a:ahLst/>
              <a:cxnLst/>
              <a:rect r="r" b="b" t="t" l="l"/>
              <a:pathLst>
                <a:path h="80997" w="160346">
                  <a:moveTo>
                    <a:pt x="0" y="0"/>
                  </a:moveTo>
                  <a:lnTo>
                    <a:pt x="160346" y="0"/>
                  </a:lnTo>
                  <a:lnTo>
                    <a:pt x="160346" y="80997"/>
                  </a:lnTo>
                  <a:lnTo>
                    <a:pt x="0" y="80997"/>
                  </a:lnTo>
                  <a:close/>
                </a:path>
              </a:pathLst>
            </a:custGeom>
            <a:solidFill>
              <a:srgbClr val="000000">
                <a:alpha val="14902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name="TextBox 85" id="85"/>
            <p:cNvSpPr txBox="true"/>
            <p:nvPr/>
          </p:nvSpPr>
          <p:spPr>
            <a:xfrm>
              <a:off x="0" y="-9525"/>
              <a:ext cx="160346" cy="90522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 marL="0" indent="0" lvl="0">
                <a:lnSpc>
                  <a:spcPts val="769"/>
                </a:lnSpc>
                <a:spcBef>
                  <a:spcPct val="0"/>
                </a:spcBef>
              </a:pPr>
            </a:p>
          </p:txBody>
        </p:sp>
      </p:grpSp>
    </p:spTree>
  </p:cSld>
  <p:clrMapOvr>
    <a:masterClrMapping/>
  </p:clrMapOvr>
</p:sld>
</file>

<file path=ppt/slides/slide8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3222489" cy="6935656"/>
            <a:chOff x="0" y="0"/>
            <a:chExt cx="1154867" cy="248558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54867" cy="2485582"/>
            </a:xfrm>
            <a:custGeom>
              <a:avLst/>
              <a:gdLst/>
              <a:ahLst/>
              <a:cxnLst/>
              <a:rect r="r" b="b" t="t" l="l"/>
              <a:pathLst>
                <a:path h="2485582" w="1154867">
                  <a:moveTo>
                    <a:pt x="0" y="0"/>
                  </a:moveTo>
                  <a:lnTo>
                    <a:pt x="1154867" y="0"/>
                  </a:lnTo>
                  <a:lnTo>
                    <a:pt x="1154867" y="2485582"/>
                  </a:lnTo>
                  <a:lnTo>
                    <a:pt x="0" y="2485582"/>
                  </a:lnTo>
                  <a:close/>
                </a:path>
              </a:pathLst>
            </a:custGeom>
            <a:solidFill>
              <a:srgbClr val="C57F0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154867" cy="252368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24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6713439" y="10148070"/>
            <a:ext cx="850161" cy="554730"/>
            <a:chOff x="0" y="0"/>
            <a:chExt cx="1133548" cy="73964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133548" cy="739640"/>
            </a:xfrm>
            <a:custGeom>
              <a:avLst/>
              <a:gdLst/>
              <a:ahLst/>
              <a:cxnLst/>
              <a:rect r="r" b="b" t="t" l="l"/>
              <a:pathLst>
                <a:path h="739640" w="1133548">
                  <a:moveTo>
                    <a:pt x="0" y="0"/>
                  </a:moveTo>
                  <a:lnTo>
                    <a:pt x="1133548" y="0"/>
                  </a:lnTo>
                  <a:lnTo>
                    <a:pt x="1133548" y="739640"/>
                  </a:lnTo>
                  <a:lnTo>
                    <a:pt x="0" y="7396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 rot="0">
              <a:off x="521783" y="262301"/>
              <a:ext cx="351007" cy="37422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380"/>
                </a:lnSpc>
              </a:pPr>
              <a:r>
                <a:rPr lang="en-US" sz="1700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76</a:t>
              </a: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1009179" y="882193"/>
            <a:ext cx="2771642" cy="15284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40"/>
              </a:lnSpc>
            </a:pPr>
            <a:r>
              <a:rPr lang="en-US" b="true" sz="2000" spc="200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4.3 ยุทธศาสตร์ที่ 3  ยกระดับผลงานวิจัยและนวัตกรรมใน GMS สู่การพัฒนาชุมชนและสังคม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09179" y="2258035"/>
            <a:ext cx="2909853" cy="45972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86"/>
              </a:lnSpc>
            </a:pPr>
          </a:p>
          <a:p>
            <a:pPr algn="l">
              <a:lnSpc>
                <a:spcPts val="1586"/>
              </a:lnSpc>
            </a:pPr>
            <a:r>
              <a:rPr lang="en-US" sz="1300" spc="48">
                <a:solidFill>
                  <a:srgbClr val="FFFFFF"/>
                </a:solidFill>
                <a:latin typeface="Mitr ExtraLight Bold"/>
                <a:ea typeface="Mitr ExtraLight Bold"/>
                <a:cs typeface="Mitr ExtraLight Bold"/>
                <a:sym typeface="Mitr ExtraLight Bold"/>
              </a:rPr>
              <a:t>เป้าประสงค์ : </a:t>
            </a:r>
          </a:p>
          <a:p>
            <a:pPr algn="l">
              <a:lnSpc>
                <a:spcPts val="1586"/>
              </a:lnSpc>
            </a:pPr>
          </a:p>
          <a:p>
            <a:pPr algn="l">
              <a:lnSpc>
                <a:spcPts val="1586"/>
              </a:lnSpc>
            </a:pPr>
            <a:r>
              <a:rPr lang="en-US" sz="1300" spc="48">
                <a:solidFill>
                  <a:srgbClr val="FFFFFF"/>
                </a:solidFill>
                <a:latin typeface="Mitr ExtraLight Bold"/>
                <a:ea typeface="Mitr ExtraLight Bold"/>
                <a:cs typeface="Mitr ExtraLight Bold"/>
                <a:sym typeface="Mitr ExtraLight Bold"/>
              </a:rPr>
              <a:t>3.</a:t>
            </a:r>
            <a:r>
              <a:rPr lang="en-US" sz="1300" spc="48">
                <a:solidFill>
                  <a:srgbClr val="FFFFFF"/>
                </a:solidFill>
                <a:latin typeface="Mitr ExtraLight Bold"/>
                <a:ea typeface="Mitr ExtraLight Bold"/>
                <a:cs typeface="Mitr ExtraLight Bold"/>
                <a:sym typeface="Mitr ExtraLight Bold"/>
              </a:rPr>
              <a:t>1 ผลงานวิจัยและนวัตกรรมสามารถ</a:t>
            </a:r>
          </a:p>
          <a:p>
            <a:pPr algn="l">
              <a:lnSpc>
                <a:spcPts val="1586"/>
              </a:lnSpc>
            </a:pPr>
            <a:r>
              <a:rPr lang="en-US" sz="1300" spc="48">
                <a:solidFill>
                  <a:srgbClr val="FFFFFF"/>
                </a:solidFill>
                <a:latin typeface="Mitr ExtraLight Bold"/>
                <a:ea typeface="Mitr ExtraLight Bold"/>
                <a:cs typeface="Mitr ExtraLight Bold"/>
                <a:sym typeface="Mitr ExtraLight Bold"/>
              </a:rPr>
              <a:t>นำไปใช้ประโยชน์ในการพัฒนาเศรษฐกิจ สังคม ชุมชน และคุณภาพชีวิตของประชาชนในพื้นที่และอนุภูมิภาคลุ่มน้ำโขงได้อย่างเป็นรูปธรรม</a:t>
            </a:r>
          </a:p>
          <a:p>
            <a:pPr algn="l">
              <a:lnSpc>
                <a:spcPts val="1586"/>
              </a:lnSpc>
            </a:pPr>
            <a:r>
              <a:rPr lang="en-US" sz="1300" spc="48">
                <a:solidFill>
                  <a:srgbClr val="FFFFFF"/>
                </a:solidFill>
                <a:latin typeface="Mitr ExtraLight Bold"/>
                <a:ea typeface="Mitr ExtraLight Bold"/>
                <a:cs typeface="Mitr ExtraLight Bold"/>
                <a:sym typeface="Mitr ExtraLight Bold"/>
              </a:rPr>
              <a:t>3.2 มหาวิทยาลัยมีเครือข่ายความร่วมมือด้านการวิจัยและนวัตกรรมที่เข้มแข็งกับภาครัฐ ภาคเอกชน ชุมชน และสถาบันการศึกษาทั้งในและต่างประเทศ</a:t>
            </a:r>
          </a:p>
          <a:p>
            <a:pPr algn="l">
              <a:lnSpc>
                <a:spcPts val="1586"/>
              </a:lnSpc>
            </a:pPr>
            <a:r>
              <a:rPr lang="en-US" sz="1300" spc="48">
                <a:solidFill>
                  <a:srgbClr val="FFFFFF"/>
                </a:solidFill>
                <a:latin typeface="Mitr ExtraLight Bold"/>
                <a:ea typeface="Mitr ExtraLight Bold"/>
                <a:cs typeface="Mitr ExtraLight Bold"/>
                <a:sym typeface="Mitr ExtraLight Bold"/>
              </a:rPr>
              <a:t> 3.3 มหาวิทยาลัยมีนักวิจัยรุ่นใหม่และกลุ่มวิจัย (Research Clusters) </a:t>
            </a:r>
          </a:p>
          <a:p>
            <a:pPr algn="l">
              <a:lnSpc>
                <a:spcPts val="1586"/>
              </a:lnSpc>
            </a:pPr>
            <a:r>
              <a:rPr lang="en-US" sz="1300" spc="48">
                <a:solidFill>
                  <a:srgbClr val="FFFFFF"/>
                </a:solidFill>
                <a:latin typeface="Mitr ExtraLight Bold"/>
                <a:ea typeface="Mitr ExtraLight Bold"/>
                <a:cs typeface="Mitr ExtraLight Bold"/>
                <a:sym typeface="Mitr ExtraLight Bold"/>
              </a:rPr>
              <a:t>ที่มีศักยภาพ สามารถสร้างผลงานวิจัยคุณภาพสูงและแข่งขันเพื่อรับทุนวิจัยได้อย่างต่อเนื่อง</a:t>
            </a:r>
          </a:p>
          <a:p>
            <a:pPr algn="l">
              <a:lnSpc>
                <a:spcPts val="1586"/>
              </a:lnSpc>
            </a:pPr>
            <a:r>
              <a:rPr lang="en-US" sz="1300" spc="48">
                <a:solidFill>
                  <a:srgbClr val="FFFFFF"/>
                </a:solidFill>
                <a:latin typeface="Mitr ExtraLight Bold"/>
                <a:ea typeface="Mitr ExtraLight Bold"/>
                <a:cs typeface="Mitr ExtraLight Bold"/>
                <a:sym typeface="Mitr ExtraLight Bold"/>
              </a:rPr>
              <a:t> 3.4 มหาวิทยาลัยมีระบบบริหารจัดการงานวิจัยและบริการวิชาการที่มีประสิทธิภาพ คล่องตัว โปร่งใส และ</a:t>
            </a:r>
          </a:p>
          <a:p>
            <a:pPr algn="l">
              <a:lnSpc>
                <a:spcPts val="1586"/>
              </a:lnSpc>
            </a:pPr>
            <a:r>
              <a:rPr lang="en-US" sz="1300" spc="48">
                <a:solidFill>
                  <a:srgbClr val="FFFFFF"/>
                </a:solidFill>
                <a:latin typeface="Mitr ExtraLight Bold"/>
                <a:ea typeface="Mitr ExtraLight Bold"/>
                <a:cs typeface="Mitr ExtraLight Bold"/>
                <a:sym typeface="Mitr ExtraLight Bold"/>
              </a:rPr>
              <a:t>ขับเคลื่อนด้วยระบบดิจิทัลตามหลัก LEAN Management</a:t>
            </a:r>
          </a:p>
          <a:p>
            <a:pPr algn="l">
              <a:lnSpc>
                <a:spcPts val="1586"/>
              </a:lnSpc>
            </a:pPr>
          </a:p>
        </p:txBody>
      </p:sp>
      <p:grpSp>
        <p:nvGrpSpPr>
          <p:cNvPr name="Group 10" id="10"/>
          <p:cNvGrpSpPr/>
          <p:nvPr/>
        </p:nvGrpSpPr>
        <p:grpSpPr>
          <a:xfrm rot="0">
            <a:off x="5839395" y="9569305"/>
            <a:ext cx="1720605" cy="1122737"/>
            <a:chOff x="0" y="0"/>
            <a:chExt cx="2294140" cy="149698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294140" cy="1496983"/>
            </a:xfrm>
            <a:custGeom>
              <a:avLst/>
              <a:gdLst/>
              <a:ahLst/>
              <a:cxnLst/>
              <a:rect r="r" b="b" t="t" l="l"/>
              <a:pathLst>
                <a:path h="1496983" w="2294140">
                  <a:moveTo>
                    <a:pt x="0" y="0"/>
                  </a:moveTo>
                  <a:lnTo>
                    <a:pt x="2294140" y="0"/>
                  </a:lnTo>
                  <a:lnTo>
                    <a:pt x="2294140" y="1496983"/>
                  </a:lnTo>
                  <a:lnTo>
                    <a:pt x="0" y="14969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" t="0" r="-1" b="0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 rot="0">
              <a:off x="1241386" y="683914"/>
              <a:ext cx="604028" cy="6356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095"/>
                </a:lnSpc>
              </a:pPr>
              <a:r>
                <a:rPr lang="en-US" sz="2925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77</a:t>
              </a: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4092176" y="5346000"/>
            <a:ext cx="3249913" cy="886628"/>
          </a:xfrm>
          <a:custGeom>
            <a:avLst/>
            <a:gdLst/>
            <a:ahLst/>
            <a:cxnLst/>
            <a:rect r="r" b="b" t="t" l="l"/>
            <a:pathLst>
              <a:path h="886628" w="3249913">
                <a:moveTo>
                  <a:pt x="0" y="0"/>
                </a:moveTo>
                <a:lnTo>
                  <a:pt x="3249913" y="0"/>
                </a:lnTo>
                <a:lnTo>
                  <a:pt x="3249913" y="886628"/>
                </a:lnTo>
                <a:lnTo>
                  <a:pt x="0" y="8866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0753" t="0" r="-73974" b="-921634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4092176" y="4411218"/>
            <a:ext cx="3249913" cy="747139"/>
          </a:xfrm>
          <a:custGeom>
            <a:avLst/>
            <a:gdLst/>
            <a:ahLst/>
            <a:cxnLst/>
            <a:rect r="r" b="b" t="t" l="l"/>
            <a:pathLst>
              <a:path h="747139" w="3249913">
                <a:moveTo>
                  <a:pt x="0" y="0"/>
                </a:moveTo>
                <a:lnTo>
                  <a:pt x="3249913" y="0"/>
                </a:lnTo>
                <a:lnTo>
                  <a:pt x="3249913" y="747139"/>
                </a:lnTo>
                <a:lnTo>
                  <a:pt x="0" y="7471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7986" t="-24569" r="-19800" b="-558021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4001333" y="773968"/>
            <a:ext cx="3268756" cy="6474952"/>
            <a:chOff x="0" y="0"/>
            <a:chExt cx="4358342" cy="8633269"/>
          </a:xfrm>
        </p:grpSpPr>
        <p:grpSp>
          <p:nvGrpSpPr>
            <p:cNvPr name="Group 16" id="16"/>
            <p:cNvGrpSpPr/>
            <p:nvPr/>
          </p:nvGrpSpPr>
          <p:grpSpPr>
            <a:xfrm rot="0">
              <a:off x="0" y="0"/>
              <a:ext cx="4296651" cy="812869"/>
              <a:chOff x="0" y="0"/>
              <a:chExt cx="1128528" cy="213502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1128528" cy="213502"/>
              </a:xfrm>
              <a:custGeom>
                <a:avLst/>
                <a:gdLst/>
                <a:ahLst/>
                <a:cxnLst/>
                <a:rect r="r" b="b" t="t" l="l"/>
                <a:pathLst>
                  <a:path h="213502" w="1128528">
                    <a:moveTo>
                      <a:pt x="0" y="0"/>
                    </a:moveTo>
                    <a:lnTo>
                      <a:pt x="1128528" y="0"/>
                    </a:lnTo>
                    <a:lnTo>
                      <a:pt x="1128528" y="213502"/>
                    </a:lnTo>
                    <a:lnTo>
                      <a:pt x="0" y="213502"/>
                    </a:lnTo>
                    <a:close/>
                  </a:path>
                </a:pathLst>
              </a:custGeom>
              <a:solidFill>
                <a:srgbClr val="FFC5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0" y="-9525"/>
                <a:ext cx="1128528" cy="223027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19" id="19"/>
            <p:cNvSpPr txBox="true"/>
            <p:nvPr/>
          </p:nvSpPr>
          <p:spPr>
            <a:xfrm rot="0">
              <a:off x="148760" y="24228"/>
              <a:ext cx="3999132" cy="66450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952"/>
                </a:lnSpc>
              </a:pPr>
              <a:r>
                <a:rPr lang="en-US" sz="1600" spc="41" b="true">
                  <a:solidFill>
                    <a:srgbClr val="804928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กลยุทธ์ที่ 5 พัฒนาระบบการบริหารงานวิจัยและบริการวิชาการ LEAN</a:t>
              </a:r>
            </a:p>
          </p:txBody>
        </p:sp>
        <p:sp>
          <p:nvSpPr>
            <p:cNvPr name="Freeform 20" id="20"/>
            <p:cNvSpPr/>
            <p:nvPr/>
          </p:nvSpPr>
          <p:spPr>
            <a:xfrm flipH="false" flipV="false" rot="0">
              <a:off x="25125" y="2947290"/>
              <a:ext cx="4333217" cy="1118368"/>
            </a:xfrm>
            <a:custGeom>
              <a:avLst/>
              <a:gdLst/>
              <a:ahLst/>
              <a:cxnLst/>
              <a:rect r="r" b="b" t="t" l="l"/>
              <a:pathLst>
                <a:path h="1118368" w="4333217">
                  <a:moveTo>
                    <a:pt x="0" y="0"/>
                  </a:moveTo>
                  <a:lnTo>
                    <a:pt x="4333217" y="0"/>
                  </a:lnTo>
                  <a:lnTo>
                    <a:pt x="4333217" y="1118368"/>
                  </a:lnTo>
                  <a:lnTo>
                    <a:pt x="0" y="11183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7986" t="-21885" r="-19800" b="-486131"/>
              </a:stretch>
            </a:blip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25125" y="860869"/>
              <a:ext cx="4333217" cy="1066764"/>
            </a:xfrm>
            <a:custGeom>
              <a:avLst/>
              <a:gdLst/>
              <a:ahLst/>
              <a:cxnLst/>
              <a:rect r="r" b="b" t="t" l="l"/>
              <a:pathLst>
                <a:path h="1066764" w="4333217">
                  <a:moveTo>
                    <a:pt x="0" y="0"/>
                  </a:moveTo>
                  <a:lnTo>
                    <a:pt x="4333217" y="0"/>
                  </a:lnTo>
                  <a:lnTo>
                    <a:pt x="4333217" y="1066764"/>
                  </a:lnTo>
                  <a:lnTo>
                    <a:pt x="0" y="10667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7986" t="-22944" r="-19800" b="-514485"/>
              </a:stretch>
            </a:blipFill>
          </p:spPr>
        </p:sp>
        <p:grpSp>
          <p:nvGrpSpPr>
            <p:cNvPr name="Group 22" id="22"/>
            <p:cNvGrpSpPr/>
            <p:nvPr/>
          </p:nvGrpSpPr>
          <p:grpSpPr>
            <a:xfrm rot="0">
              <a:off x="12325" y="860869"/>
              <a:ext cx="480407" cy="308380"/>
              <a:chOff x="0" y="0"/>
              <a:chExt cx="126180" cy="80997"/>
            </a:xfrm>
          </p:grpSpPr>
          <p:sp>
            <p:nvSpPr>
              <p:cNvPr name="Freeform 23" id="23"/>
              <p:cNvSpPr/>
              <p:nvPr/>
            </p:nvSpPr>
            <p:spPr>
              <a:xfrm flipH="false" flipV="false" rot="0">
                <a:off x="0" y="0"/>
                <a:ext cx="126180" cy="80997"/>
              </a:xfrm>
              <a:custGeom>
                <a:avLst/>
                <a:gdLst/>
                <a:ahLst/>
                <a:cxnLst/>
                <a:rect r="r" b="b" t="t" l="l"/>
                <a:pathLst>
                  <a:path h="80997" w="126180">
                    <a:moveTo>
                      <a:pt x="0" y="0"/>
                    </a:moveTo>
                    <a:lnTo>
                      <a:pt x="126180" y="0"/>
                    </a:lnTo>
                    <a:lnTo>
                      <a:pt x="126180" y="80997"/>
                    </a:lnTo>
                    <a:lnTo>
                      <a:pt x="0" y="80997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24" id="24"/>
              <p:cNvSpPr txBox="true"/>
              <p:nvPr/>
            </p:nvSpPr>
            <p:spPr>
              <a:xfrm>
                <a:off x="0" y="-9525"/>
                <a:ext cx="126180" cy="90522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25" id="25"/>
            <p:cNvSpPr txBox="true"/>
            <p:nvPr/>
          </p:nvSpPr>
          <p:spPr>
            <a:xfrm rot="0">
              <a:off x="148760" y="832294"/>
              <a:ext cx="4202160" cy="78009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en-US" sz="1500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3.5.1 สร้างกองทุนสนับสนุนงานวิจัยจากรายได้ภายใน (Internal Research Endowment)</a:t>
              </a:r>
            </a:p>
            <a:p>
              <a:pPr algn="l">
                <a:lnSpc>
                  <a:spcPts val="2100"/>
                </a:lnSpc>
              </a:pPr>
              <a:r>
                <a:rPr lang="en-US" sz="1500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3.5.2 </a:t>
              </a:r>
              <a:r>
                <a:rPr lang="en-US" sz="1500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ออกแบบและประกาศใช้ระเบียบ Incentive วิจัยใหม่ (Research Incentive Policy)</a:t>
              </a:r>
            </a:p>
            <a:p>
              <a:pPr algn="l">
                <a:lnSpc>
                  <a:spcPts val="2100"/>
                </a:lnSpc>
              </a:pPr>
              <a:r>
                <a:rPr lang="en-US" sz="1500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3.5.3 </a:t>
              </a:r>
              <a:r>
                <a:rPr lang="en-US" sz="1500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จัดสรรเงินรางวัลผลงานวิจัย    ตีพิมพ์ในวารสารระดับ Q1/Q2 (Publication Reward)</a:t>
              </a:r>
            </a:p>
            <a:p>
              <a:pPr algn="l">
                <a:lnSpc>
                  <a:spcPts val="2100"/>
                </a:lnSpc>
              </a:pPr>
              <a:r>
                <a:rPr lang="en-US" sz="1500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3.5.4 </a:t>
              </a:r>
              <a:r>
                <a:rPr lang="en-US" sz="1500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ปรับปรุงระเบียบบริหารรายได้วิจัยและออกระเบียบพัสดุวิจัยฉบับใหม่</a:t>
              </a:r>
            </a:p>
            <a:p>
              <a:pPr algn="l">
                <a:lnSpc>
                  <a:spcPts val="2100"/>
                </a:lnSpc>
              </a:pPr>
              <a:r>
                <a:rPr lang="en-US" sz="1500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3.5.5 </a:t>
              </a:r>
              <a:r>
                <a:rPr lang="en-US" sz="1500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พัฒนาระบบจัดซื้อจัดจ้างออนไลน์สำหรับโครงการวิจัย (e-Procurement Research)</a:t>
              </a:r>
            </a:p>
            <a:p>
              <a:pPr algn="l">
                <a:lnSpc>
                  <a:spcPts val="2100"/>
                </a:lnSpc>
              </a:pPr>
              <a:r>
                <a:rPr lang="en-US" sz="1500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3.5.6 </a:t>
              </a:r>
              <a:r>
                <a:rPr lang="en-US" sz="1500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ศึกษาและออกระเบียบบริหารรายได้บริการวิชาการฉบับใหม่</a:t>
              </a:r>
            </a:p>
            <a:p>
              <a:pPr algn="l">
                <a:lnSpc>
                  <a:spcPts val="2100"/>
                </a:lnSpc>
              </a:pPr>
              <a:r>
                <a:rPr lang="en-US" sz="1500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3.5.7 PROCESS REENGINEERING ลดขั้นตอนการดำเนินงานบริการวิชาการ</a:t>
              </a:r>
            </a:p>
            <a:p>
              <a:pPr algn="l">
                <a:lnSpc>
                  <a:spcPts val="2100"/>
                </a:lnSpc>
              </a:pPr>
              <a:r>
                <a:rPr lang="en-US" sz="1500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3.5.8 พัฒนาระบบ ONE-STOP SERVICE สำหรับโครงการบริการวิชาการ</a:t>
              </a:r>
            </a:p>
            <a:p>
              <a:pPr algn="l">
                <a:lnSpc>
                  <a:spcPts val="2100"/>
                </a:lnSpc>
              </a:pPr>
            </a:p>
          </p:txBody>
        </p:sp>
        <p:grpSp>
          <p:nvGrpSpPr>
            <p:cNvPr name="Group 26" id="26"/>
            <p:cNvGrpSpPr/>
            <p:nvPr/>
          </p:nvGrpSpPr>
          <p:grpSpPr>
            <a:xfrm rot="0">
              <a:off x="25125" y="1927633"/>
              <a:ext cx="467607" cy="308380"/>
              <a:chOff x="0" y="0"/>
              <a:chExt cx="122818" cy="80997"/>
            </a:xfrm>
          </p:grpSpPr>
          <p:sp>
            <p:nvSpPr>
              <p:cNvPr name="Freeform 27" id="27"/>
              <p:cNvSpPr/>
              <p:nvPr/>
            </p:nvSpPr>
            <p:spPr>
              <a:xfrm flipH="false" flipV="false" rot="0">
                <a:off x="0" y="0"/>
                <a:ext cx="122818" cy="80997"/>
              </a:xfrm>
              <a:custGeom>
                <a:avLst/>
                <a:gdLst/>
                <a:ahLst/>
                <a:cxnLst/>
                <a:rect r="r" b="b" t="t" l="l"/>
                <a:pathLst>
                  <a:path h="80997" w="122818">
                    <a:moveTo>
                      <a:pt x="0" y="0"/>
                    </a:moveTo>
                    <a:lnTo>
                      <a:pt x="122818" y="0"/>
                    </a:lnTo>
                    <a:lnTo>
                      <a:pt x="122818" y="80997"/>
                    </a:lnTo>
                    <a:lnTo>
                      <a:pt x="0" y="80997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28" id="28"/>
              <p:cNvSpPr txBox="true"/>
              <p:nvPr/>
            </p:nvSpPr>
            <p:spPr>
              <a:xfrm>
                <a:off x="0" y="-9525"/>
                <a:ext cx="122818" cy="90522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29" id="29"/>
            <p:cNvGrpSpPr/>
            <p:nvPr/>
          </p:nvGrpSpPr>
          <p:grpSpPr>
            <a:xfrm rot="0">
              <a:off x="25125" y="2998013"/>
              <a:ext cx="558655" cy="308380"/>
              <a:chOff x="0" y="0"/>
              <a:chExt cx="146732" cy="80997"/>
            </a:xfrm>
          </p:grpSpPr>
          <p:sp>
            <p:nvSpPr>
              <p:cNvPr name="Freeform 30" id="30"/>
              <p:cNvSpPr/>
              <p:nvPr/>
            </p:nvSpPr>
            <p:spPr>
              <a:xfrm flipH="false" flipV="false" rot="0">
                <a:off x="0" y="0"/>
                <a:ext cx="146732" cy="80997"/>
              </a:xfrm>
              <a:custGeom>
                <a:avLst/>
                <a:gdLst/>
                <a:ahLst/>
                <a:cxnLst/>
                <a:rect r="r" b="b" t="t" l="l"/>
                <a:pathLst>
                  <a:path h="80997" w="146732">
                    <a:moveTo>
                      <a:pt x="0" y="0"/>
                    </a:moveTo>
                    <a:lnTo>
                      <a:pt x="146732" y="0"/>
                    </a:lnTo>
                    <a:lnTo>
                      <a:pt x="146732" y="80997"/>
                    </a:lnTo>
                    <a:lnTo>
                      <a:pt x="0" y="80997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31" id="31"/>
              <p:cNvSpPr txBox="true"/>
              <p:nvPr/>
            </p:nvSpPr>
            <p:spPr>
              <a:xfrm>
                <a:off x="0" y="-9525"/>
                <a:ext cx="146732" cy="90522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</p:grpSp>
      <p:grpSp>
        <p:nvGrpSpPr>
          <p:cNvPr name="Group 32" id="32"/>
          <p:cNvGrpSpPr/>
          <p:nvPr/>
        </p:nvGrpSpPr>
        <p:grpSpPr>
          <a:xfrm rot="0">
            <a:off x="4092176" y="3854425"/>
            <a:ext cx="498273" cy="231285"/>
            <a:chOff x="0" y="0"/>
            <a:chExt cx="174497" cy="80997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174497" cy="80997"/>
            </a:xfrm>
            <a:custGeom>
              <a:avLst/>
              <a:gdLst/>
              <a:ahLst/>
              <a:cxnLst/>
              <a:rect r="r" b="b" t="t" l="l"/>
              <a:pathLst>
                <a:path h="80997" w="174497">
                  <a:moveTo>
                    <a:pt x="0" y="0"/>
                  </a:moveTo>
                  <a:lnTo>
                    <a:pt x="174497" y="0"/>
                  </a:lnTo>
                  <a:lnTo>
                    <a:pt x="174497" y="80997"/>
                  </a:lnTo>
                  <a:lnTo>
                    <a:pt x="0" y="80997"/>
                  </a:lnTo>
                  <a:close/>
                </a:path>
              </a:pathLst>
            </a:custGeom>
            <a:solidFill>
              <a:srgbClr val="000000">
                <a:alpha val="14902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name="TextBox 34" id="34"/>
            <p:cNvSpPr txBox="true"/>
            <p:nvPr/>
          </p:nvSpPr>
          <p:spPr>
            <a:xfrm>
              <a:off x="0" y="-9525"/>
              <a:ext cx="174497" cy="90522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 marL="0" indent="0" lvl="0">
                <a:lnSpc>
                  <a:spcPts val="76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4092176" y="4346047"/>
            <a:ext cx="498273" cy="231285"/>
            <a:chOff x="0" y="0"/>
            <a:chExt cx="174497" cy="80997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174497" cy="80997"/>
            </a:xfrm>
            <a:custGeom>
              <a:avLst/>
              <a:gdLst/>
              <a:ahLst/>
              <a:cxnLst/>
              <a:rect r="r" b="b" t="t" l="l"/>
              <a:pathLst>
                <a:path h="80997" w="174497">
                  <a:moveTo>
                    <a:pt x="0" y="0"/>
                  </a:moveTo>
                  <a:lnTo>
                    <a:pt x="174497" y="0"/>
                  </a:lnTo>
                  <a:lnTo>
                    <a:pt x="174497" y="80997"/>
                  </a:lnTo>
                  <a:lnTo>
                    <a:pt x="0" y="80997"/>
                  </a:lnTo>
                  <a:close/>
                </a:path>
              </a:pathLst>
            </a:custGeom>
            <a:solidFill>
              <a:srgbClr val="000000">
                <a:alpha val="14902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name="TextBox 37" id="37"/>
            <p:cNvSpPr txBox="true"/>
            <p:nvPr/>
          </p:nvSpPr>
          <p:spPr>
            <a:xfrm>
              <a:off x="0" y="-9525"/>
              <a:ext cx="174497" cy="90522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 marL="0" indent="0" lvl="0">
                <a:lnSpc>
                  <a:spcPts val="76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4092176" y="5158357"/>
            <a:ext cx="498273" cy="231285"/>
            <a:chOff x="0" y="0"/>
            <a:chExt cx="174497" cy="80997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174497" cy="80997"/>
            </a:xfrm>
            <a:custGeom>
              <a:avLst/>
              <a:gdLst/>
              <a:ahLst/>
              <a:cxnLst/>
              <a:rect r="r" b="b" t="t" l="l"/>
              <a:pathLst>
                <a:path h="80997" w="174497">
                  <a:moveTo>
                    <a:pt x="0" y="0"/>
                  </a:moveTo>
                  <a:lnTo>
                    <a:pt x="174497" y="0"/>
                  </a:lnTo>
                  <a:lnTo>
                    <a:pt x="174497" y="80997"/>
                  </a:lnTo>
                  <a:lnTo>
                    <a:pt x="0" y="80997"/>
                  </a:lnTo>
                  <a:close/>
                </a:path>
              </a:pathLst>
            </a:custGeom>
            <a:solidFill>
              <a:srgbClr val="000000">
                <a:alpha val="14902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name="TextBox 40" id="40"/>
            <p:cNvSpPr txBox="true"/>
            <p:nvPr/>
          </p:nvSpPr>
          <p:spPr>
            <a:xfrm>
              <a:off x="0" y="-9525"/>
              <a:ext cx="174497" cy="90522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 marL="0" indent="0" lvl="0">
                <a:lnSpc>
                  <a:spcPts val="76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1" id="41"/>
          <p:cNvGrpSpPr/>
          <p:nvPr/>
        </p:nvGrpSpPr>
        <p:grpSpPr>
          <a:xfrm rot="0">
            <a:off x="4083614" y="5677493"/>
            <a:ext cx="498273" cy="231285"/>
            <a:chOff x="0" y="0"/>
            <a:chExt cx="174497" cy="80997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174497" cy="80997"/>
            </a:xfrm>
            <a:custGeom>
              <a:avLst/>
              <a:gdLst/>
              <a:ahLst/>
              <a:cxnLst/>
              <a:rect r="r" b="b" t="t" l="l"/>
              <a:pathLst>
                <a:path h="80997" w="174497">
                  <a:moveTo>
                    <a:pt x="0" y="0"/>
                  </a:moveTo>
                  <a:lnTo>
                    <a:pt x="174497" y="0"/>
                  </a:lnTo>
                  <a:lnTo>
                    <a:pt x="174497" y="80997"/>
                  </a:lnTo>
                  <a:lnTo>
                    <a:pt x="0" y="80997"/>
                  </a:lnTo>
                  <a:close/>
                </a:path>
              </a:pathLst>
            </a:custGeom>
            <a:solidFill>
              <a:srgbClr val="000000">
                <a:alpha val="14902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name="TextBox 43" id="43"/>
            <p:cNvSpPr txBox="true"/>
            <p:nvPr/>
          </p:nvSpPr>
          <p:spPr>
            <a:xfrm>
              <a:off x="0" y="-9525"/>
              <a:ext cx="174497" cy="90522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 marL="0" indent="0" lvl="0">
                <a:lnSpc>
                  <a:spcPts val="76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44" id="44"/>
          <p:cNvGrpSpPr/>
          <p:nvPr/>
        </p:nvGrpSpPr>
        <p:grpSpPr>
          <a:xfrm rot="0">
            <a:off x="4092176" y="6232628"/>
            <a:ext cx="498273" cy="231285"/>
            <a:chOff x="0" y="0"/>
            <a:chExt cx="174497" cy="80997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174497" cy="80997"/>
            </a:xfrm>
            <a:custGeom>
              <a:avLst/>
              <a:gdLst/>
              <a:ahLst/>
              <a:cxnLst/>
              <a:rect r="r" b="b" t="t" l="l"/>
              <a:pathLst>
                <a:path h="80997" w="174497">
                  <a:moveTo>
                    <a:pt x="0" y="0"/>
                  </a:moveTo>
                  <a:lnTo>
                    <a:pt x="174497" y="0"/>
                  </a:lnTo>
                  <a:lnTo>
                    <a:pt x="174497" y="80997"/>
                  </a:lnTo>
                  <a:lnTo>
                    <a:pt x="0" y="80997"/>
                  </a:lnTo>
                  <a:close/>
                </a:path>
              </a:pathLst>
            </a:custGeom>
            <a:solidFill>
              <a:srgbClr val="000000">
                <a:alpha val="14902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name="TextBox 46" id="46"/>
            <p:cNvSpPr txBox="true"/>
            <p:nvPr/>
          </p:nvSpPr>
          <p:spPr>
            <a:xfrm>
              <a:off x="0" y="-9525"/>
              <a:ext cx="174497" cy="90522"/>
            </a:xfrm>
            <a:prstGeom prst="rect">
              <a:avLst/>
            </a:prstGeom>
          </p:spPr>
          <p:txBody>
            <a:bodyPr anchor="ctr" rtlCol="false" tIns="25397" lIns="25397" bIns="25397" rIns="25397"/>
            <a:lstStyle/>
            <a:p>
              <a:pPr algn="ctr" marL="0" indent="0" lvl="0">
                <a:lnSpc>
                  <a:spcPts val="769"/>
                </a:lnSpc>
                <a:spcBef>
                  <a:spcPct val="0"/>
                </a:spcBef>
              </a:pPr>
            </a:p>
          </p:txBody>
        </p:sp>
      </p:grpSp>
    </p:spTree>
  </p:cSld>
  <p:clrMapOvr>
    <a:masterClrMapping/>
  </p:clrMapOvr>
</p:sld>
</file>

<file path=ppt/slides/slide8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2142636" y="0"/>
            <a:ext cx="5290120" cy="2044460"/>
          </a:xfrm>
          <a:prstGeom prst="rect">
            <a:avLst/>
          </a:prstGeom>
          <a:solidFill>
            <a:srgbClr val="313434"/>
          </a:solidFill>
        </p:spPr>
      </p:sp>
      <p:sp>
        <p:nvSpPr>
          <p:cNvPr name="AutoShape 3" id="3"/>
          <p:cNvSpPr/>
          <p:nvPr/>
        </p:nvSpPr>
        <p:spPr>
          <a:xfrm rot="0">
            <a:off x="-75246" y="-11863"/>
            <a:ext cx="2269880" cy="2044460"/>
          </a:xfrm>
          <a:prstGeom prst="rect">
            <a:avLst/>
          </a:prstGeom>
          <a:solidFill>
            <a:srgbClr val="ED9F35"/>
          </a:solidFill>
        </p:spPr>
      </p:sp>
      <p:sp>
        <p:nvSpPr>
          <p:cNvPr name="TextBox 4" id="4"/>
          <p:cNvSpPr txBox="true"/>
          <p:nvPr/>
        </p:nvSpPr>
        <p:spPr>
          <a:xfrm rot="-5400000">
            <a:off x="-1938784" y="5591526"/>
            <a:ext cx="5291320" cy="705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5892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ตัวชี้วัด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-5400000">
            <a:off x="-4999869" y="3749315"/>
            <a:ext cx="8849869" cy="4502371"/>
          </a:xfrm>
          <a:custGeom>
            <a:avLst/>
            <a:gdLst/>
            <a:ahLst/>
            <a:cxnLst/>
            <a:rect r="r" b="b" t="t" l="l"/>
            <a:pathLst>
              <a:path h="4502371" w="8849869">
                <a:moveTo>
                  <a:pt x="0" y="0"/>
                </a:moveTo>
                <a:lnTo>
                  <a:pt x="8849869" y="0"/>
                </a:lnTo>
                <a:lnTo>
                  <a:pt x="8849869" y="4502371"/>
                </a:lnTo>
                <a:lnTo>
                  <a:pt x="0" y="45023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2274877" y="459262"/>
            <a:ext cx="4924840" cy="1218640"/>
            <a:chOff x="0" y="0"/>
            <a:chExt cx="6566454" cy="1624853"/>
          </a:xfrm>
        </p:grpSpPr>
        <p:sp>
          <p:nvSpPr>
            <p:cNvPr name="TextBox 7" id="7"/>
            <p:cNvSpPr txBox="true"/>
            <p:nvPr/>
          </p:nvSpPr>
          <p:spPr>
            <a:xfrm rot="0">
              <a:off x="0" y="85725"/>
              <a:ext cx="6566454" cy="8286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en-US" b="true" sz="4500" spc="135">
                  <a:solidFill>
                    <a:srgbClr val="ED9F35"/>
                  </a:solidFill>
                  <a:latin typeface="Saira Black"/>
                  <a:ea typeface="Saira Black"/>
                  <a:cs typeface="Saira Black"/>
                  <a:sym typeface="Saira Black"/>
                </a:rPr>
                <a:t>ยุทธศาสตร์ที่ 3 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0" y="934546"/>
              <a:ext cx="6197901" cy="69030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039"/>
                </a:lnSpc>
              </a:pPr>
              <a:r>
                <a:rPr lang="en-US" sz="1699" spc="246">
                  <a:solidFill>
                    <a:srgbClr val="FFFFFF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ยกระดับผลงานวิจัยและนวัตกรรมใน GMS สู่การพัฒนาชุมชนและสังคม </a:t>
              </a: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670461" y="765525"/>
            <a:ext cx="1465423" cy="5455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108"/>
              </a:lnSpc>
            </a:pPr>
            <a:r>
              <a:rPr lang="en-US" b="true" sz="1899" spc="170">
                <a:solidFill>
                  <a:srgbClr val="31343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ตัวชี้วัดและค่าเป้าหมาย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6713439" y="10148070"/>
            <a:ext cx="850161" cy="554730"/>
            <a:chOff x="0" y="0"/>
            <a:chExt cx="1133548" cy="73964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133548" cy="739640"/>
            </a:xfrm>
            <a:custGeom>
              <a:avLst/>
              <a:gdLst/>
              <a:ahLst/>
              <a:cxnLst/>
              <a:rect r="r" b="b" t="t" l="l"/>
              <a:pathLst>
                <a:path h="739640" w="1133548">
                  <a:moveTo>
                    <a:pt x="0" y="0"/>
                  </a:moveTo>
                  <a:lnTo>
                    <a:pt x="1133548" y="0"/>
                  </a:lnTo>
                  <a:lnTo>
                    <a:pt x="1133548" y="739640"/>
                  </a:lnTo>
                  <a:lnTo>
                    <a:pt x="0" y="7396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 rot="0">
              <a:off x="521783" y="262301"/>
              <a:ext cx="351007" cy="37422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380"/>
                </a:lnSpc>
              </a:pPr>
              <a:r>
                <a:rPr lang="en-US" sz="1700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76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397021" y="7992141"/>
            <a:ext cx="6316418" cy="1745255"/>
            <a:chOff x="0" y="0"/>
            <a:chExt cx="8421891" cy="2327007"/>
          </a:xfrm>
        </p:grpSpPr>
        <p:grpSp>
          <p:nvGrpSpPr>
            <p:cNvPr name="Group 14" id="14"/>
            <p:cNvGrpSpPr/>
            <p:nvPr/>
          </p:nvGrpSpPr>
          <p:grpSpPr>
            <a:xfrm rot="0">
              <a:off x="1178530" y="82414"/>
              <a:ext cx="7189522" cy="2244593"/>
              <a:chOff x="0" y="0"/>
              <a:chExt cx="1671696" cy="521909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1671696" cy="521909"/>
              </a:xfrm>
              <a:custGeom>
                <a:avLst/>
                <a:gdLst/>
                <a:ahLst/>
                <a:cxnLst/>
                <a:rect r="r" b="b" t="t" l="l"/>
                <a:pathLst>
                  <a:path h="521909" w="1671696">
                    <a:moveTo>
                      <a:pt x="53124" y="0"/>
                    </a:moveTo>
                    <a:lnTo>
                      <a:pt x="1618573" y="0"/>
                    </a:lnTo>
                    <a:cubicBezTo>
                      <a:pt x="1632662" y="0"/>
                      <a:pt x="1646174" y="5597"/>
                      <a:pt x="1656137" y="15560"/>
                    </a:cubicBezTo>
                    <a:cubicBezTo>
                      <a:pt x="1666099" y="25522"/>
                      <a:pt x="1671696" y="39034"/>
                      <a:pt x="1671696" y="53124"/>
                    </a:cubicBezTo>
                    <a:lnTo>
                      <a:pt x="1671696" y="468785"/>
                    </a:lnTo>
                    <a:cubicBezTo>
                      <a:pt x="1671696" y="482875"/>
                      <a:pt x="1666099" y="496387"/>
                      <a:pt x="1656137" y="506350"/>
                    </a:cubicBezTo>
                    <a:cubicBezTo>
                      <a:pt x="1646174" y="516312"/>
                      <a:pt x="1632662" y="521909"/>
                      <a:pt x="1618573" y="521909"/>
                    </a:cubicBezTo>
                    <a:lnTo>
                      <a:pt x="53124" y="521909"/>
                    </a:lnTo>
                    <a:cubicBezTo>
                      <a:pt x="39034" y="521909"/>
                      <a:pt x="25522" y="516312"/>
                      <a:pt x="15560" y="506350"/>
                    </a:cubicBezTo>
                    <a:cubicBezTo>
                      <a:pt x="5597" y="496387"/>
                      <a:pt x="0" y="482875"/>
                      <a:pt x="0" y="468785"/>
                    </a:cubicBezTo>
                    <a:lnTo>
                      <a:pt x="0" y="53124"/>
                    </a:lnTo>
                    <a:cubicBezTo>
                      <a:pt x="0" y="39034"/>
                      <a:pt x="5597" y="25522"/>
                      <a:pt x="15560" y="15560"/>
                    </a:cubicBezTo>
                    <a:cubicBezTo>
                      <a:pt x="25522" y="5597"/>
                      <a:pt x="39034" y="0"/>
                      <a:pt x="53124" y="0"/>
                    </a:cubicBezTo>
                    <a:close/>
                  </a:path>
                </a:pathLst>
              </a:custGeom>
              <a:solidFill>
                <a:srgbClr val="EB7833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28575"/>
                <a:ext cx="1671696" cy="55048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1451300" y="233217"/>
              <a:ext cx="6764117" cy="1963086"/>
              <a:chOff x="0" y="0"/>
              <a:chExt cx="22444046" cy="6513723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-12700" y="-12700"/>
                <a:ext cx="22469446" cy="6539123"/>
              </a:xfrm>
              <a:custGeom>
                <a:avLst/>
                <a:gdLst/>
                <a:ahLst/>
                <a:cxnLst/>
                <a:rect r="r" b="b" t="t" l="l"/>
                <a:pathLst>
                  <a:path h="6539123" w="22469446">
                    <a:moveTo>
                      <a:pt x="21607115" y="0"/>
                    </a:moveTo>
                    <a:lnTo>
                      <a:pt x="862330" y="0"/>
                    </a:lnTo>
                    <a:cubicBezTo>
                      <a:pt x="389890" y="0"/>
                      <a:pt x="0" y="389890"/>
                      <a:pt x="0" y="862330"/>
                    </a:cubicBezTo>
                    <a:lnTo>
                      <a:pt x="0" y="5676793"/>
                    </a:lnTo>
                    <a:cubicBezTo>
                      <a:pt x="0" y="6149233"/>
                      <a:pt x="389890" y="6539123"/>
                      <a:pt x="862330" y="6539123"/>
                    </a:cubicBezTo>
                    <a:lnTo>
                      <a:pt x="21607115" y="6539123"/>
                    </a:lnTo>
                    <a:cubicBezTo>
                      <a:pt x="22079556" y="6539123"/>
                      <a:pt x="22469446" y="6149233"/>
                      <a:pt x="22469446" y="5676793"/>
                    </a:cubicBezTo>
                    <a:lnTo>
                      <a:pt x="22469446" y="862330"/>
                    </a:lnTo>
                    <a:cubicBezTo>
                      <a:pt x="22469446" y="389890"/>
                      <a:pt x="22079556" y="0"/>
                      <a:pt x="21607115" y="0"/>
                    </a:cubicBezTo>
                    <a:close/>
                    <a:moveTo>
                      <a:pt x="22278946" y="927100"/>
                    </a:moveTo>
                    <a:lnTo>
                      <a:pt x="22278946" y="5676793"/>
                    </a:lnTo>
                    <a:cubicBezTo>
                      <a:pt x="22278946" y="6043823"/>
                      <a:pt x="21974146" y="6348623"/>
                      <a:pt x="21607115" y="6348623"/>
                    </a:cubicBezTo>
                    <a:lnTo>
                      <a:pt x="862330" y="6348623"/>
                    </a:lnTo>
                    <a:cubicBezTo>
                      <a:pt x="495300" y="6348623"/>
                      <a:pt x="190500" y="6043823"/>
                      <a:pt x="190500" y="5676793"/>
                    </a:cubicBezTo>
                    <a:lnTo>
                      <a:pt x="190500" y="862330"/>
                    </a:lnTo>
                    <a:cubicBezTo>
                      <a:pt x="190500" y="495300"/>
                      <a:pt x="495300" y="190500"/>
                      <a:pt x="862330" y="190500"/>
                    </a:cubicBezTo>
                    <a:lnTo>
                      <a:pt x="21607115" y="190500"/>
                    </a:lnTo>
                    <a:cubicBezTo>
                      <a:pt x="21974146" y="190500"/>
                      <a:pt x="22278946" y="495300"/>
                      <a:pt x="22278946" y="862330"/>
                    </a:cubicBezTo>
                    <a:lnTo>
                      <a:pt x="22278946" y="92710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9" id="19"/>
            <p:cNvGrpSpPr/>
            <p:nvPr/>
          </p:nvGrpSpPr>
          <p:grpSpPr>
            <a:xfrm rot="0">
              <a:off x="3604057" y="1225866"/>
              <a:ext cx="764354" cy="555201"/>
              <a:chOff x="0" y="0"/>
              <a:chExt cx="1624330" cy="1179858"/>
            </a:xfrm>
          </p:grpSpPr>
          <p:sp>
            <p:nvSpPr>
              <p:cNvPr name="Freeform 20" id="20"/>
              <p:cNvSpPr/>
              <p:nvPr/>
            </p:nvSpPr>
            <p:spPr>
              <a:xfrm flipH="false" flipV="false" rot="0">
                <a:off x="41910" y="43180"/>
                <a:ext cx="1576070" cy="1131598"/>
              </a:xfrm>
              <a:custGeom>
                <a:avLst/>
                <a:gdLst/>
                <a:ahLst/>
                <a:cxnLst/>
                <a:rect r="r" b="b" t="t" l="l"/>
                <a:pathLst>
                  <a:path h="1131598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31598"/>
                    </a:lnTo>
                    <a:lnTo>
                      <a:pt x="0" y="1131598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21" id="21"/>
              <p:cNvSpPr/>
              <p:nvPr/>
            </p:nvSpPr>
            <p:spPr>
              <a:xfrm flipH="false" flipV="false" rot="0">
                <a:off x="35560" y="35560"/>
                <a:ext cx="1588770" cy="1144298"/>
              </a:xfrm>
              <a:custGeom>
                <a:avLst/>
                <a:gdLst/>
                <a:ahLst/>
                <a:cxnLst/>
                <a:rect r="r" b="b" t="t" l="l"/>
                <a:pathLst>
                  <a:path h="1144298" w="1588770">
                    <a:moveTo>
                      <a:pt x="1588770" y="1144298"/>
                    </a:moveTo>
                    <a:lnTo>
                      <a:pt x="0" y="1144298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44298"/>
                    </a:lnTo>
                    <a:close/>
                    <a:moveTo>
                      <a:pt x="12700" y="1131598"/>
                    </a:moveTo>
                    <a:lnTo>
                      <a:pt x="1576070" y="1131598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31598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1576070" cy="1131598"/>
              </a:xfrm>
              <a:custGeom>
                <a:avLst/>
                <a:gdLst/>
                <a:ahLst/>
                <a:cxnLst/>
                <a:rect r="r" b="b" t="t" l="l"/>
                <a:pathLst>
                  <a:path h="1131598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31598"/>
                    </a:lnTo>
                    <a:lnTo>
                      <a:pt x="0" y="1131598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23" id="23"/>
            <p:cNvGrpSpPr/>
            <p:nvPr/>
          </p:nvGrpSpPr>
          <p:grpSpPr>
            <a:xfrm rot="0">
              <a:off x="4468015" y="1219699"/>
              <a:ext cx="764354" cy="561368"/>
              <a:chOff x="0" y="0"/>
              <a:chExt cx="1624330" cy="1192964"/>
            </a:xfrm>
          </p:grpSpPr>
          <p:sp>
            <p:nvSpPr>
              <p:cNvPr name="Freeform 24" id="24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25" id="25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26" id="26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27" id="27"/>
            <p:cNvGrpSpPr/>
            <p:nvPr/>
          </p:nvGrpSpPr>
          <p:grpSpPr>
            <a:xfrm rot="0">
              <a:off x="5347261" y="1219699"/>
              <a:ext cx="764354" cy="561368"/>
              <a:chOff x="0" y="0"/>
              <a:chExt cx="1624330" cy="1192964"/>
            </a:xfrm>
          </p:grpSpPr>
          <p:sp>
            <p:nvSpPr>
              <p:cNvPr name="Freeform 28" id="28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29" id="29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30" id="30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31" id="31"/>
            <p:cNvGrpSpPr/>
            <p:nvPr/>
          </p:nvGrpSpPr>
          <p:grpSpPr>
            <a:xfrm rot="0">
              <a:off x="6211567" y="1219699"/>
              <a:ext cx="764354" cy="561368"/>
              <a:chOff x="0" y="0"/>
              <a:chExt cx="1624330" cy="1192964"/>
            </a:xfrm>
          </p:grpSpPr>
          <p:sp>
            <p:nvSpPr>
              <p:cNvPr name="Freeform 32" id="32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33" id="33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34" id="34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35" id="35"/>
            <p:cNvGrpSpPr/>
            <p:nvPr/>
          </p:nvGrpSpPr>
          <p:grpSpPr>
            <a:xfrm rot="0">
              <a:off x="7095446" y="1219699"/>
              <a:ext cx="764354" cy="561368"/>
              <a:chOff x="0" y="0"/>
              <a:chExt cx="1624330" cy="1192964"/>
            </a:xfrm>
          </p:grpSpPr>
          <p:sp>
            <p:nvSpPr>
              <p:cNvPr name="Freeform 36" id="36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37" id="37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38" id="38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39" id="39"/>
            <p:cNvGrpSpPr/>
            <p:nvPr/>
          </p:nvGrpSpPr>
          <p:grpSpPr>
            <a:xfrm rot="0">
              <a:off x="1861612" y="946564"/>
              <a:ext cx="1702654" cy="845061"/>
              <a:chOff x="0" y="0"/>
              <a:chExt cx="3618311" cy="1795841"/>
            </a:xfrm>
          </p:grpSpPr>
          <p:sp>
            <p:nvSpPr>
              <p:cNvPr name="Freeform 40" id="40"/>
              <p:cNvSpPr/>
              <p:nvPr/>
            </p:nvSpPr>
            <p:spPr>
              <a:xfrm flipH="false" flipV="false" rot="0">
                <a:off x="41910" y="43180"/>
                <a:ext cx="3570051" cy="1747581"/>
              </a:xfrm>
              <a:custGeom>
                <a:avLst/>
                <a:gdLst/>
                <a:ahLst/>
                <a:cxnLst/>
                <a:rect r="r" b="b" t="t" l="l"/>
                <a:pathLst>
                  <a:path h="1747581" w="3570051">
                    <a:moveTo>
                      <a:pt x="0" y="0"/>
                    </a:moveTo>
                    <a:lnTo>
                      <a:pt x="3570051" y="0"/>
                    </a:lnTo>
                    <a:lnTo>
                      <a:pt x="3570051" y="1747581"/>
                    </a:lnTo>
                    <a:lnTo>
                      <a:pt x="0" y="1747581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41" id="41"/>
              <p:cNvSpPr/>
              <p:nvPr/>
            </p:nvSpPr>
            <p:spPr>
              <a:xfrm flipH="false" flipV="false" rot="0">
                <a:off x="35560" y="35560"/>
                <a:ext cx="3582751" cy="1760281"/>
              </a:xfrm>
              <a:custGeom>
                <a:avLst/>
                <a:gdLst/>
                <a:ahLst/>
                <a:cxnLst/>
                <a:rect r="r" b="b" t="t" l="l"/>
                <a:pathLst>
                  <a:path h="1760281" w="3582751">
                    <a:moveTo>
                      <a:pt x="3582751" y="1760281"/>
                    </a:moveTo>
                    <a:lnTo>
                      <a:pt x="0" y="1760281"/>
                    </a:lnTo>
                    <a:lnTo>
                      <a:pt x="0" y="0"/>
                    </a:lnTo>
                    <a:lnTo>
                      <a:pt x="3582751" y="0"/>
                    </a:lnTo>
                    <a:lnTo>
                      <a:pt x="3582751" y="1760281"/>
                    </a:lnTo>
                    <a:close/>
                    <a:moveTo>
                      <a:pt x="12700" y="1747581"/>
                    </a:moveTo>
                    <a:lnTo>
                      <a:pt x="3570051" y="1747581"/>
                    </a:lnTo>
                    <a:lnTo>
                      <a:pt x="3570051" y="12700"/>
                    </a:lnTo>
                    <a:lnTo>
                      <a:pt x="12700" y="12700"/>
                    </a:lnTo>
                    <a:lnTo>
                      <a:pt x="12700" y="1747581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42" id="42"/>
              <p:cNvSpPr/>
              <p:nvPr/>
            </p:nvSpPr>
            <p:spPr>
              <a:xfrm flipH="false" flipV="false" rot="0">
                <a:off x="0" y="0"/>
                <a:ext cx="3570051" cy="1747581"/>
              </a:xfrm>
              <a:custGeom>
                <a:avLst/>
                <a:gdLst/>
                <a:ahLst/>
                <a:cxnLst/>
                <a:rect r="r" b="b" t="t" l="l"/>
                <a:pathLst>
                  <a:path h="1747581" w="3570051">
                    <a:moveTo>
                      <a:pt x="0" y="0"/>
                    </a:moveTo>
                    <a:lnTo>
                      <a:pt x="3570051" y="0"/>
                    </a:lnTo>
                    <a:lnTo>
                      <a:pt x="3570051" y="1747581"/>
                    </a:lnTo>
                    <a:lnTo>
                      <a:pt x="0" y="174758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name="AutoShape 43" id="43"/>
            <p:cNvSpPr/>
            <p:nvPr/>
          </p:nvSpPr>
          <p:spPr>
            <a:xfrm>
              <a:off x="1787319" y="1482770"/>
              <a:ext cx="6072481" cy="0"/>
            </a:xfrm>
            <a:prstGeom prst="line">
              <a:avLst/>
            </a:prstGeom>
            <a:ln cap="flat" w="50800">
              <a:solidFill>
                <a:srgbClr val="DE8244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TextBox 44" id="44"/>
            <p:cNvSpPr txBox="true"/>
            <p:nvPr/>
          </p:nvSpPr>
          <p:spPr>
            <a:xfrm rot="0">
              <a:off x="3642860" y="1178829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b="true" sz="1007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2570</a:t>
              </a:r>
            </a:p>
          </p:txBody>
        </p:sp>
        <p:sp>
          <p:nvSpPr>
            <p:cNvPr name="TextBox 45" id="45"/>
            <p:cNvSpPr txBox="true"/>
            <p:nvPr/>
          </p:nvSpPr>
          <p:spPr>
            <a:xfrm rot="0">
              <a:off x="4532784" y="1178829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b="true" sz="1007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2571</a:t>
              </a:r>
            </a:p>
          </p:txBody>
        </p:sp>
        <p:sp>
          <p:nvSpPr>
            <p:cNvPr name="TextBox 46" id="46"/>
            <p:cNvSpPr txBox="true"/>
            <p:nvPr/>
          </p:nvSpPr>
          <p:spPr>
            <a:xfrm rot="0">
              <a:off x="5394688" y="1178829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2572</a:t>
              </a:r>
            </a:p>
          </p:txBody>
        </p:sp>
        <p:sp>
          <p:nvSpPr>
            <p:cNvPr name="TextBox 47" id="47"/>
            <p:cNvSpPr txBox="true"/>
            <p:nvPr/>
          </p:nvSpPr>
          <p:spPr>
            <a:xfrm rot="0">
              <a:off x="6259212" y="1170967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2573</a:t>
              </a:r>
            </a:p>
          </p:txBody>
        </p:sp>
        <p:sp>
          <p:nvSpPr>
            <p:cNvPr name="TextBox 48" id="48"/>
            <p:cNvSpPr txBox="true"/>
            <p:nvPr/>
          </p:nvSpPr>
          <p:spPr>
            <a:xfrm rot="0">
              <a:off x="7123736" y="1170967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2574</a:t>
              </a:r>
            </a:p>
          </p:txBody>
        </p:sp>
        <p:sp>
          <p:nvSpPr>
            <p:cNvPr name="TextBox 49" id="49"/>
            <p:cNvSpPr txBox="true"/>
            <p:nvPr/>
          </p:nvSpPr>
          <p:spPr>
            <a:xfrm rot="0">
              <a:off x="3627155" y="1496555"/>
              <a:ext cx="746523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5</a:t>
              </a:r>
            </a:p>
          </p:txBody>
        </p:sp>
        <p:sp>
          <p:nvSpPr>
            <p:cNvPr name="TextBox 50" id="50"/>
            <p:cNvSpPr txBox="true"/>
            <p:nvPr/>
          </p:nvSpPr>
          <p:spPr>
            <a:xfrm rot="0">
              <a:off x="7116091" y="1508170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 u="sng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&gt;10</a:t>
              </a:r>
            </a:p>
          </p:txBody>
        </p:sp>
        <p:grpSp>
          <p:nvGrpSpPr>
            <p:cNvPr name="Group 51" id="51"/>
            <p:cNvGrpSpPr/>
            <p:nvPr/>
          </p:nvGrpSpPr>
          <p:grpSpPr>
            <a:xfrm rot="0">
              <a:off x="3593182" y="936327"/>
              <a:ext cx="4281043" cy="214632"/>
              <a:chOff x="0" y="0"/>
              <a:chExt cx="1150672" cy="57689"/>
            </a:xfrm>
          </p:grpSpPr>
          <p:sp>
            <p:nvSpPr>
              <p:cNvPr name="Freeform 52" id="52"/>
              <p:cNvSpPr/>
              <p:nvPr/>
            </p:nvSpPr>
            <p:spPr>
              <a:xfrm flipH="false" flipV="false" rot="0">
                <a:off x="0" y="0"/>
                <a:ext cx="1150672" cy="57689"/>
              </a:xfrm>
              <a:custGeom>
                <a:avLst/>
                <a:gdLst/>
                <a:ahLst/>
                <a:cxnLst/>
                <a:rect r="r" b="b" t="t" l="l"/>
                <a:pathLst>
                  <a:path h="57689" w="1150672">
                    <a:moveTo>
                      <a:pt x="0" y="0"/>
                    </a:moveTo>
                    <a:lnTo>
                      <a:pt x="1150672" y="0"/>
                    </a:lnTo>
                    <a:lnTo>
                      <a:pt x="1150672" y="57689"/>
                    </a:lnTo>
                    <a:lnTo>
                      <a:pt x="0" y="57689"/>
                    </a:lnTo>
                    <a:close/>
                  </a:path>
                </a:pathLst>
              </a:custGeom>
              <a:solidFill>
                <a:srgbClr val="FFFAF2"/>
              </a:solidFill>
            </p:spPr>
          </p:sp>
          <p:sp>
            <p:nvSpPr>
              <p:cNvPr name="TextBox 53" id="53"/>
              <p:cNvSpPr txBox="true"/>
              <p:nvPr/>
            </p:nvSpPr>
            <p:spPr>
              <a:xfrm>
                <a:off x="0" y="-38100"/>
                <a:ext cx="1150672" cy="9578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40"/>
                  </a:lnSpc>
                </a:pPr>
              </a:p>
            </p:txBody>
          </p:sp>
        </p:grpSp>
        <p:sp>
          <p:nvSpPr>
            <p:cNvPr name="TextBox 54" id="54"/>
            <p:cNvSpPr txBox="true"/>
            <p:nvPr/>
          </p:nvSpPr>
          <p:spPr>
            <a:xfrm rot="0">
              <a:off x="3657950" y="897906"/>
              <a:ext cx="4154565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b="true" sz="1007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ปีงบประมาณ </a:t>
              </a:r>
            </a:p>
          </p:txBody>
        </p:sp>
        <p:sp>
          <p:nvSpPr>
            <p:cNvPr name="TextBox 55" id="55"/>
            <p:cNvSpPr txBox="true"/>
            <p:nvPr/>
          </p:nvSpPr>
          <p:spPr>
            <a:xfrm rot="0">
              <a:off x="4494606" y="1496555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10</a:t>
              </a:r>
            </a:p>
          </p:txBody>
        </p:sp>
        <p:sp>
          <p:nvSpPr>
            <p:cNvPr name="TextBox 56" id="56"/>
            <p:cNvSpPr txBox="true"/>
            <p:nvPr/>
          </p:nvSpPr>
          <p:spPr>
            <a:xfrm rot="0">
              <a:off x="5392426" y="1496555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10</a:t>
              </a:r>
            </a:p>
          </p:txBody>
        </p:sp>
        <p:sp>
          <p:nvSpPr>
            <p:cNvPr name="TextBox 57" id="57"/>
            <p:cNvSpPr txBox="true"/>
            <p:nvPr/>
          </p:nvSpPr>
          <p:spPr>
            <a:xfrm rot="0">
              <a:off x="6238615" y="1496555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10</a:t>
              </a:r>
            </a:p>
          </p:txBody>
        </p:sp>
        <p:sp>
          <p:nvSpPr>
            <p:cNvPr name="TextBox 58" id="58"/>
            <p:cNvSpPr txBox="true"/>
            <p:nvPr/>
          </p:nvSpPr>
          <p:spPr>
            <a:xfrm rot="0">
              <a:off x="7129352" y="767855"/>
              <a:ext cx="743250" cy="13005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865"/>
                </a:lnSpc>
              </a:pPr>
              <a:r>
                <a:rPr lang="en-US" b="true" sz="565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หน่วยนับ : ร้อยละ</a:t>
              </a:r>
            </a:p>
          </p:txBody>
        </p:sp>
        <p:sp>
          <p:nvSpPr>
            <p:cNvPr name="TextBox 59" id="59"/>
            <p:cNvSpPr txBox="true"/>
            <p:nvPr/>
          </p:nvSpPr>
          <p:spPr>
            <a:xfrm rot="0">
              <a:off x="1787319" y="378268"/>
              <a:ext cx="6634572" cy="31973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007"/>
                </a:lnSpc>
              </a:pPr>
              <a:r>
                <a:rPr lang="en-US" sz="1433" spc="-60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ร้อยละของงานวิจัยตีพิมพ์เพิ่มขึ้น</a:t>
              </a:r>
            </a:p>
          </p:txBody>
        </p:sp>
        <p:sp>
          <p:nvSpPr>
            <p:cNvPr name="TextBox 60" id="60"/>
            <p:cNvSpPr txBox="true"/>
            <p:nvPr/>
          </p:nvSpPr>
          <p:spPr>
            <a:xfrm rot="0">
              <a:off x="1927482" y="1535737"/>
              <a:ext cx="1577177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ค่าเป้าหมาย </a:t>
              </a:r>
            </a:p>
          </p:txBody>
        </p:sp>
        <p:grpSp>
          <p:nvGrpSpPr>
            <p:cNvPr name="Group 61" id="61"/>
            <p:cNvGrpSpPr/>
            <p:nvPr/>
          </p:nvGrpSpPr>
          <p:grpSpPr>
            <a:xfrm rot="0">
              <a:off x="1852894" y="1842425"/>
              <a:ext cx="6021331" cy="222447"/>
              <a:chOff x="0" y="0"/>
              <a:chExt cx="1618432" cy="59790"/>
            </a:xfrm>
          </p:grpSpPr>
          <p:sp>
            <p:nvSpPr>
              <p:cNvPr name="Freeform 62" id="62"/>
              <p:cNvSpPr/>
              <p:nvPr/>
            </p:nvSpPr>
            <p:spPr>
              <a:xfrm flipH="false" flipV="false" rot="0">
                <a:off x="0" y="0"/>
                <a:ext cx="1618432" cy="59790"/>
              </a:xfrm>
              <a:custGeom>
                <a:avLst/>
                <a:gdLst/>
                <a:ahLst/>
                <a:cxnLst/>
                <a:rect r="r" b="b" t="t" l="l"/>
                <a:pathLst>
                  <a:path h="59790" w="1618432">
                    <a:moveTo>
                      <a:pt x="0" y="0"/>
                    </a:moveTo>
                    <a:lnTo>
                      <a:pt x="1618432" y="0"/>
                    </a:lnTo>
                    <a:lnTo>
                      <a:pt x="1618432" y="59790"/>
                    </a:lnTo>
                    <a:lnTo>
                      <a:pt x="0" y="59790"/>
                    </a:lnTo>
                    <a:close/>
                  </a:path>
                </a:pathLst>
              </a:custGeom>
              <a:solidFill>
                <a:srgbClr val="FFFAF2"/>
              </a:solidFill>
            </p:spPr>
          </p:sp>
          <p:sp>
            <p:nvSpPr>
              <p:cNvPr name="TextBox 63" id="63"/>
              <p:cNvSpPr txBox="true"/>
              <p:nvPr/>
            </p:nvSpPr>
            <p:spPr>
              <a:xfrm>
                <a:off x="0" y="-38100"/>
                <a:ext cx="1618432" cy="978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40"/>
                  </a:lnSpc>
                </a:pPr>
              </a:p>
            </p:txBody>
          </p:sp>
        </p:grpSp>
        <p:sp>
          <p:nvSpPr>
            <p:cNvPr name="TextBox 64" id="64"/>
            <p:cNvSpPr txBox="true"/>
            <p:nvPr/>
          </p:nvSpPr>
          <p:spPr>
            <a:xfrm rot="0">
              <a:off x="1521676" y="1845883"/>
              <a:ext cx="6693741" cy="19893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332"/>
                </a:lnSpc>
              </a:pPr>
              <a:r>
                <a:rPr lang="en-US" b="true" sz="87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ค่าเป้าหมายของยุทธศาสตร์เดิม ตั้งเพิ่มขึ้น ปีละ 20 เรื่อง ผลในปี 67-68 เพิ่มขึ้น 41 เรื่อง(13.76%)</a:t>
              </a:r>
            </a:p>
          </p:txBody>
        </p:sp>
        <p:sp>
          <p:nvSpPr>
            <p:cNvPr name="TextBox 65" id="65"/>
            <p:cNvSpPr txBox="true"/>
            <p:nvPr/>
          </p:nvSpPr>
          <p:spPr>
            <a:xfrm rot="0">
              <a:off x="1861612" y="1104263"/>
              <a:ext cx="1568581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พ.ศ.</a:t>
              </a:r>
            </a:p>
          </p:txBody>
        </p:sp>
        <p:grpSp>
          <p:nvGrpSpPr>
            <p:cNvPr name="Group 66" id="66"/>
            <p:cNvGrpSpPr/>
            <p:nvPr/>
          </p:nvGrpSpPr>
          <p:grpSpPr>
            <a:xfrm rot="0">
              <a:off x="0" y="0"/>
              <a:ext cx="1801808" cy="1801808"/>
              <a:chOff x="0" y="0"/>
              <a:chExt cx="812800" cy="812800"/>
            </a:xfrm>
          </p:grpSpPr>
          <p:sp>
            <p:nvSpPr>
              <p:cNvPr name="Freeform 67" id="67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B7833"/>
              </a:solidFill>
            </p:spPr>
          </p:sp>
          <p:sp>
            <p:nvSpPr>
              <p:cNvPr name="TextBox 68" id="68"/>
              <p:cNvSpPr txBox="true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69" id="69"/>
            <p:cNvGrpSpPr>
              <a:grpSpLocks noChangeAspect="true"/>
            </p:cNvGrpSpPr>
            <p:nvPr/>
          </p:nvGrpSpPr>
          <p:grpSpPr>
            <a:xfrm rot="0">
              <a:off x="199580" y="199580"/>
              <a:ext cx="1402648" cy="1402648"/>
              <a:chOff x="0" y="0"/>
              <a:chExt cx="6355080" cy="6355080"/>
            </a:xfrm>
          </p:grpSpPr>
          <p:sp>
            <p:nvSpPr>
              <p:cNvPr name="Freeform 70" id="70"/>
              <p:cNvSpPr/>
              <p:nvPr/>
            </p:nvSpPr>
            <p:spPr>
              <a:xfrm flipH="false" flipV="false" rot="0">
                <a:off x="0" y="0"/>
                <a:ext cx="6355080" cy="6355080"/>
              </a:xfrm>
              <a:custGeom>
                <a:avLst/>
                <a:gdLst/>
                <a:ahLst/>
                <a:cxnLst/>
                <a:rect r="r" b="b" t="t" l="l"/>
                <a:pathLst>
                  <a:path h="6355080" w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name="TextBox 71" id="71"/>
            <p:cNvSpPr txBox="true"/>
            <p:nvPr/>
          </p:nvSpPr>
          <p:spPr>
            <a:xfrm rot="0">
              <a:off x="172826" y="525747"/>
              <a:ext cx="1478568" cy="77364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900"/>
                </a:lnSpc>
              </a:pPr>
              <a:r>
                <a:rPr lang="en-US" sz="3500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3.4</a:t>
              </a:r>
            </a:p>
          </p:txBody>
        </p:sp>
      </p:grpSp>
      <p:grpSp>
        <p:nvGrpSpPr>
          <p:cNvPr name="Group 72" id="72"/>
          <p:cNvGrpSpPr/>
          <p:nvPr/>
        </p:nvGrpSpPr>
        <p:grpSpPr>
          <a:xfrm rot="0">
            <a:off x="5790167" y="9537184"/>
            <a:ext cx="1769833" cy="1154859"/>
            <a:chOff x="0" y="0"/>
            <a:chExt cx="2359778" cy="1539812"/>
          </a:xfrm>
        </p:grpSpPr>
        <p:sp>
          <p:nvSpPr>
            <p:cNvPr name="Freeform 73" id="73"/>
            <p:cNvSpPr/>
            <p:nvPr/>
          </p:nvSpPr>
          <p:spPr>
            <a:xfrm flipH="false" flipV="false" rot="0">
              <a:off x="0" y="0"/>
              <a:ext cx="2359778" cy="1539812"/>
            </a:xfrm>
            <a:custGeom>
              <a:avLst/>
              <a:gdLst/>
              <a:ahLst/>
              <a:cxnLst/>
              <a:rect r="r" b="b" t="t" l="l"/>
              <a:pathLst>
                <a:path h="1539812" w="2359778">
                  <a:moveTo>
                    <a:pt x="0" y="0"/>
                  </a:moveTo>
                  <a:lnTo>
                    <a:pt x="2359778" y="0"/>
                  </a:lnTo>
                  <a:lnTo>
                    <a:pt x="2359778" y="1539812"/>
                  </a:lnTo>
                  <a:lnTo>
                    <a:pt x="0" y="15398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" t="0" r="-1" b="0"/>
              </a:stretch>
            </a:blipFill>
          </p:spPr>
        </p:sp>
        <p:sp>
          <p:nvSpPr>
            <p:cNvPr name="TextBox 74" id="74"/>
            <p:cNvSpPr txBox="true"/>
            <p:nvPr/>
          </p:nvSpPr>
          <p:spPr>
            <a:xfrm rot="0">
              <a:off x="1307025" y="726743"/>
              <a:ext cx="604028" cy="6356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095"/>
                </a:lnSpc>
              </a:pPr>
              <a:r>
                <a:rPr lang="en-US" sz="2925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78</a:t>
              </a:r>
            </a:p>
          </p:txBody>
        </p:sp>
      </p:grpSp>
      <p:grpSp>
        <p:nvGrpSpPr>
          <p:cNvPr name="Group 75" id="75"/>
          <p:cNvGrpSpPr/>
          <p:nvPr/>
        </p:nvGrpSpPr>
        <p:grpSpPr>
          <a:xfrm rot="0">
            <a:off x="173084" y="2279158"/>
            <a:ext cx="6316418" cy="1745255"/>
            <a:chOff x="0" y="0"/>
            <a:chExt cx="8421891" cy="2327007"/>
          </a:xfrm>
        </p:grpSpPr>
        <p:grpSp>
          <p:nvGrpSpPr>
            <p:cNvPr name="Group 76" id="76"/>
            <p:cNvGrpSpPr/>
            <p:nvPr/>
          </p:nvGrpSpPr>
          <p:grpSpPr>
            <a:xfrm rot="0">
              <a:off x="1178530" y="82414"/>
              <a:ext cx="7189522" cy="2244593"/>
              <a:chOff x="0" y="0"/>
              <a:chExt cx="1671696" cy="521909"/>
            </a:xfrm>
          </p:grpSpPr>
          <p:sp>
            <p:nvSpPr>
              <p:cNvPr name="Freeform 77" id="77"/>
              <p:cNvSpPr/>
              <p:nvPr/>
            </p:nvSpPr>
            <p:spPr>
              <a:xfrm flipH="false" flipV="false" rot="0">
                <a:off x="0" y="0"/>
                <a:ext cx="1671696" cy="521909"/>
              </a:xfrm>
              <a:custGeom>
                <a:avLst/>
                <a:gdLst/>
                <a:ahLst/>
                <a:cxnLst/>
                <a:rect r="r" b="b" t="t" l="l"/>
                <a:pathLst>
                  <a:path h="521909" w="1671696">
                    <a:moveTo>
                      <a:pt x="53124" y="0"/>
                    </a:moveTo>
                    <a:lnTo>
                      <a:pt x="1618573" y="0"/>
                    </a:lnTo>
                    <a:cubicBezTo>
                      <a:pt x="1632662" y="0"/>
                      <a:pt x="1646174" y="5597"/>
                      <a:pt x="1656137" y="15560"/>
                    </a:cubicBezTo>
                    <a:cubicBezTo>
                      <a:pt x="1666099" y="25522"/>
                      <a:pt x="1671696" y="39034"/>
                      <a:pt x="1671696" y="53124"/>
                    </a:cubicBezTo>
                    <a:lnTo>
                      <a:pt x="1671696" y="468785"/>
                    </a:lnTo>
                    <a:cubicBezTo>
                      <a:pt x="1671696" y="482875"/>
                      <a:pt x="1666099" y="496387"/>
                      <a:pt x="1656137" y="506350"/>
                    </a:cubicBezTo>
                    <a:cubicBezTo>
                      <a:pt x="1646174" y="516312"/>
                      <a:pt x="1632662" y="521909"/>
                      <a:pt x="1618573" y="521909"/>
                    </a:cubicBezTo>
                    <a:lnTo>
                      <a:pt x="53124" y="521909"/>
                    </a:lnTo>
                    <a:cubicBezTo>
                      <a:pt x="39034" y="521909"/>
                      <a:pt x="25522" y="516312"/>
                      <a:pt x="15560" y="506350"/>
                    </a:cubicBezTo>
                    <a:cubicBezTo>
                      <a:pt x="5597" y="496387"/>
                      <a:pt x="0" y="482875"/>
                      <a:pt x="0" y="468785"/>
                    </a:cubicBezTo>
                    <a:lnTo>
                      <a:pt x="0" y="53124"/>
                    </a:lnTo>
                    <a:cubicBezTo>
                      <a:pt x="0" y="39034"/>
                      <a:pt x="5597" y="25522"/>
                      <a:pt x="15560" y="15560"/>
                    </a:cubicBezTo>
                    <a:cubicBezTo>
                      <a:pt x="25522" y="5597"/>
                      <a:pt x="39034" y="0"/>
                      <a:pt x="53124" y="0"/>
                    </a:cubicBezTo>
                    <a:close/>
                  </a:path>
                </a:pathLst>
              </a:custGeom>
              <a:solidFill>
                <a:srgbClr val="EB7833"/>
              </a:solidFill>
            </p:spPr>
          </p:sp>
          <p:sp>
            <p:nvSpPr>
              <p:cNvPr name="TextBox 78" id="78"/>
              <p:cNvSpPr txBox="true"/>
              <p:nvPr/>
            </p:nvSpPr>
            <p:spPr>
              <a:xfrm>
                <a:off x="0" y="-28575"/>
                <a:ext cx="1671696" cy="55048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grpSp>
          <p:nvGrpSpPr>
            <p:cNvPr name="Group 79" id="79"/>
            <p:cNvGrpSpPr/>
            <p:nvPr/>
          </p:nvGrpSpPr>
          <p:grpSpPr>
            <a:xfrm rot="0">
              <a:off x="1451300" y="233217"/>
              <a:ext cx="6764117" cy="1963086"/>
              <a:chOff x="0" y="0"/>
              <a:chExt cx="22444046" cy="6513723"/>
            </a:xfrm>
          </p:grpSpPr>
          <p:sp>
            <p:nvSpPr>
              <p:cNvPr name="Freeform 80" id="80"/>
              <p:cNvSpPr/>
              <p:nvPr/>
            </p:nvSpPr>
            <p:spPr>
              <a:xfrm flipH="false" flipV="false" rot="0">
                <a:off x="-12700" y="-12700"/>
                <a:ext cx="22469446" cy="6539123"/>
              </a:xfrm>
              <a:custGeom>
                <a:avLst/>
                <a:gdLst/>
                <a:ahLst/>
                <a:cxnLst/>
                <a:rect r="r" b="b" t="t" l="l"/>
                <a:pathLst>
                  <a:path h="6539123" w="22469446">
                    <a:moveTo>
                      <a:pt x="21607115" y="0"/>
                    </a:moveTo>
                    <a:lnTo>
                      <a:pt x="862330" y="0"/>
                    </a:lnTo>
                    <a:cubicBezTo>
                      <a:pt x="389890" y="0"/>
                      <a:pt x="0" y="389890"/>
                      <a:pt x="0" y="862330"/>
                    </a:cubicBezTo>
                    <a:lnTo>
                      <a:pt x="0" y="5676793"/>
                    </a:lnTo>
                    <a:cubicBezTo>
                      <a:pt x="0" y="6149233"/>
                      <a:pt x="389890" y="6539123"/>
                      <a:pt x="862330" y="6539123"/>
                    </a:cubicBezTo>
                    <a:lnTo>
                      <a:pt x="21607115" y="6539123"/>
                    </a:lnTo>
                    <a:cubicBezTo>
                      <a:pt x="22079556" y="6539123"/>
                      <a:pt x="22469446" y="6149233"/>
                      <a:pt x="22469446" y="5676793"/>
                    </a:cubicBezTo>
                    <a:lnTo>
                      <a:pt x="22469446" y="862330"/>
                    </a:lnTo>
                    <a:cubicBezTo>
                      <a:pt x="22469446" y="389890"/>
                      <a:pt x="22079556" y="0"/>
                      <a:pt x="21607115" y="0"/>
                    </a:cubicBezTo>
                    <a:close/>
                    <a:moveTo>
                      <a:pt x="22278946" y="927100"/>
                    </a:moveTo>
                    <a:lnTo>
                      <a:pt x="22278946" y="5676793"/>
                    </a:lnTo>
                    <a:cubicBezTo>
                      <a:pt x="22278946" y="6043823"/>
                      <a:pt x="21974146" y="6348623"/>
                      <a:pt x="21607115" y="6348623"/>
                    </a:cubicBezTo>
                    <a:lnTo>
                      <a:pt x="862330" y="6348623"/>
                    </a:lnTo>
                    <a:cubicBezTo>
                      <a:pt x="495300" y="6348623"/>
                      <a:pt x="190500" y="6043823"/>
                      <a:pt x="190500" y="5676793"/>
                    </a:cubicBezTo>
                    <a:lnTo>
                      <a:pt x="190500" y="862330"/>
                    </a:lnTo>
                    <a:cubicBezTo>
                      <a:pt x="190500" y="495300"/>
                      <a:pt x="495300" y="190500"/>
                      <a:pt x="862330" y="190500"/>
                    </a:cubicBezTo>
                    <a:lnTo>
                      <a:pt x="21607115" y="190500"/>
                    </a:lnTo>
                    <a:cubicBezTo>
                      <a:pt x="21974146" y="190500"/>
                      <a:pt x="22278946" y="495300"/>
                      <a:pt x="22278946" y="862330"/>
                    </a:cubicBezTo>
                    <a:lnTo>
                      <a:pt x="22278946" y="92710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81" id="81"/>
            <p:cNvGrpSpPr/>
            <p:nvPr/>
          </p:nvGrpSpPr>
          <p:grpSpPr>
            <a:xfrm rot="0">
              <a:off x="3604057" y="1225866"/>
              <a:ext cx="764354" cy="555201"/>
              <a:chOff x="0" y="0"/>
              <a:chExt cx="1624330" cy="1179858"/>
            </a:xfrm>
          </p:grpSpPr>
          <p:sp>
            <p:nvSpPr>
              <p:cNvPr name="Freeform 82" id="82"/>
              <p:cNvSpPr/>
              <p:nvPr/>
            </p:nvSpPr>
            <p:spPr>
              <a:xfrm flipH="false" flipV="false" rot="0">
                <a:off x="41910" y="43180"/>
                <a:ext cx="1576070" cy="1131598"/>
              </a:xfrm>
              <a:custGeom>
                <a:avLst/>
                <a:gdLst/>
                <a:ahLst/>
                <a:cxnLst/>
                <a:rect r="r" b="b" t="t" l="l"/>
                <a:pathLst>
                  <a:path h="1131598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31598"/>
                    </a:lnTo>
                    <a:lnTo>
                      <a:pt x="0" y="1131598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83" id="83"/>
              <p:cNvSpPr/>
              <p:nvPr/>
            </p:nvSpPr>
            <p:spPr>
              <a:xfrm flipH="false" flipV="false" rot="0">
                <a:off x="35560" y="35560"/>
                <a:ext cx="1588770" cy="1144298"/>
              </a:xfrm>
              <a:custGeom>
                <a:avLst/>
                <a:gdLst/>
                <a:ahLst/>
                <a:cxnLst/>
                <a:rect r="r" b="b" t="t" l="l"/>
                <a:pathLst>
                  <a:path h="1144298" w="1588770">
                    <a:moveTo>
                      <a:pt x="1588770" y="1144298"/>
                    </a:moveTo>
                    <a:lnTo>
                      <a:pt x="0" y="1144298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44298"/>
                    </a:lnTo>
                    <a:close/>
                    <a:moveTo>
                      <a:pt x="12700" y="1131598"/>
                    </a:moveTo>
                    <a:lnTo>
                      <a:pt x="1576070" y="1131598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31598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84" id="84"/>
              <p:cNvSpPr/>
              <p:nvPr/>
            </p:nvSpPr>
            <p:spPr>
              <a:xfrm flipH="false" flipV="false" rot="0">
                <a:off x="0" y="0"/>
                <a:ext cx="1576070" cy="1131598"/>
              </a:xfrm>
              <a:custGeom>
                <a:avLst/>
                <a:gdLst/>
                <a:ahLst/>
                <a:cxnLst/>
                <a:rect r="r" b="b" t="t" l="l"/>
                <a:pathLst>
                  <a:path h="1131598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31598"/>
                    </a:lnTo>
                    <a:lnTo>
                      <a:pt x="0" y="1131598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85" id="85"/>
            <p:cNvGrpSpPr/>
            <p:nvPr/>
          </p:nvGrpSpPr>
          <p:grpSpPr>
            <a:xfrm rot="0">
              <a:off x="4468015" y="1219699"/>
              <a:ext cx="764354" cy="561368"/>
              <a:chOff x="0" y="0"/>
              <a:chExt cx="1624330" cy="1192964"/>
            </a:xfrm>
          </p:grpSpPr>
          <p:sp>
            <p:nvSpPr>
              <p:cNvPr name="Freeform 86" id="86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87" id="87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88" id="88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89" id="89"/>
            <p:cNvGrpSpPr/>
            <p:nvPr/>
          </p:nvGrpSpPr>
          <p:grpSpPr>
            <a:xfrm rot="0">
              <a:off x="5347261" y="1219699"/>
              <a:ext cx="764354" cy="561368"/>
              <a:chOff x="0" y="0"/>
              <a:chExt cx="1624330" cy="1192964"/>
            </a:xfrm>
          </p:grpSpPr>
          <p:sp>
            <p:nvSpPr>
              <p:cNvPr name="Freeform 90" id="90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91" id="91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92" id="92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93" id="93"/>
            <p:cNvGrpSpPr/>
            <p:nvPr/>
          </p:nvGrpSpPr>
          <p:grpSpPr>
            <a:xfrm rot="0">
              <a:off x="6211567" y="1219699"/>
              <a:ext cx="764354" cy="561368"/>
              <a:chOff x="0" y="0"/>
              <a:chExt cx="1624330" cy="1192964"/>
            </a:xfrm>
          </p:grpSpPr>
          <p:sp>
            <p:nvSpPr>
              <p:cNvPr name="Freeform 94" id="94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95" id="95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96" id="96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97" id="97"/>
            <p:cNvGrpSpPr/>
            <p:nvPr/>
          </p:nvGrpSpPr>
          <p:grpSpPr>
            <a:xfrm rot="0">
              <a:off x="7095446" y="1219699"/>
              <a:ext cx="764354" cy="561368"/>
              <a:chOff x="0" y="0"/>
              <a:chExt cx="1624330" cy="1192964"/>
            </a:xfrm>
          </p:grpSpPr>
          <p:sp>
            <p:nvSpPr>
              <p:cNvPr name="Freeform 98" id="98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99" id="99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100" id="100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01" id="101"/>
            <p:cNvGrpSpPr/>
            <p:nvPr/>
          </p:nvGrpSpPr>
          <p:grpSpPr>
            <a:xfrm rot="0">
              <a:off x="1861612" y="946564"/>
              <a:ext cx="1702654" cy="845061"/>
              <a:chOff x="0" y="0"/>
              <a:chExt cx="3618311" cy="1795841"/>
            </a:xfrm>
          </p:grpSpPr>
          <p:sp>
            <p:nvSpPr>
              <p:cNvPr name="Freeform 102" id="102"/>
              <p:cNvSpPr/>
              <p:nvPr/>
            </p:nvSpPr>
            <p:spPr>
              <a:xfrm flipH="false" flipV="false" rot="0">
                <a:off x="41910" y="43180"/>
                <a:ext cx="3570051" cy="1747581"/>
              </a:xfrm>
              <a:custGeom>
                <a:avLst/>
                <a:gdLst/>
                <a:ahLst/>
                <a:cxnLst/>
                <a:rect r="r" b="b" t="t" l="l"/>
                <a:pathLst>
                  <a:path h="1747581" w="3570051">
                    <a:moveTo>
                      <a:pt x="0" y="0"/>
                    </a:moveTo>
                    <a:lnTo>
                      <a:pt x="3570051" y="0"/>
                    </a:lnTo>
                    <a:lnTo>
                      <a:pt x="3570051" y="1747581"/>
                    </a:lnTo>
                    <a:lnTo>
                      <a:pt x="0" y="1747581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103" id="103"/>
              <p:cNvSpPr/>
              <p:nvPr/>
            </p:nvSpPr>
            <p:spPr>
              <a:xfrm flipH="false" flipV="false" rot="0">
                <a:off x="35560" y="35560"/>
                <a:ext cx="3582751" cy="1760281"/>
              </a:xfrm>
              <a:custGeom>
                <a:avLst/>
                <a:gdLst/>
                <a:ahLst/>
                <a:cxnLst/>
                <a:rect r="r" b="b" t="t" l="l"/>
                <a:pathLst>
                  <a:path h="1760281" w="3582751">
                    <a:moveTo>
                      <a:pt x="3582751" y="1760281"/>
                    </a:moveTo>
                    <a:lnTo>
                      <a:pt x="0" y="1760281"/>
                    </a:lnTo>
                    <a:lnTo>
                      <a:pt x="0" y="0"/>
                    </a:lnTo>
                    <a:lnTo>
                      <a:pt x="3582751" y="0"/>
                    </a:lnTo>
                    <a:lnTo>
                      <a:pt x="3582751" y="1760281"/>
                    </a:lnTo>
                    <a:close/>
                    <a:moveTo>
                      <a:pt x="12700" y="1747581"/>
                    </a:moveTo>
                    <a:lnTo>
                      <a:pt x="3570051" y="1747581"/>
                    </a:lnTo>
                    <a:lnTo>
                      <a:pt x="3570051" y="12700"/>
                    </a:lnTo>
                    <a:lnTo>
                      <a:pt x="12700" y="12700"/>
                    </a:lnTo>
                    <a:lnTo>
                      <a:pt x="12700" y="1747581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104" id="104"/>
              <p:cNvSpPr/>
              <p:nvPr/>
            </p:nvSpPr>
            <p:spPr>
              <a:xfrm flipH="false" flipV="false" rot="0">
                <a:off x="0" y="0"/>
                <a:ext cx="3570051" cy="1747581"/>
              </a:xfrm>
              <a:custGeom>
                <a:avLst/>
                <a:gdLst/>
                <a:ahLst/>
                <a:cxnLst/>
                <a:rect r="r" b="b" t="t" l="l"/>
                <a:pathLst>
                  <a:path h="1747581" w="3570051">
                    <a:moveTo>
                      <a:pt x="0" y="0"/>
                    </a:moveTo>
                    <a:lnTo>
                      <a:pt x="3570051" y="0"/>
                    </a:lnTo>
                    <a:lnTo>
                      <a:pt x="3570051" y="1747581"/>
                    </a:lnTo>
                    <a:lnTo>
                      <a:pt x="0" y="174758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name="AutoShape 105" id="105"/>
            <p:cNvSpPr/>
            <p:nvPr/>
          </p:nvSpPr>
          <p:spPr>
            <a:xfrm>
              <a:off x="1787319" y="1482770"/>
              <a:ext cx="6072481" cy="0"/>
            </a:xfrm>
            <a:prstGeom prst="line">
              <a:avLst/>
            </a:prstGeom>
            <a:ln cap="flat" w="50800">
              <a:solidFill>
                <a:srgbClr val="DE8244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TextBox 106" id="106"/>
            <p:cNvSpPr txBox="true"/>
            <p:nvPr/>
          </p:nvSpPr>
          <p:spPr>
            <a:xfrm rot="0">
              <a:off x="3642860" y="1178829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b="true" sz="1007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2570</a:t>
              </a:r>
            </a:p>
          </p:txBody>
        </p:sp>
        <p:sp>
          <p:nvSpPr>
            <p:cNvPr name="TextBox 107" id="107"/>
            <p:cNvSpPr txBox="true"/>
            <p:nvPr/>
          </p:nvSpPr>
          <p:spPr>
            <a:xfrm rot="0">
              <a:off x="4532784" y="1178829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b="true" sz="1007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2571</a:t>
              </a:r>
            </a:p>
          </p:txBody>
        </p:sp>
        <p:sp>
          <p:nvSpPr>
            <p:cNvPr name="TextBox 108" id="108"/>
            <p:cNvSpPr txBox="true"/>
            <p:nvPr/>
          </p:nvSpPr>
          <p:spPr>
            <a:xfrm rot="0">
              <a:off x="5394688" y="1178829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2572</a:t>
              </a:r>
            </a:p>
          </p:txBody>
        </p:sp>
        <p:sp>
          <p:nvSpPr>
            <p:cNvPr name="TextBox 109" id="109"/>
            <p:cNvSpPr txBox="true"/>
            <p:nvPr/>
          </p:nvSpPr>
          <p:spPr>
            <a:xfrm rot="0">
              <a:off x="6259212" y="1170967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2573</a:t>
              </a:r>
            </a:p>
          </p:txBody>
        </p:sp>
        <p:sp>
          <p:nvSpPr>
            <p:cNvPr name="TextBox 110" id="110"/>
            <p:cNvSpPr txBox="true"/>
            <p:nvPr/>
          </p:nvSpPr>
          <p:spPr>
            <a:xfrm rot="0">
              <a:off x="7123736" y="1170967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2574</a:t>
              </a:r>
            </a:p>
          </p:txBody>
        </p:sp>
        <p:sp>
          <p:nvSpPr>
            <p:cNvPr name="TextBox 111" id="111"/>
            <p:cNvSpPr txBox="true"/>
            <p:nvPr/>
          </p:nvSpPr>
          <p:spPr>
            <a:xfrm rot="0">
              <a:off x="3627155" y="1496555"/>
              <a:ext cx="746523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</a:t>
              </a:r>
            </a:p>
          </p:txBody>
        </p:sp>
        <p:sp>
          <p:nvSpPr>
            <p:cNvPr name="TextBox 112" id="112"/>
            <p:cNvSpPr txBox="true"/>
            <p:nvPr/>
          </p:nvSpPr>
          <p:spPr>
            <a:xfrm rot="0">
              <a:off x="7116091" y="1508170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 u="sng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&gt;</a:t>
              </a: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5</a:t>
              </a:r>
            </a:p>
          </p:txBody>
        </p:sp>
        <p:grpSp>
          <p:nvGrpSpPr>
            <p:cNvPr name="Group 113" id="113"/>
            <p:cNvGrpSpPr/>
            <p:nvPr/>
          </p:nvGrpSpPr>
          <p:grpSpPr>
            <a:xfrm rot="0">
              <a:off x="3593182" y="936327"/>
              <a:ext cx="4281043" cy="214632"/>
              <a:chOff x="0" y="0"/>
              <a:chExt cx="1150672" cy="57689"/>
            </a:xfrm>
          </p:grpSpPr>
          <p:sp>
            <p:nvSpPr>
              <p:cNvPr name="Freeform 114" id="114"/>
              <p:cNvSpPr/>
              <p:nvPr/>
            </p:nvSpPr>
            <p:spPr>
              <a:xfrm flipH="false" flipV="false" rot="0">
                <a:off x="0" y="0"/>
                <a:ext cx="1150672" cy="57689"/>
              </a:xfrm>
              <a:custGeom>
                <a:avLst/>
                <a:gdLst/>
                <a:ahLst/>
                <a:cxnLst/>
                <a:rect r="r" b="b" t="t" l="l"/>
                <a:pathLst>
                  <a:path h="57689" w="1150672">
                    <a:moveTo>
                      <a:pt x="0" y="0"/>
                    </a:moveTo>
                    <a:lnTo>
                      <a:pt x="1150672" y="0"/>
                    </a:lnTo>
                    <a:lnTo>
                      <a:pt x="1150672" y="57689"/>
                    </a:lnTo>
                    <a:lnTo>
                      <a:pt x="0" y="57689"/>
                    </a:lnTo>
                    <a:close/>
                  </a:path>
                </a:pathLst>
              </a:custGeom>
              <a:solidFill>
                <a:srgbClr val="FFFAF2"/>
              </a:solidFill>
            </p:spPr>
          </p:sp>
          <p:sp>
            <p:nvSpPr>
              <p:cNvPr name="TextBox 115" id="115"/>
              <p:cNvSpPr txBox="true"/>
              <p:nvPr/>
            </p:nvSpPr>
            <p:spPr>
              <a:xfrm>
                <a:off x="0" y="-38100"/>
                <a:ext cx="1150672" cy="9578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40"/>
                  </a:lnSpc>
                </a:pPr>
              </a:p>
            </p:txBody>
          </p:sp>
        </p:grpSp>
        <p:sp>
          <p:nvSpPr>
            <p:cNvPr name="TextBox 116" id="116"/>
            <p:cNvSpPr txBox="true"/>
            <p:nvPr/>
          </p:nvSpPr>
          <p:spPr>
            <a:xfrm rot="0">
              <a:off x="3657950" y="897906"/>
              <a:ext cx="4154565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b="true" sz="1007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ปีงบประมาณ </a:t>
              </a:r>
            </a:p>
          </p:txBody>
        </p:sp>
        <p:sp>
          <p:nvSpPr>
            <p:cNvPr name="TextBox 117" id="117"/>
            <p:cNvSpPr txBox="true"/>
            <p:nvPr/>
          </p:nvSpPr>
          <p:spPr>
            <a:xfrm rot="0">
              <a:off x="4494606" y="1496555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</a:t>
              </a:r>
            </a:p>
          </p:txBody>
        </p:sp>
        <p:sp>
          <p:nvSpPr>
            <p:cNvPr name="TextBox 118" id="118"/>
            <p:cNvSpPr txBox="true"/>
            <p:nvPr/>
          </p:nvSpPr>
          <p:spPr>
            <a:xfrm rot="0">
              <a:off x="5392426" y="1496555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3</a:t>
              </a:r>
            </a:p>
          </p:txBody>
        </p:sp>
        <p:sp>
          <p:nvSpPr>
            <p:cNvPr name="TextBox 119" id="119"/>
            <p:cNvSpPr txBox="true"/>
            <p:nvPr/>
          </p:nvSpPr>
          <p:spPr>
            <a:xfrm rot="0">
              <a:off x="6238615" y="1496555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4</a:t>
              </a:r>
            </a:p>
          </p:txBody>
        </p:sp>
        <p:sp>
          <p:nvSpPr>
            <p:cNvPr name="TextBox 120" id="120"/>
            <p:cNvSpPr txBox="true"/>
            <p:nvPr/>
          </p:nvSpPr>
          <p:spPr>
            <a:xfrm rot="0">
              <a:off x="7095446" y="767855"/>
              <a:ext cx="777157" cy="13005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865"/>
                </a:lnSpc>
              </a:pPr>
              <a:r>
                <a:rPr lang="en-US" b="true" sz="565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หน่วยนับ : ล้านบาท</a:t>
              </a:r>
            </a:p>
          </p:txBody>
        </p:sp>
        <p:sp>
          <p:nvSpPr>
            <p:cNvPr name="TextBox 121" id="121"/>
            <p:cNvSpPr txBox="true"/>
            <p:nvPr/>
          </p:nvSpPr>
          <p:spPr>
            <a:xfrm rot="0">
              <a:off x="1787319" y="378268"/>
              <a:ext cx="6634572" cy="31967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007"/>
                </a:lnSpc>
              </a:pPr>
              <a:r>
                <a:rPr lang="en-US" sz="1433" spc="-60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ค่า SROI จากงานวิจัยและบริการวิชาการ</a:t>
              </a:r>
            </a:p>
          </p:txBody>
        </p:sp>
        <p:sp>
          <p:nvSpPr>
            <p:cNvPr name="TextBox 122" id="122"/>
            <p:cNvSpPr txBox="true"/>
            <p:nvPr/>
          </p:nvSpPr>
          <p:spPr>
            <a:xfrm rot="0">
              <a:off x="1927482" y="1535737"/>
              <a:ext cx="1577177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ค่าเป้าหมาย </a:t>
              </a:r>
            </a:p>
          </p:txBody>
        </p:sp>
        <p:grpSp>
          <p:nvGrpSpPr>
            <p:cNvPr name="Group 123" id="123"/>
            <p:cNvGrpSpPr/>
            <p:nvPr/>
          </p:nvGrpSpPr>
          <p:grpSpPr>
            <a:xfrm rot="0">
              <a:off x="1852894" y="1842425"/>
              <a:ext cx="6021331" cy="222447"/>
              <a:chOff x="0" y="0"/>
              <a:chExt cx="1618432" cy="59790"/>
            </a:xfrm>
          </p:grpSpPr>
          <p:sp>
            <p:nvSpPr>
              <p:cNvPr name="Freeform 124" id="124"/>
              <p:cNvSpPr/>
              <p:nvPr/>
            </p:nvSpPr>
            <p:spPr>
              <a:xfrm flipH="false" flipV="false" rot="0">
                <a:off x="0" y="0"/>
                <a:ext cx="1618432" cy="59790"/>
              </a:xfrm>
              <a:custGeom>
                <a:avLst/>
                <a:gdLst/>
                <a:ahLst/>
                <a:cxnLst/>
                <a:rect r="r" b="b" t="t" l="l"/>
                <a:pathLst>
                  <a:path h="59790" w="1618432">
                    <a:moveTo>
                      <a:pt x="0" y="0"/>
                    </a:moveTo>
                    <a:lnTo>
                      <a:pt x="1618432" y="0"/>
                    </a:lnTo>
                    <a:lnTo>
                      <a:pt x="1618432" y="59790"/>
                    </a:lnTo>
                    <a:lnTo>
                      <a:pt x="0" y="59790"/>
                    </a:lnTo>
                    <a:close/>
                  </a:path>
                </a:pathLst>
              </a:custGeom>
              <a:solidFill>
                <a:srgbClr val="FFFAF2"/>
              </a:solidFill>
            </p:spPr>
          </p:sp>
          <p:sp>
            <p:nvSpPr>
              <p:cNvPr name="TextBox 125" id="125"/>
              <p:cNvSpPr txBox="true"/>
              <p:nvPr/>
            </p:nvSpPr>
            <p:spPr>
              <a:xfrm>
                <a:off x="0" y="-38100"/>
                <a:ext cx="1618432" cy="978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40"/>
                  </a:lnSpc>
                </a:pPr>
              </a:p>
            </p:txBody>
          </p:sp>
        </p:grpSp>
        <p:sp>
          <p:nvSpPr>
            <p:cNvPr name="TextBox 126" id="126"/>
            <p:cNvSpPr txBox="true"/>
            <p:nvPr/>
          </p:nvSpPr>
          <p:spPr>
            <a:xfrm rot="0">
              <a:off x="1901068" y="1809154"/>
              <a:ext cx="5826502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ตัวชี้วัดใหม่</a:t>
              </a:r>
            </a:p>
          </p:txBody>
        </p:sp>
        <p:sp>
          <p:nvSpPr>
            <p:cNvPr name="TextBox 127" id="127"/>
            <p:cNvSpPr txBox="true"/>
            <p:nvPr/>
          </p:nvSpPr>
          <p:spPr>
            <a:xfrm rot="0">
              <a:off x="1861612" y="1104263"/>
              <a:ext cx="1568581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พ.ศ.</a:t>
              </a:r>
            </a:p>
          </p:txBody>
        </p:sp>
        <p:grpSp>
          <p:nvGrpSpPr>
            <p:cNvPr name="Group 128" id="128"/>
            <p:cNvGrpSpPr/>
            <p:nvPr/>
          </p:nvGrpSpPr>
          <p:grpSpPr>
            <a:xfrm rot="0">
              <a:off x="0" y="0"/>
              <a:ext cx="1801808" cy="1801808"/>
              <a:chOff x="0" y="0"/>
              <a:chExt cx="812800" cy="812800"/>
            </a:xfrm>
          </p:grpSpPr>
          <p:sp>
            <p:nvSpPr>
              <p:cNvPr name="Freeform 129" id="129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B7833"/>
              </a:solidFill>
            </p:spPr>
          </p:sp>
          <p:sp>
            <p:nvSpPr>
              <p:cNvPr name="TextBox 130" id="130"/>
              <p:cNvSpPr txBox="true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131" id="131"/>
            <p:cNvGrpSpPr>
              <a:grpSpLocks noChangeAspect="true"/>
            </p:cNvGrpSpPr>
            <p:nvPr/>
          </p:nvGrpSpPr>
          <p:grpSpPr>
            <a:xfrm rot="0">
              <a:off x="199580" y="199580"/>
              <a:ext cx="1402648" cy="1402648"/>
              <a:chOff x="0" y="0"/>
              <a:chExt cx="6355080" cy="6355080"/>
            </a:xfrm>
          </p:grpSpPr>
          <p:sp>
            <p:nvSpPr>
              <p:cNvPr name="Freeform 132" id="132"/>
              <p:cNvSpPr/>
              <p:nvPr/>
            </p:nvSpPr>
            <p:spPr>
              <a:xfrm flipH="false" flipV="false" rot="0">
                <a:off x="0" y="0"/>
                <a:ext cx="6355080" cy="6355080"/>
              </a:xfrm>
              <a:custGeom>
                <a:avLst/>
                <a:gdLst/>
                <a:ahLst/>
                <a:cxnLst/>
                <a:rect r="r" b="b" t="t" l="l"/>
                <a:pathLst>
                  <a:path h="6355080" w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name="TextBox 133" id="133"/>
            <p:cNvSpPr txBox="true"/>
            <p:nvPr/>
          </p:nvSpPr>
          <p:spPr>
            <a:xfrm rot="0">
              <a:off x="273569" y="442902"/>
              <a:ext cx="1353475" cy="87100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599"/>
                </a:lnSpc>
              </a:pPr>
              <a:r>
                <a:rPr lang="en-US" sz="3999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3.1</a:t>
              </a:r>
            </a:p>
          </p:txBody>
        </p:sp>
      </p:grpSp>
      <p:grpSp>
        <p:nvGrpSpPr>
          <p:cNvPr name="Group 134" id="134"/>
          <p:cNvGrpSpPr/>
          <p:nvPr/>
        </p:nvGrpSpPr>
        <p:grpSpPr>
          <a:xfrm rot="0">
            <a:off x="822101" y="4199088"/>
            <a:ext cx="6316418" cy="1745255"/>
            <a:chOff x="0" y="0"/>
            <a:chExt cx="8421891" cy="2327007"/>
          </a:xfrm>
        </p:grpSpPr>
        <p:grpSp>
          <p:nvGrpSpPr>
            <p:cNvPr name="Group 135" id="135"/>
            <p:cNvGrpSpPr/>
            <p:nvPr/>
          </p:nvGrpSpPr>
          <p:grpSpPr>
            <a:xfrm rot="0">
              <a:off x="1178530" y="82414"/>
              <a:ext cx="7189522" cy="2244593"/>
              <a:chOff x="0" y="0"/>
              <a:chExt cx="1671696" cy="521909"/>
            </a:xfrm>
          </p:grpSpPr>
          <p:sp>
            <p:nvSpPr>
              <p:cNvPr name="Freeform 136" id="136"/>
              <p:cNvSpPr/>
              <p:nvPr/>
            </p:nvSpPr>
            <p:spPr>
              <a:xfrm flipH="false" flipV="false" rot="0">
                <a:off x="0" y="0"/>
                <a:ext cx="1671696" cy="521909"/>
              </a:xfrm>
              <a:custGeom>
                <a:avLst/>
                <a:gdLst/>
                <a:ahLst/>
                <a:cxnLst/>
                <a:rect r="r" b="b" t="t" l="l"/>
                <a:pathLst>
                  <a:path h="521909" w="1671696">
                    <a:moveTo>
                      <a:pt x="53124" y="0"/>
                    </a:moveTo>
                    <a:lnTo>
                      <a:pt x="1618573" y="0"/>
                    </a:lnTo>
                    <a:cubicBezTo>
                      <a:pt x="1632662" y="0"/>
                      <a:pt x="1646174" y="5597"/>
                      <a:pt x="1656137" y="15560"/>
                    </a:cubicBezTo>
                    <a:cubicBezTo>
                      <a:pt x="1666099" y="25522"/>
                      <a:pt x="1671696" y="39034"/>
                      <a:pt x="1671696" y="53124"/>
                    </a:cubicBezTo>
                    <a:lnTo>
                      <a:pt x="1671696" y="468785"/>
                    </a:lnTo>
                    <a:cubicBezTo>
                      <a:pt x="1671696" y="482875"/>
                      <a:pt x="1666099" y="496387"/>
                      <a:pt x="1656137" y="506350"/>
                    </a:cubicBezTo>
                    <a:cubicBezTo>
                      <a:pt x="1646174" y="516312"/>
                      <a:pt x="1632662" y="521909"/>
                      <a:pt x="1618573" y="521909"/>
                    </a:cubicBezTo>
                    <a:lnTo>
                      <a:pt x="53124" y="521909"/>
                    </a:lnTo>
                    <a:cubicBezTo>
                      <a:pt x="39034" y="521909"/>
                      <a:pt x="25522" y="516312"/>
                      <a:pt x="15560" y="506350"/>
                    </a:cubicBezTo>
                    <a:cubicBezTo>
                      <a:pt x="5597" y="496387"/>
                      <a:pt x="0" y="482875"/>
                      <a:pt x="0" y="468785"/>
                    </a:cubicBezTo>
                    <a:lnTo>
                      <a:pt x="0" y="53124"/>
                    </a:lnTo>
                    <a:cubicBezTo>
                      <a:pt x="0" y="39034"/>
                      <a:pt x="5597" y="25522"/>
                      <a:pt x="15560" y="15560"/>
                    </a:cubicBezTo>
                    <a:cubicBezTo>
                      <a:pt x="25522" y="5597"/>
                      <a:pt x="39034" y="0"/>
                      <a:pt x="53124" y="0"/>
                    </a:cubicBezTo>
                    <a:close/>
                  </a:path>
                </a:pathLst>
              </a:custGeom>
              <a:solidFill>
                <a:srgbClr val="EB7833"/>
              </a:solidFill>
            </p:spPr>
          </p:sp>
          <p:sp>
            <p:nvSpPr>
              <p:cNvPr name="TextBox 137" id="137"/>
              <p:cNvSpPr txBox="true"/>
              <p:nvPr/>
            </p:nvSpPr>
            <p:spPr>
              <a:xfrm>
                <a:off x="0" y="-28575"/>
                <a:ext cx="1671696" cy="55048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grpSp>
          <p:nvGrpSpPr>
            <p:cNvPr name="Group 138" id="138"/>
            <p:cNvGrpSpPr/>
            <p:nvPr/>
          </p:nvGrpSpPr>
          <p:grpSpPr>
            <a:xfrm rot="0">
              <a:off x="1451300" y="233217"/>
              <a:ext cx="6764117" cy="1963086"/>
              <a:chOff x="0" y="0"/>
              <a:chExt cx="22444046" cy="6513723"/>
            </a:xfrm>
          </p:grpSpPr>
          <p:sp>
            <p:nvSpPr>
              <p:cNvPr name="Freeform 139" id="139"/>
              <p:cNvSpPr/>
              <p:nvPr/>
            </p:nvSpPr>
            <p:spPr>
              <a:xfrm flipH="false" flipV="false" rot="0">
                <a:off x="-12700" y="-12700"/>
                <a:ext cx="22469446" cy="6539123"/>
              </a:xfrm>
              <a:custGeom>
                <a:avLst/>
                <a:gdLst/>
                <a:ahLst/>
                <a:cxnLst/>
                <a:rect r="r" b="b" t="t" l="l"/>
                <a:pathLst>
                  <a:path h="6539123" w="22469446">
                    <a:moveTo>
                      <a:pt x="21607115" y="0"/>
                    </a:moveTo>
                    <a:lnTo>
                      <a:pt x="862330" y="0"/>
                    </a:lnTo>
                    <a:cubicBezTo>
                      <a:pt x="389890" y="0"/>
                      <a:pt x="0" y="389890"/>
                      <a:pt x="0" y="862330"/>
                    </a:cubicBezTo>
                    <a:lnTo>
                      <a:pt x="0" y="5676793"/>
                    </a:lnTo>
                    <a:cubicBezTo>
                      <a:pt x="0" y="6149233"/>
                      <a:pt x="389890" y="6539123"/>
                      <a:pt x="862330" y="6539123"/>
                    </a:cubicBezTo>
                    <a:lnTo>
                      <a:pt x="21607115" y="6539123"/>
                    </a:lnTo>
                    <a:cubicBezTo>
                      <a:pt x="22079556" y="6539123"/>
                      <a:pt x="22469446" y="6149233"/>
                      <a:pt x="22469446" y="5676793"/>
                    </a:cubicBezTo>
                    <a:lnTo>
                      <a:pt x="22469446" y="862330"/>
                    </a:lnTo>
                    <a:cubicBezTo>
                      <a:pt x="22469446" y="389890"/>
                      <a:pt x="22079556" y="0"/>
                      <a:pt x="21607115" y="0"/>
                    </a:cubicBezTo>
                    <a:close/>
                    <a:moveTo>
                      <a:pt x="22278946" y="927100"/>
                    </a:moveTo>
                    <a:lnTo>
                      <a:pt x="22278946" y="5676793"/>
                    </a:lnTo>
                    <a:cubicBezTo>
                      <a:pt x="22278946" y="6043823"/>
                      <a:pt x="21974146" y="6348623"/>
                      <a:pt x="21607115" y="6348623"/>
                    </a:cubicBezTo>
                    <a:lnTo>
                      <a:pt x="862330" y="6348623"/>
                    </a:lnTo>
                    <a:cubicBezTo>
                      <a:pt x="495300" y="6348623"/>
                      <a:pt x="190500" y="6043823"/>
                      <a:pt x="190500" y="5676793"/>
                    </a:cubicBezTo>
                    <a:lnTo>
                      <a:pt x="190500" y="862330"/>
                    </a:lnTo>
                    <a:cubicBezTo>
                      <a:pt x="190500" y="495300"/>
                      <a:pt x="495300" y="190500"/>
                      <a:pt x="862330" y="190500"/>
                    </a:cubicBezTo>
                    <a:lnTo>
                      <a:pt x="21607115" y="190500"/>
                    </a:lnTo>
                    <a:cubicBezTo>
                      <a:pt x="21974146" y="190500"/>
                      <a:pt x="22278946" y="495300"/>
                      <a:pt x="22278946" y="862330"/>
                    </a:cubicBezTo>
                    <a:lnTo>
                      <a:pt x="22278946" y="92710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40" id="140"/>
            <p:cNvGrpSpPr/>
            <p:nvPr/>
          </p:nvGrpSpPr>
          <p:grpSpPr>
            <a:xfrm rot="0">
              <a:off x="3604057" y="1225866"/>
              <a:ext cx="764354" cy="555201"/>
              <a:chOff x="0" y="0"/>
              <a:chExt cx="1624330" cy="1179858"/>
            </a:xfrm>
          </p:grpSpPr>
          <p:sp>
            <p:nvSpPr>
              <p:cNvPr name="Freeform 141" id="141"/>
              <p:cNvSpPr/>
              <p:nvPr/>
            </p:nvSpPr>
            <p:spPr>
              <a:xfrm flipH="false" flipV="false" rot="0">
                <a:off x="41910" y="43180"/>
                <a:ext cx="1576070" cy="1131598"/>
              </a:xfrm>
              <a:custGeom>
                <a:avLst/>
                <a:gdLst/>
                <a:ahLst/>
                <a:cxnLst/>
                <a:rect r="r" b="b" t="t" l="l"/>
                <a:pathLst>
                  <a:path h="1131598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31598"/>
                    </a:lnTo>
                    <a:lnTo>
                      <a:pt x="0" y="1131598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142" id="142"/>
              <p:cNvSpPr/>
              <p:nvPr/>
            </p:nvSpPr>
            <p:spPr>
              <a:xfrm flipH="false" flipV="false" rot="0">
                <a:off x="35560" y="35560"/>
                <a:ext cx="1588770" cy="1144298"/>
              </a:xfrm>
              <a:custGeom>
                <a:avLst/>
                <a:gdLst/>
                <a:ahLst/>
                <a:cxnLst/>
                <a:rect r="r" b="b" t="t" l="l"/>
                <a:pathLst>
                  <a:path h="1144298" w="1588770">
                    <a:moveTo>
                      <a:pt x="1588770" y="1144298"/>
                    </a:moveTo>
                    <a:lnTo>
                      <a:pt x="0" y="1144298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44298"/>
                    </a:lnTo>
                    <a:close/>
                    <a:moveTo>
                      <a:pt x="12700" y="1131598"/>
                    </a:moveTo>
                    <a:lnTo>
                      <a:pt x="1576070" y="1131598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31598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143" id="143"/>
              <p:cNvSpPr/>
              <p:nvPr/>
            </p:nvSpPr>
            <p:spPr>
              <a:xfrm flipH="false" flipV="false" rot="0">
                <a:off x="0" y="0"/>
                <a:ext cx="1576070" cy="1131598"/>
              </a:xfrm>
              <a:custGeom>
                <a:avLst/>
                <a:gdLst/>
                <a:ahLst/>
                <a:cxnLst/>
                <a:rect r="r" b="b" t="t" l="l"/>
                <a:pathLst>
                  <a:path h="1131598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31598"/>
                    </a:lnTo>
                    <a:lnTo>
                      <a:pt x="0" y="1131598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44" id="144"/>
            <p:cNvGrpSpPr/>
            <p:nvPr/>
          </p:nvGrpSpPr>
          <p:grpSpPr>
            <a:xfrm rot="0">
              <a:off x="4468015" y="1219699"/>
              <a:ext cx="764354" cy="561368"/>
              <a:chOff x="0" y="0"/>
              <a:chExt cx="1624330" cy="1192964"/>
            </a:xfrm>
          </p:grpSpPr>
          <p:sp>
            <p:nvSpPr>
              <p:cNvPr name="Freeform 145" id="145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146" id="146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147" id="147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48" id="148"/>
            <p:cNvGrpSpPr/>
            <p:nvPr/>
          </p:nvGrpSpPr>
          <p:grpSpPr>
            <a:xfrm rot="0">
              <a:off x="5347261" y="1219699"/>
              <a:ext cx="764354" cy="561368"/>
              <a:chOff x="0" y="0"/>
              <a:chExt cx="1624330" cy="1192964"/>
            </a:xfrm>
          </p:grpSpPr>
          <p:sp>
            <p:nvSpPr>
              <p:cNvPr name="Freeform 149" id="149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150" id="150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151" id="151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52" id="152"/>
            <p:cNvGrpSpPr/>
            <p:nvPr/>
          </p:nvGrpSpPr>
          <p:grpSpPr>
            <a:xfrm rot="0">
              <a:off x="6211567" y="1219699"/>
              <a:ext cx="764354" cy="561368"/>
              <a:chOff x="0" y="0"/>
              <a:chExt cx="1624330" cy="1192964"/>
            </a:xfrm>
          </p:grpSpPr>
          <p:sp>
            <p:nvSpPr>
              <p:cNvPr name="Freeform 153" id="153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154" id="154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155" id="155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56" id="156"/>
            <p:cNvGrpSpPr/>
            <p:nvPr/>
          </p:nvGrpSpPr>
          <p:grpSpPr>
            <a:xfrm rot="0">
              <a:off x="7095446" y="1219699"/>
              <a:ext cx="764354" cy="561368"/>
              <a:chOff x="0" y="0"/>
              <a:chExt cx="1624330" cy="1192964"/>
            </a:xfrm>
          </p:grpSpPr>
          <p:sp>
            <p:nvSpPr>
              <p:cNvPr name="Freeform 157" id="157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158" id="158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159" id="159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60" id="160"/>
            <p:cNvGrpSpPr/>
            <p:nvPr/>
          </p:nvGrpSpPr>
          <p:grpSpPr>
            <a:xfrm rot="0">
              <a:off x="1861612" y="946564"/>
              <a:ext cx="1702654" cy="845061"/>
              <a:chOff x="0" y="0"/>
              <a:chExt cx="3618311" cy="1795841"/>
            </a:xfrm>
          </p:grpSpPr>
          <p:sp>
            <p:nvSpPr>
              <p:cNvPr name="Freeform 161" id="161"/>
              <p:cNvSpPr/>
              <p:nvPr/>
            </p:nvSpPr>
            <p:spPr>
              <a:xfrm flipH="false" flipV="false" rot="0">
                <a:off x="41910" y="43180"/>
                <a:ext cx="3570051" cy="1747581"/>
              </a:xfrm>
              <a:custGeom>
                <a:avLst/>
                <a:gdLst/>
                <a:ahLst/>
                <a:cxnLst/>
                <a:rect r="r" b="b" t="t" l="l"/>
                <a:pathLst>
                  <a:path h="1747581" w="3570051">
                    <a:moveTo>
                      <a:pt x="0" y="0"/>
                    </a:moveTo>
                    <a:lnTo>
                      <a:pt x="3570051" y="0"/>
                    </a:lnTo>
                    <a:lnTo>
                      <a:pt x="3570051" y="1747581"/>
                    </a:lnTo>
                    <a:lnTo>
                      <a:pt x="0" y="1747581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162" id="162"/>
              <p:cNvSpPr/>
              <p:nvPr/>
            </p:nvSpPr>
            <p:spPr>
              <a:xfrm flipH="false" flipV="false" rot="0">
                <a:off x="35560" y="35560"/>
                <a:ext cx="3582751" cy="1760281"/>
              </a:xfrm>
              <a:custGeom>
                <a:avLst/>
                <a:gdLst/>
                <a:ahLst/>
                <a:cxnLst/>
                <a:rect r="r" b="b" t="t" l="l"/>
                <a:pathLst>
                  <a:path h="1760281" w="3582751">
                    <a:moveTo>
                      <a:pt x="3582751" y="1760281"/>
                    </a:moveTo>
                    <a:lnTo>
                      <a:pt x="0" y="1760281"/>
                    </a:lnTo>
                    <a:lnTo>
                      <a:pt x="0" y="0"/>
                    </a:lnTo>
                    <a:lnTo>
                      <a:pt x="3582751" y="0"/>
                    </a:lnTo>
                    <a:lnTo>
                      <a:pt x="3582751" y="1760281"/>
                    </a:lnTo>
                    <a:close/>
                    <a:moveTo>
                      <a:pt x="12700" y="1747581"/>
                    </a:moveTo>
                    <a:lnTo>
                      <a:pt x="3570051" y="1747581"/>
                    </a:lnTo>
                    <a:lnTo>
                      <a:pt x="3570051" y="12700"/>
                    </a:lnTo>
                    <a:lnTo>
                      <a:pt x="12700" y="12700"/>
                    </a:lnTo>
                    <a:lnTo>
                      <a:pt x="12700" y="1747581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163" id="163"/>
              <p:cNvSpPr/>
              <p:nvPr/>
            </p:nvSpPr>
            <p:spPr>
              <a:xfrm flipH="false" flipV="false" rot="0">
                <a:off x="0" y="0"/>
                <a:ext cx="3570051" cy="1747581"/>
              </a:xfrm>
              <a:custGeom>
                <a:avLst/>
                <a:gdLst/>
                <a:ahLst/>
                <a:cxnLst/>
                <a:rect r="r" b="b" t="t" l="l"/>
                <a:pathLst>
                  <a:path h="1747581" w="3570051">
                    <a:moveTo>
                      <a:pt x="0" y="0"/>
                    </a:moveTo>
                    <a:lnTo>
                      <a:pt x="3570051" y="0"/>
                    </a:lnTo>
                    <a:lnTo>
                      <a:pt x="3570051" y="1747581"/>
                    </a:lnTo>
                    <a:lnTo>
                      <a:pt x="0" y="174758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name="AutoShape 164" id="164"/>
            <p:cNvSpPr/>
            <p:nvPr/>
          </p:nvSpPr>
          <p:spPr>
            <a:xfrm>
              <a:off x="1787319" y="1482770"/>
              <a:ext cx="6072481" cy="0"/>
            </a:xfrm>
            <a:prstGeom prst="line">
              <a:avLst/>
            </a:prstGeom>
            <a:ln cap="flat" w="50800">
              <a:solidFill>
                <a:srgbClr val="DE8244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TextBox 165" id="165"/>
            <p:cNvSpPr txBox="true"/>
            <p:nvPr/>
          </p:nvSpPr>
          <p:spPr>
            <a:xfrm rot="0">
              <a:off x="3642860" y="1178829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b="true" sz="1007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2570</a:t>
              </a:r>
            </a:p>
          </p:txBody>
        </p:sp>
        <p:sp>
          <p:nvSpPr>
            <p:cNvPr name="TextBox 166" id="166"/>
            <p:cNvSpPr txBox="true"/>
            <p:nvPr/>
          </p:nvSpPr>
          <p:spPr>
            <a:xfrm rot="0">
              <a:off x="4532784" y="1178829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b="true" sz="1007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2571</a:t>
              </a:r>
            </a:p>
          </p:txBody>
        </p:sp>
        <p:sp>
          <p:nvSpPr>
            <p:cNvPr name="TextBox 167" id="167"/>
            <p:cNvSpPr txBox="true"/>
            <p:nvPr/>
          </p:nvSpPr>
          <p:spPr>
            <a:xfrm rot="0">
              <a:off x="5394688" y="1178829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2572</a:t>
              </a:r>
            </a:p>
          </p:txBody>
        </p:sp>
        <p:sp>
          <p:nvSpPr>
            <p:cNvPr name="TextBox 168" id="168"/>
            <p:cNvSpPr txBox="true"/>
            <p:nvPr/>
          </p:nvSpPr>
          <p:spPr>
            <a:xfrm rot="0">
              <a:off x="6259212" y="1170967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2573</a:t>
              </a:r>
            </a:p>
          </p:txBody>
        </p:sp>
        <p:sp>
          <p:nvSpPr>
            <p:cNvPr name="TextBox 169" id="169"/>
            <p:cNvSpPr txBox="true"/>
            <p:nvPr/>
          </p:nvSpPr>
          <p:spPr>
            <a:xfrm rot="0">
              <a:off x="7123736" y="1170967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2574</a:t>
              </a:r>
            </a:p>
          </p:txBody>
        </p:sp>
        <p:sp>
          <p:nvSpPr>
            <p:cNvPr name="TextBox 170" id="170"/>
            <p:cNvSpPr txBox="true"/>
            <p:nvPr/>
          </p:nvSpPr>
          <p:spPr>
            <a:xfrm rot="0">
              <a:off x="3627155" y="1496555"/>
              <a:ext cx="746523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20</a:t>
              </a:r>
            </a:p>
          </p:txBody>
        </p:sp>
        <p:sp>
          <p:nvSpPr>
            <p:cNvPr name="TextBox 171" id="171"/>
            <p:cNvSpPr txBox="true"/>
            <p:nvPr/>
          </p:nvSpPr>
          <p:spPr>
            <a:xfrm rot="0">
              <a:off x="7116091" y="1508170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 u="sng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&gt;</a:t>
              </a: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50</a:t>
              </a:r>
            </a:p>
          </p:txBody>
        </p:sp>
        <p:grpSp>
          <p:nvGrpSpPr>
            <p:cNvPr name="Group 172" id="172"/>
            <p:cNvGrpSpPr/>
            <p:nvPr/>
          </p:nvGrpSpPr>
          <p:grpSpPr>
            <a:xfrm rot="0">
              <a:off x="3593182" y="936327"/>
              <a:ext cx="4281043" cy="214632"/>
              <a:chOff x="0" y="0"/>
              <a:chExt cx="1150672" cy="57689"/>
            </a:xfrm>
          </p:grpSpPr>
          <p:sp>
            <p:nvSpPr>
              <p:cNvPr name="Freeform 173" id="173"/>
              <p:cNvSpPr/>
              <p:nvPr/>
            </p:nvSpPr>
            <p:spPr>
              <a:xfrm flipH="false" flipV="false" rot="0">
                <a:off x="0" y="0"/>
                <a:ext cx="1150672" cy="57689"/>
              </a:xfrm>
              <a:custGeom>
                <a:avLst/>
                <a:gdLst/>
                <a:ahLst/>
                <a:cxnLst/>
                <a:rect r="r" b="b" t="t" l="l"/>
                <a:pathLst>
                  <a:path h="57689" w="1150672">
                    <a:moveTo>
                      <a:pt x="0" y="0"/>
                    </a:moveTo>
                    <a:lnTo>
                      <a:pt x="1150672" y="0"/>
                    </a:lnTo>
                    <a:lnTo>
                      <a:pt x="1150672" y="57689"/>
                    </a:lnTo>
                    <a:lnTo>
                      <a:pt x="0" y="57689"/>
                    </a:lnTo>
                    <a:close/>
                  </a:path>
                </a:pathLst>
              </a:custGeom>
              <a:solidFill>
                <a:srgbClr val="FFFAF2"/>
              </a:solidFill>
            </p:spPr>
          </p:sp>
          <p:sp>
            <p:nvSpPr>
              <p:cNvPr name="TextBox 174" id="174"/>
              <p:cNvSpPr txBox="true"/>
              <p:nvPr/>
            </p:nvSpPr>
            <p:spPr>
              <a:xfrm>
                <a:off x="0" y="-38100"/>
                <a:ext cx="1150672" cy="9578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40"/>
                  </a:lnSpc>
                </a:pPr>
              </a:p>
            </p:txBody>
          </p:sp>
        </p:grpSp>
        <p:sp>
          <p:nvSpPr>
            <p:cNvPr name="TextBox 175" id="175"/>
            <p:cNvSpPr txBox="true"/>
            <p:nvPr/>
          </p:nvSpPr>
          <p:spPr>
            <a:xfrm rot="0">
              <a:off x="3657950" y="897906"/>
              <a:ext cx="4154565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b="true" sz="1007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ปีงบประมาณ </a:t>
              </a:r>
            </a:p>
          </p:txBody>
        </p:sp>
        <p:sp>
          <p:nvSpPr>
            <p:cNvPr name="TextBox 176" id="176"/>
            <p:cNvSpPr txBox="true"/>
            <p:nvPr/>
          </p:nvSpPr>
          <p:spPr>
            <a:xfrm rot="0">
              <a:off x="4494606" y="1496555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28</a:t>
              </a:r>
            </a:p>
          </p:txBody>
        </p:sp>
        <p:sp>
          <p:nvSpPr>
            <p:cNvPr name="TextBox 177" id="177"/>
            <p:cNvSpPr txBox="true"/>
            <p:nvPr/>
          </p:nvSpPr>
          <p:spPr>
            <a:xfrm rot="0">
              <a:off x="5392426" y="1496555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36</a:t>
              </a:r>
            </a:p>
          </p:txBody>
        </p:sp>
        <p:sp>
          <p:nvSpPr>
            <p:cNvPr name="TextBox 178" id="178"/>
            <p:cNvSpPr txBox="true"/>
            <p:nvPr/>
          </p:nvSpPr>
          <p:spPr>
            <a:xfrm rot="0">
              <a:off x="6238615" y="1496555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44</a:t>
              </a:r>
            </a:p>
          </p:txBody>
        </p:sp>
        <p:sp>
          <p:nvSpPr>
            <p:cNvPr name="TextBox 179" id="179"/>
            <p:cNvSpPr txBox="true"/>
            <p:nvPr/>
          </p:nvSpPr>
          <p:spPr>
            <a:xfrm rot="0">
              <a:off x="7095446" y="767855"/>
              <a:ext cx="777157" cy="13005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865"/>
                </a:lnSpc>
              </a:pPr>
              <a:r>
                <a:rPr lang="en-US" b="true" sz="565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หน่วยนับ : ทุนต่อปี</a:t>
              </a:r>
            </a:p>
          </p:txBody>
        </p:sp>
        <p:sp>
          <p:nvSpPr>
            <p:cNvPr name="TextBox 180" id="180"/>
            <p:cNvSpPr txBox="true"/>
            <p:nvPr/>
          </p:nvSpPr>
          <p:spPr>
            <a:xfrm rot="0">
              <a:off x="1787319" y="378268"/>
              <a:ext cx="6634572" cy="31973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007"/>
                </a:lnSpc>
              </a:pPr>
              <a:r>
                <a:rPr lang="en-US" sz="1433" spc="-60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จำนวนทุนวิจัยจากภายนอก </a:t>
              </a:r>
            </a:p>
          </p:txBody>
        </p:sp>
        <p:sp>
          <p:nvSpPr>
            <p:cNvPr name="TextBox 181" id="181"/>
            <p:cNvSpPr txBox="true"/>
            <p:nvPr/>
          </p:nvSpPr>
          <p:spPr>
            <a:xfrm rot="0">
              <a:off x="1927482" y="1535737"/>
              <a:ext cx="1577177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ค่าเป้าหมาย </a:t>
              </a:r>
            </a:p>
          </p:txBody>
        </p:sp>
        <p:grpSp>
          <p:nvGrpSpPr>
            <p:cNvPr name="Group 182" id="182"/>
            <p:cNvGrpSpPr/>
            <p:nvPr/>
          </p:nvGrpSpPr>
          <p:grpSpPr>
            <a:xfrm rot="0">
              <a:off x="1852894" y="1842425"/>
              <a:ext cx="6021331" cy="222447"/>
              <a:chOff x="0" y="0"/>
              <a:chExt cx="1618432" cy="59790"/>
            </a:xfrm>
          </p:grpSpPr>
          <p:sp>
            <p:nvSpPr>
              <p:cNvPr name="Freeform 183" id="183"/>
              <p:cNvSpPr/>
              <p:nvPr/>
            </p:nvSpPr>
            <p:spPr>
              <a:xfrm flipH="false" flipV="false" rot="0">
                <a:off x="0" y="0"/>
                <a:ext cx="1618432" cy="59790"/>
              </a:xfrm>
              <a:custGeom>
                <a:avLst/>
                <a:gdLst/>
                <a:ahLst/>
                <a:cxnLst/>
                <a:rect r="r" b="b" t="t" l="l"/>
                <a:pathLst>
                  <a:path h="59790" w="1618432">
                    <a:moveTo>
                      <a:pt x="0" y="0"/>
                    </a:moveTo>
                    <a:lnTo>
                      <a:pt x="1618432" y="0"/>
                    </a:lnTo>
                    <a:lnTo>
                      <a:pt x="1618432" y="59790"/>
                    </a:lnTo>
                    <a:lnTo>
                      <a:pt x="0" y="59790"/>
                    </a:lnTo>
                    <a:close/>
                  </a:path>
                </a:pathLst>
              </a:custGeom>
              <a:solidFill>
                <a:srgbClr val="FFFAF2"/>
              </a:solidFill>
            </p:spPr>
          </p:sp>
          <p:sp>
            <p:nvSpPr>
              <p:cNvPr name="TextBox 184" id="184"/>
              <p:cNvSpPr txBox="true"/>
              <p:nvPr/>
            </p:nvSpPr>
            <p:spPr>
              <a:xfrm>
                <a:off x="0" y="-38100"/>
                <a:ext cx="1618432" cy="978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40"/>
                  </a:lnSpc>
                </a:pPr>
              </a:p>
            </p:txBody>
          </p:sp>
        </p:grpSp>
        <p:sp>
          <p:nvSpPr>
            <p:cNvPr name="TextBox 185" id="185"/>
            <p:cNvSpPr txBox="true"/>
            <p:nvPr/>
          </p:nvSpPr>
          <p:spPr>
            <a:xfrm rot="0">
              <a:off x="1901068" y="1809154"/>
              <a:ext cx="5826502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ตัวชี้วัดใหม่</a:t>
              </a:r>
            </a:p>
          </p:txBody>
        </p:sp>
        <p:sp>
          <p:nvSpPr>
            <p:cNvPr name="TextBox 186" id="186"/>
            <p:cNvSpPr txBox="true"/>
            <p:nvPr/>
          </p:nvSpPr>
          <p:spPr>
            <a:xfrm rot="0">
              <a:off x="1861612" y="1104263"/>
              <a:ext cx="1568581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พ.ศ.</a:t>
              </a:r>
            </a:p>
          </p:txBody>
        </p:sp>
        <p:grpSp>
          <p:nvGrpSpPr>
            <p:cNvPr name="Group 187" id="187"/>
            <p:cNvGrpSpPr/>
            <p:nvPr/>
          </p:nvGrpSpPr>
          <p:grpSpPr>
            <a:xfrm rot="0">
              <a:off x="0" y="0"/>
              <a:ext cx="1801808" cy="1801808"/>
              <a:chOff x="0" y="0"/>
              <a:chExt cx="812800" cy="812800"/>
            </a:xfrm>
          </p:grpSpPr>
          <p:sp>
            <p:nvSpPr>
              <p:cNvPr name="Freeform 188" id="188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B7833"/>
              </a:solidFill>
            </p:spPr>
          </p:sp>
          <p:sp>
            <p:nvSpPr>
              <p:cNvPr name="TextBox 189" id="189"/>
              <p:cNvSpPr txBox="true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190" id="190"/>
            <p:cNvGrpSpPr>
              <a:grpSpLocks noChangeAspect="true"/>
            </p:cNvGrpSpPr>
            <p:nvPr/>
          </p:nvGrpSpPr>
          <p:grpSpPr>
            <a:xfrm rot="0">
              <a:off x="199580" y="199580"/>
              <a:ext cx="1402648" cy="1402648"/>
              <a:chOff x="0" y="0"/>
              <a:chExt cx="6355080" cy="6355080"/>
            </a:xfrm>
          </p:grpSpPr>
          <p:sp>
            <p:nvSpPr>
              <p:cNvPr name="Freeform 191" id="191"/>
              <p:cNvSpPr/>
              <p:nvPr/>
            </p:nvSpPr>
            <p:spPr>
              <a:xfrm flipH="false" flipV="false" rot="0">
                <a:off x="0" y="0"/>
                <a:ext cx="6355080" cy="6355080"/>
              </a:xfrm>
              <a:custGeom>
                <a:avLst/>
                <a:gdLst/>
                <a:ahLst/>
                <a:cxnLst/>
                <a:rect r="r" b="b" t="t" l="l"/>
                <a:pathLst>
                  <a:path h="6355080" w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name="TextBox 192" id="192"/>
            <p:cNvSpPr txBox="true"/>
            <p:nvPr/>
          </p:nvSpPr>
          <p:spPr>
            <a:xfrm rot="0">
              <a:off x="207102" y="538902"/>
              <a:ext cx="1429675" cy="77364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900"/>
                </a:lnSpc>
              </a:pPr>
              <a:r>
                <a:rPr lang="en-US" sz="3500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3.2</a:t>
              </a:r>
            </a:p>
          </p:txBody>
        </p:sp>
      </p:grpSp>
      <p:grpSp>
        <p:nvGrpSpPr>
          <p:cNvPr name="Group 193" id="193"/>
          <p:cNvGrpSpPr/>
          <p:nvPr/>
        </p:nvGrpSpPr>
        <p:grpSpPr>
          <a:xfrm rot="0">
            <a:off x="883298" y="6115793"/>
            <a:ext cx="6316418" cy="1745255"/>
            <a:chOff x="0" y="0"/>
            <a:chExt cx="8421891" cy="2327007"/>
          </a:xfrm>
        </p:grpSpPr>
        <p:grpSp>
          <p:nvGrpSpPr>
            <p:cNvPr name="Group 194" id="194"/>
            <p:cNvGrpSpPr/>
            <p:nvPr/>
          </p:nvGrpSpPr>
          <p:grpSpPr>
            <a:xfrm rot="0">
              <a:off x="1178530" y="82414"/>
              <a:ext cx="7189522" cy="2244593"/>
              <a:chOff x="0" y="0"/>
              <a:chExt cx="1671696" cy="521909"/>
            </a:xfrm>
          </p:grpSpPr>
          <p:sp>
            <p:nvSpPr>
              <p:cNvPr name="Freeform 195" id="195"/>
              <p:cNvSpPr/>
              <p:nvPr/>
            </p:nvSpPr>
            <p:spPr>
              <a:xfrm flipH="false" flipV="false" rot="0">
                <a:off x="0" y="0"/>
                <a:ext cx="1671696" cy="521909"/>
              </a:xfrm>
              <a:custGeom>
                <a:avLst/>
                <a:gdLst/>
                <a:ahLst/>
                <a:cxnLst/>
                <a:rect r="r" b="b" t="t" l="l"/>
                <a:pathLst>
                  <a:path h="521909" w="1671696">
                    <a:moveTo>
                      <a:pt x="53124" y="0"/>
                    </a:moveTo>
                    <a:lnTo>
                      <a:pt x="1618573" y="0"/>
                    </a:lnTo>
                    <a:cubicBezTo>
                      <a:pt x="1632662" y="0"/>
                      <a:pt x="1646174" y="5597"/>
                      <a:pt x="1656137" y="15560"/>
                    </a:cubicBezTo>
                    <a:cubicBezTo>
                      <a:pt x="1666099" y="25522"/>
                      <a:pt x="1671696" y="39034"/>
                      <a:pt x="1671696" y="53124"/>
                    </a:cubicBezTo>
                    <a:lnTo>
                      <a:pt x="1671696" y="468785"/>
                    </a:lnTo>
                    <a:cubicBezTo>
                      <a:pt x="1671696" y="482875"/>
                      <a:pt x="1666099" y="496387"/>
                      <a:pt x="1656137" y="506350"/>
                    </a:cubicBezTo>
                    <a:cubicBezTo>
                      <a:pt x="1646174" y="516312"/>
                      <a:pt x="1632662" y="521909"/>
                      <a:pt x="1618573" y="521909"/>
                    </a:cubicBezTo>
                    <a:lnTo>
                      <a:pt x="53124" y="521909"/>
                    </a:lnTo>
                    <a:cubicBezTo>
                      <a:pt x="39034" y="521909"/>
                      <a:pt x="25522" y="516312"/>
                      <a:pt x="15560" y="506350"/>
                    </a:cubicBezTo>
                    <a:cubicBezTo>
                      <a:pt x="5597" y="496387"/>
                      <a:pt x="0" y="482875"/>
                      <a:pt x="0" y="468785"/>
                    </a:cubicBezTo>
                    <a:lnTo>
                      <a:pt x="0" y="53124"/>
                    </a:lnTo>
                    <a:cubicBezTo>
                      <a:pt x="0" y="39034"/>
                      <a:pt x="5597" y="25522"/>
                      <a:pt x="15560" y="15560"/>
                    </a:cubicBezTo>
                    <a:cubicBezTo>
                      <a:pt x="25522" y="5597"/>
                      <a:pt x="39034" y="0"/>
                      <a:pt x="53124" y="0"/>
                    </a:cubicBezTo>
                    <a:close/>
                  </a:path>
                </a:pathLst>
              </a:custGeom>
              <a:solidFill>
                <a:srgbClr val="EB7833"/>
              </a:solidFill>
            </p:spPr>
          </p:sp>
          <p:sp>
            <p:nvSpPr>
              <p:cNvPr name="TextBox 196" id="196"/>
              <p:cNvSpPr txBox="true"/>
              <p:nvPr/>
            </p:nvSpPr>
            <p:spPr>
              <a:xfrm>
                <a:off x="0" y="-28575"/>
                <a:ext cx="1671696" cy="55048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grpSp>
          <p:nvGrpSpPr>
            <p:cNvPr name="Group 197" id="197"/>
            <p:cNvGrpSpPr/>
            <p:nvPr/>
          </p:nvGrpSpPr>
          <p:grpSpPr>
            <a:xfrm rot="0">
              <a:off x="1451300" y="233217"/>
              <a:ext cx="6764117" cy="1963086"/>
              <a:chOff x="0" y="0"/>
              <a:chExt cx="22444046" cy="6513723"/>
            </a:xfrm>
          </p:grpSpPr>
          <p:sp>
            <p:nvSpPr>
              <p:cNvPr name="Freeform 198" id="198"/>
              <p:cNvSpPr/>
              <p:nvPr/>
            </p:nvSpPr>
            <p:spPr>
              <a:xfrm flipH="false" flipV="false" rot="0">
                <a:off x="-12700" y="-12700"/>
                <a:ext cx="22469446" cy="6539123"/>
              </a:xfrm>
              <a:custGeom>
                <a:avLst/>
                <a:gdLst/>
                <a:ahLst/>
                <a:cxnLst/>
                <a:rect r="r" b="b" t="t" l="l"/>
                <a:pathLst>
                  <a:path h="6539123" w="22469446">
                    <a:moveTo>
                      <a:pt x="21607115" y="0"/>
                    </a:moveTo>
                    <a:lnTo>
                      <a:pt x="862330" y="0"/>
                    </a:lnTo>
                    <a:cubicBezTo>
                      <a:pt x="389890" y="0"/>
                      <a:pt x="0" y="389890"/>
                      <a:pt x="0" y="862330"/>
                    </a:cubicBezTo>
                    <a:lnTo>
                      <a:pt x="0" y="5676793"/>
                    </a:lnTo>
                    <a:cubicBezTo>
                      <a:pt x="0" y="6149233"/>
                      <a:pt x="389890" y="6539123"/>
                      <a:pt x="862330" y="6539123"/>
                    </a:cubicBezTo>
                    <a:lnTo>
                      <a:pt x="21607115" y="6539123"/>
                    </a:lnTo>
                    <a:cubicBezTo>
                      <a:pt x="22079556" y="6539123"/>
                      <a:pt x="22469446" y="6149233"/>
                      <a:pt x="22469446" y="5676793"/>
                    </a:cubicBezTo>
                    <a:lnTo>
                      <a:pt x="22469446" y="862330"/>
                    </a:lnTo>
                    <a:cubicBezTo>
                      <a:pt x="22469446" y="389890"/>
                      <a:pt x="22079556" y="0"/>
                      <a:pt x="21607115" y="0"/>
                    </a:cubicBezTo>
                    <a:close/>
                    <a:moveTo>
                      <a:pt x="22278946" y="927100"/>
                    </a:moveTo>
                    <a:lnTo>
                      <a:pt x="22278946" y="5676793"/>
                    </a:lnTo>
                    <a:cubicBezTo>
                      <a:pt x="22278946" y="6043823"/>
                      <a:pt x="21974146" y="6348623"/>
                      <a:pt x="21607115" y="6348623"/>
                    </a:cubicBezTo>
                    <a:lnTo>
                      <a:pt x="862330" y="6348623"/>
                    </a:lnTo>
                    <a:cubicBezTo>
                      <a:pt x="495300" y="6348623"/>
                      <a:pt x="190500" y="6043823"/>
                      <a:pt x="190500" y="5676793"/>
                    </a:cubicBezTo>
                    <a:lnTo>
                      <a:pt x="190500" y="862330"/>
                    </a:lnTo>
                    <a:cubicBezTo>
                      <a:pt x="190500" y="495300"/>
                      <a:pt x="495300" y="190500"/>
                      <a:pt x="862330" y="190500"/>
                    </a:cubicBezTo>
                    <a:lnTo>
                      <a:pt x="21607115" y="190500"/>
                    </a:lnTo>
                    <a:cubicBezTo>
                      <a:pt x="21974146" y="190500"/>
                      <a:pt x="22278946" y="495300"/>
                      <a:pt x="22278946" y="862330"/>
                    </a:cubicBezTo>
                    <a:lnTo>
                      <a:pt x="22278946" y="92710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99" id="199"/>
            <p:cNvGrpSpPr/>
            <p:nvPr/>
          </p:nvGrpSpPr>
          <p:grpSpPr>
            <a:xfrm rot="0">
              <a:off x="3604057" y="1225866"/>
              <a:ext cx="764354" cy="555201"/>
              <a:chOff x="0" y="0"/>
              <a:chExt cx="1624330" cy="1179858"/>
            </a:xfrm>
          </p:grpSpPr>
          <p:sp>
            <p:nvSpPr>
              <p:cNvPr name="Freeform 200" id="200"/>
              <p:cNvSpPr/>
              <p:nvPr/>
            </p:nvSpPr>
            <p:spPr>
              <a:xfrm flipH="false" flipV="false" rot="0">
                <a:off x="41910" y="43180"/>
                <a:ext cx="1576070" cy="1131598"/>
              </a:xfrm>
              <a:custGeom>
                <a:avLst/>
                <a:gdLst/>
                <a:ahLst/>
                <a:cxnLst/>
                <a:rect r="r" b="b" t="t" l="l"/>
                <a:pathLst>
                  <a:path h="1131598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31598"/>
                    </a:lnTo>
                    <a:lnTo>
                      <a:pt x="0" y="1131598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201" id="201"/>
              <p:cNvSpPr/>
              <p:nvPr/>
            </p:nvSpPr>
            <p:spPr>
              <a:xfrm flipH="false" flipV="false" rot="0">
                <a:off x="35560" y="35560"/>
                <a:ext cx="1588770" cy="1144298"/>
              </a:xfrm>
              <a:custGeom>
                <a:avLst/>
                <a:gdLst/>
                <a:ahLst/>
                <a:cxnLst/>
                <a:rect r="r" b="b" t="t" l="l"/>
                <a:pathLst>
                  <a:path h="1144298" w="1588770">
                    <a:moveTo>
                      <a:pt x="1588770" y="1144298"/>
                    </a:moveTo>
                    <a:lnTo>
                      <a:pt x="0" y="1144298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44298"/>
                    </a:lnTo>
                    <a:close/>
                    <a:moveTo>
                      <a:pt x="12700" y="1131598"/>
                    </a:moveTo>
                    <a:lnTo>
                      <a:pt x="1576070" y="1131598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31598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202" id="202"/>
              <p:cNvSpPr/>
              <p:nvPr/>
            </p:nvSpPr>
            <p:spPr>
              <a:xfrm flipH="false" flipV="false" rot="0">
                <a:off x="0" y="0"/>
                <a:ext cx="1576070" cy="1131598"/>
              </a:xfrm>
              <a:custGeom>
                <a:avLst/>
                <a:gdLst/>
                <a:ahLst/>
                <a:cxnLst/>
                <a:rect r="r" b="b" t="t" l="l"/>
                <a:pathLst>
                  <a:path h="1131598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31598"/>
                    </a:lnTo>
                    <a:lnTo>
                      <a:pt x="0" y="1131598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203" id="203"/>
            <p:cNvGrpSpPr/>
            <p:nvPr/>
          </p:nvGrpSpPr>
          <p:grpSpPr>
            <a:xfrm rot="0">
              <a:off x="4468015" y="1219699"/>
              <a:ext cx="764354" cy="561368"/>
              <a:chOff x="0" y="0"/>
              <a:chExt cx="1624330" cy="1192964"/>
            </a:xfrm>
          </p:grpSpPr>
          <p:sp>
            <p:nvSpPr>
              <p:cNvPr name="Freeform 204" id="204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205" id="205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206" id="206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207" id="207"/>
            <p:cNvGrpSpPr/>
            <p:nvPr/>
          </p:nvGrpSpPr>
          <p:grpSpPr>
            <a:xfrm rot="0">
              <a:off x="5347261" y="1219699"/>
              <a:ext cx="764354" cy="561368"/>
              <a:chOff x="0" y="0"/>
              <a:chExt cx="1624330" cy="1192964"/>
            </a:xfrm>
          </p:grpSpPr>
          <p:sp>
            <p:nvSpPr>
              <p:cNvPr name="Freeform 208" id="208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209" id="209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210" id="210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211" id="211"/>
            <p:cNvGrpSpPr/>
            <p:nvPr/>
          </p:nvGrpSpPr>
          <p:grpSpPr>
            <a:xfrm rot="0">
              <a:off x="6211567" y="1219699"/>
              <a:ext cx="764354" cy="561368"/>
              <a:chOff x="0" y="0"/>
              <a:chExt cx="1624330" cy="1192964"/>
            </a:xfrm>
          </p:grpSpPr>
          <p:sp>
            <p:nvSpPr>
              <p:cNvPr name="Freeform 212" id="212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213" id="213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214" id="214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215" id="215"/>
            <p:cNvGrpSpPr/>
            <p:nvPr/>
          </p:nvGrpSpPr>
          <p:grpSpPr>
            <a:xfrm rot="0">
              <a:off x="7095446" y="1219699"/>
              <a:ext cx="764354" cy="561368"/>
              <a:chOff x="0" y="0"/>
              <a:chExt cx="1624330" cy="1192964"/>
            </a:xfrm>
          </p:grpSpPr>
          <p:sp>
            <p:nvSpPr>
              <p:cNvPr name="Freeform 216" id="216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217" id="217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218" id="218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219" id="219"/>
            <p:cNvGrpSpPr/>
            <p:nvPr/>
          </p:nvGrpSpPr>
          <p:grpSpPr>
            <a:xfrm rot="0">
              <a:off x="1861612" y="946564"/>
              <a:ext cx="1702654" cy="845061"/>
              <a:chOff x="0" y="0"/>
              <a:chExt cx="3618311" cy="1795841"/>
            </a:xfrm>
          </p:grpSpPr>
          <p:sp>
            <p:nvSpPr>
              <p:cNvPr name="Freeform 220" id="220"/>
              <p:cNvSpPr/>
              <p:nvPr/>
            </p:nvSpPr>
            <p:spPr>
              <a:xfrm flipH="false" flipV="false" rot="0">
                <a:off x="41910" y="43180"/>
                <a:ext cx="3570051" cy="1747581"/>
              </a:xfrm>
              <a:custGeom>
                <a:avLst/>
                <a:gdLst/>
                <a:ahLst/>
                <a:cxnLst/>
                <a:rect r="r" b="b" t="t" l="l"/>
                <a:pathLst>
                  <a:path h="1747581" w="3570051">
                    <a:moveTo>
                      <a:pt x="0" y="0"/>
                    </a:moveTo>
                    <a:lnTo>
                      <a:pt x="3570051" y="0"/>
                    </a:lnTo>
                    <a:lnTo>
                      <a:pt x="3570051" y="1747581"/>
                    </a:lnTo>
                    <a:lnTo>
                      <a:pt x="0" y="1747581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221" id="221"/>
              <p:cNvSpPr/>
              <p:nvPr/>
            </p:nvSpPr>
            <p:spPr>
              <a:xfrm flipH="false" flipV="false" rot="0">
                <a:off x="35560" y="35560"/>
                <a:ext cx="3582751" cy="1760281"/>
              </a:xfrm>
              <a:custGeom>
                <a:avLst/>
                <a:gdLst/>
                <a:ahLst/>
                <a:cxnLst/>
                <a:rect r="r" b="b" t="t" l="l"/>
                <a:pathLst>
                  <a:path h="1760281" w="3582751">
                    <a:moveTo>
                      <a:pt x="3582751" y="1760281"/>
                    </a:moveTo>
                    <a:lnTo>
                      <a:pt x="0" y="1760281"/>
                    </a:lnTo>
                    <a:lnTo>
                      <a:pt x="0" y="0"/>
                    </a:lnTo>
                    <a:lnTo>
                      <a:pt x="3582751" y="0"/>
                    </a:lnTo>
                    <a:lnTo>
                      <a:pt x="3582751" y="1760281"/>
                    </a:lnTo>
                    <a:close/>
                    <a:moveTo>
                      <a:pt x="12700" y="1747581"/>
                    </a:moveTo>
                    <a:lnTo>
                      <a:pt x="3570051" y="1747581"/>
                    </a:lnTo>
                    <a:lnTo>
                      <a:pt x="3570051" y="12700"/>
                    </a:lnTo>
                    <a:lnTo>
                      <a:pt x="12700" y="12700"/>
                    </a:lnTo>
                    <a:lnTo>
                      <a:pt x="12700" y="1747581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222" id="222"/>
              <p:cNvSpPr/>
              <p:nvPr/>
            </p:nvSpPr>
            <p:spPr>
              <a:xfrm flipH="false" flipV="false" rot="0">
                <a:off x="0" y="0"/>
                <a:ext cx="3570051" cy="1747581"/>
              </a:xfrm>
              <a:custGeom>
                <a:avLst/>
                <a:gdLst/>
                <a:ahLst/>
                <a:cxnLst/>
                <a:rect r="r" b="b" t="t" l="l"/>
                <a:pathLst>
                  <a:path h="1747581" w="3570051">
                    <a:moveTo>
                      <a:pt x="0" y="0"/>
                    </a:moveTo>
                    <a:lnTo>
                      <a:pt x="3570051" y="0"/>
                    </a:lnTo>
                    <a:lnTo>
                      <a:pt x="3570051" y="1747581"/>
                    </a:lnTo>
                    <a:lnTo>
                      <a:pt x="0" y="174758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name="AutoShape 223" id="223"/>
            <p:cNvSpPr/>
            <p:nvPr/>
          </p:nvSpPr>
          <p:spPr>
            <a:xfrm>
              <a:off x="1787319" y="1482770"/>
              <a:ext cx="6072481" cy="0"/>
            </a:xfrm>
            <a:prstGeom prst="line">
              <a:avLst/>
            </a:prstGeom>
            <a:ln cap="flat" w="50800">
              <a:solidFill>
                <a:srgbClr val="DE8244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TextBox 224" id="224"/>
            <p:cNvSpPr txBox="true"/>
            <p:nvPr/>
          </p:nvSpPr>
          <p:spPr>
            <a:xfrm rot="0">
              <a:off x="3642860" y="1178829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b="true" sz="1007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2570</a:t>
              </a:r>
            </a:p>
          </p:txBody>
        </p:sp>
        <p:sp>
          <p:nvSpPr>
            <p:cNvPr name="TextBox 225" id="225"/>
            <p:cNvSpPr txBox="true"/>
            <p:nvPr/>
          </p:nvSpPr>
          <p:spPr>
            <a:xfrm rot="0">
              <a:off x="4532784" y="1178829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b="true" sz="1007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2571</a:t>
              </a:r>
            </a:p>
          </p:txBody>
        </p:sp>
        <p:sp>
          <p:nvSpPr>
            <p:cNvPr name="TextBox 226" id="226"/>
            <p:cNvSpPr txBox="true"/>
            <p:nvPr/>
          </p:nvSpPr>
          <p:spPr>
            <a:xfrm rot="0">
              <a:off x="5394688" y="1178829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2572</a:t>
              </a:r>
            </a:p>
          </p:txBody>
        </p:sp>
        <p:sp>
          <p:nvSpPr>
            <p:cNvPr name="TextBox 227" id="227"/>
            <p:cNvSpPr txBox="true"/>
            <p:nvPr/>
          </p:nvSpPr>
          <p:spPr>
            <a:xfrm rot="0">
              <a:off x="6259212" y="1170967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2573</a:t>
              </a:r>
            </a:p>
          </p:txBody>
        </p:sp>
        <p:sp>
          <p:nvSpPr>
            <p:cNvPr name="TextBox 228" id="228"/>
            <p:cNvSpPr txBox="true"/>
            <p:nvPr/>
          </p:nvSpPr>
          <p:spPr>
            <a:xfrm rot="0">
              <a:off x="7123736" y="1170967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2574</a:t>
              </a:r>
            </a:p>
          </p:txBody>
        </p:sp>
        <p:sp>
          <p:nvSpPr>
            <p:cNvPr name="TextBox 229" id="229"/>
            <p:cNvSpPr txBox="true"/>
            <p:nvPr/>
          </p:nvSpPr>
          <p:spPr>
            <a:xfrm rot="0">
              <a:off x="3627155" y="1496555"/>
              <a:ext cx="746523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40</a:t>
              </a:r>
            </a:p>
          </p:txBody>
        </p:sp>
        <p:sp>
          <p:nvSpPr>
            <p:cNvPr name="TextBox 230" id="230"/>
            <p:cNvSpPr txBox="true"/>
            <p:nvPr/>
          </p:nvSpPr>
          <p:spPr>
            <a:xfrm rot="0">
              <a:off x="7116091" y="1508170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 u="sng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&gt;</a:t>
              </a: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80</a:t>
              </a:r>
            </a:p>
          </p:txBody>
        </p:sp>
        <p:grpSp>
          <p:nvGrpSpPr>
            <p:cNvPr name="Group 231" id="231"/>
            <p:cNvGrpSpPr/>
            <p:nvPr/>
          </p:nvGrpSpPr>
          <p:grpSpPr>
            <a:xfrm rot="0">
              <a:off x="3593182" y="936327"/>
              <a:ext cx="4281043" cy="214632"/>
              <a:chOff x="0" y="0"/>
              <a:chExt cx="1150672" cy="57689"/>
            </a:xfrm>
          </p:grpSpPr>
          <p:sp>
            <p:nvSpPr>
              <p:cNvPr name="Freeform 232" id="232"/>
              <p:cNvSpPr/>
              <p:nvPr/>
            </p:nvSpPr>
            <p:spPr>
              <a:xfrm flipH="false" flipV="false" rot="0">
                <a:off x="0" y="0"/>
                <a:ext cx="1150672" cy="57689"/>
              </a:xfrm>
              <a:custGeom>
                <a:avLst/>
                <a:gdLst/>
                <a:ahLst/>
                <a:cxnLst/>
                <a:rect r="r" b="b" t="t" l="l"/>
                <a:pathLst>
                  <a:path h="57689" w="1150672">
                    <a:moveTo>
                      <a:pt x="0" y="0"/>
                    </a:moveTo>
                    <a:lnTo>
                      <a:pt x="1150672" y="0"/>
                    </a:lnTo>
                    <a:lnTo>
                      <a:pt x="1150672" y="57689"/>
                    </a:lnTo>
                    <a:lnTo>
                      <a:pt x="0" y="57689"/>
                    </a:lnTo>
                    <a:close/>
                  </a:path>
                </a:pathLst>
              </a:custGeom>
              <a:solidFill>
                <a:srgbClr val="FFFAF2"/>
              </a:solidFill>
            </p:spPr>
          </p:sp>
          <p:sp>
            <p:nvSpPr>
              <p:cNvPr name="TextBox 233" id="233"/>
              <p:cNvSpPr txBox="true"/>
              <p:nvPr/>
            </p:nvSpPr>
            <p:spPr>
              <a:xfrm>
                <a:off x="0" y="-38100"/>
                <a:ext cx="1150672" cy="9578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40"/>
                  </a:lnSpc>
                </a:pPr>
              </a:p>
            </p:txBody>
          </p:sp>
        </p:grpSp>
        <p:sp>
          <p:nvSpPr>
            <p:cNvPr name="TextBox 234" id="234"/>
            <p:cNvSpPr txBox="true"/>
            <p:nvPr/>
          </p:nvSpPr>
          <p:spPr>
            <a:xfrm rot="0">
              <a:off x="3657950" y="897906"/>
              <a:ext cx="4154565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b="true" sz="1007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ปีงบประมาณ </a:t>
              </a:r>
            </a:p>
          </p:txBody>
        </p:sp>
        <p:sp>
          <p:nvSpPr>
            <p:cNvPr name="TextBox 235" id="235"/>
            <p:cNvSpPr txBox="true"/>
            <p:nvPr/>
          </p:nvSpPr>
          <p:spPr>
            <a:xfrm rot="0">
              <a:off x="4494606" y="1496555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50</a:t>
              </a:r>
            </a:p>
          </p:txBody>
        </p:sp>
        <p:sp>
          <p:nvSpPr>
            <p:cNvPr name="TextBox 236" id="236"/>
            <p:cNvSpPr txBox="true"/>
            <p:nvPr/>
          </p:nvSpPr>
          <p:spPr>
            <a:xfrm rot="0">
              <a:off x="5392426" y="1496555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60</a:t>
              </a:r>
            </a:p>
          </p:txBody>
        </p:sp>
        <p:sp>
          <p:nvSpPr>
            <p:cNvPr name="TextBox 237" id="237"/>
            <p:cNvSpPr txBox="true"/>
            <p:nvPr/>
          </p:nvSpPr>
          <p:spPr>
            <a:xfrm rot="0">
              <a:off x="6238615" y="1496555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70</a:t>
              </a:r>
            </a:p>
          </p:txBody>
        </p:sp>
        <p:sp>
          <p:nvSpPr>
            <p:cNvPr name="TextBox 238" id="238"/>
            <p:cNvSpPr txBox="true"/>
            <p:nvPr/>
          </p:nvSpPr>
          <p:spPr>
            <a:xfrm rot="0">
              <a:off x="7129352" y="767855"/>
              <a:ext cx="743250" cy="13005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865"/>
                </a:lnSpc>
              </a:pPr>
              <a:r>
                <a:rPr lang="en-US" b="true" sz="565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หน่วยนับ : ร้อยละ</a:t>
              </a:r>
            </a:p>
          </p:txBody>
        </p:sp>
        <p:sp>
          <p:nvSpPr>
            <p:cNvPr name="TextBox 239" id="239"/>
            <p:cNvSpPr txBox="true"/>
            <p:nvPr/>
          </p:nvSpPr>
          <p:spPr>
            <a:xfrm rot="0">
              <a:off x="1787319" y="378268"/>
              <a:ext cx="6634572" cy="31973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007"/>
                </a:lnSpc>
              </a:pPr>
              <a:r>
                <a:rPr lang="en-US" sz="1433" spc="-60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ร้อยละบุคลากรสายวิชาการและนักวิจัยที่มีผลงานวิจัยตีพิมพ์</a:t>
              </a:r>
            </a:p>
          </p:txBody>
        </p:sp>
        <p:sp>
          <p:nvSpPr>
            <p:cNvPr name="TextBox 240" id="240"/>
            <p:cNvSpPr txBox="true"/>
            <p:nvPr/>
          </p:nvSpPr>
          <p:spPr>
            <a:xfrm rot="0">
              <a:off x="1927482" y="1535737"/>
              <a:ext cx="1577177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ค่าเป้าหมาย </a:t>
              </a:r>
            </a:p>
          </p:txBody>
        </p:sp>
        <p:grpSp>
          <p:nvGrpSpPr>
            <p:cNvPr name="Group 241" id="241"/>
            <p:cNvGrpSpPr/>
            <p:nvPr/>
          </p:nvGrpSpPr>
          <p:grpSpPr>
            <a:xfrm rot="0">
              <a:off x="1852894" y="1842425"/>
              <a:ext cx="6021331" cy="222447"/>
              <a:chOff x="0" y="0"/>
              <a:chExt cx="1618432" cy="59790"/>
            </a:xfrm>
          </p:grpSpPr>
          <p:sp>
            <p:nvSpPr>
              <p:cNvPr name="Freeform 242" id="242"/>
              <p:cNvSpPr/>
              <p:nvPr/>
            </p:nvSpPr>
            <p:spPr>
              <a:xfrm flipH="false" flipV="false" rot="0">
                <a:off x="0" y="0"/>
                <a:ext cx="1618432" cy="59790"/>
              </a:xfrm>
              <a:custGeom>
                <a:avLst/>
                <a:gdLst/>
                <a:ahLst/>
                <a:cxnLst/>
                <a:rect r="r" b="b" t="t" l="l"/>
                <a:pathLst>
                  <a:path h="59790" w="1618432">
                    <a:moveTo>
                      <a:pt x="0" y="0"/>
                    </a:moveTo>
                    <a:lnTo>
                      <a:pt x="1618432" y="0"/>
                    </a:lnTo>
                    <a:lnTo>
                      <a:pt x="1618432" y="59790"/>
                    </a:lnTo>
                    <a:lnTo>
                      <a:pt x="0" y="59790"/>
                    </a:lnTo>
                    <a:close/>
                  </a:path>
                </a:pathLst>
              </a:custGeom>
              <a:solidFill>
                <a:srgbClr val="FFFAF2"/>
              </a:solidFill>
            </p:spPr>
          </p:sp>
          <p:sp>
            <p:nvSpPr>
              <p:cNvPr name="TextBox 243" id="243"/>
              <p:cNvSpPr txBox="true"/>
              <p:nvPr/>
            </p:nvSpPr>
            <p:spPr>
              <a:xfrm>
                <a:off x="0" y="-38100"/>
                <a:ext cx="1618432" cy="978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40"/>
                  </a:lnSpc>
                </a:pPr>
              </a:p>
            </p:txBody>
          </p:sp>
        </p:grpSp>
        <p:sp>
          <p:nvSpPr>
            <p:cNvPr name="TextBox 244" id="244"/>
            <p:cNvSpPr txBox="true"/>
            <p:nvPr/>
          </p:nvSpPr>
          <p:spPr>
            <a:xfrm rot="0">
              <a:off x="1901068" y="1809154"/>
              <a:ext cx="5826502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ตัวชี้วัดใหม่</a:t>
              </a:r>
            </a:p>
          </p:txBody>
        </p:sp>
        <p:sp>
          <p:nvSpPr>
            <p:cNvPr name="TextBox 245" id="245"/>
            <p:cNvSpPr txBox="true"/>
            <p:nvPr/>
          </p:nvSpPr>
          <p:spPr>
            <a:xfrm rot="0">
              <a:off x="1861612" y="1104263"/>
              <a:ext cx="1568581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พ.ศ.</a:t>
              </a:r>
            </a:p>
          </p:txBody>
        </p:sp>
        <p:grpSp>
          <p:nvGrpSpPr>
            <p:cNvPr name="Group 246" id="246"/>
            <p:cNvGrpSpPr/>
            <p:nvPr/>
          </p:nvGrpSpPr>
          <p:grpSpPr>
            <a:xfrm rot="0">
              <a:off x="0" y="0"/>
              <a:ext cx="1801808" cy="1801808"/>
              <a:chOff x="0" y="0"/>
              <a:chExt cx="812800" cy="812800"/>
            </a:xfrm>
          </p:grpSpPr>
          <p:sp>
            <p:nvSpPr>
              <p:cNvPr name="Freeform 247" id="247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B7833"/>
              </a:solidFill>
            </p:spPr>
          </p:sp>
          <p:sp>
            <p:nvSpPr>
              <p:cNvPr name="TextBox 248" id="248"/>
              <p:cNvSpPr txBox="true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249" id="249"/>
            <p:cNvGrpSpPr>
              <a:grpSpLocks noChangeAspect="true"/>
            </p:cNvGrpSpPr>
            <p:nvPr/>
          </p:nvGrpSpPr>
          <p:grpSpPr>
            <a:xfrm rot="0">
              <a:off x="199580" y="199580"/>
              <a:ext cx="1402648" cy="1402648"/>
              <a:chOff x="0" y="0"/>
              <a:chExt cx="6355080" cy="6355080"/>
            </a:xfrm>
          </p:grpSpPr>
          <p:sp>
            <p:nvSpPr>
              <p:cNvPr name="Freeform 250" id="250"/>
              <p:cNvSpPr/>
              <p:nvPr/>
            </p:nvSpPr>
            <p:spPr>
              <a:xfrm flipH="false" flipV="false" rot="0">
                <a:off x="0" y="0"/>
                <a:ext cx="6355080" cy="6355080"/>
              </a:xfrm>
              <a:custGeom>
                <a:avLst/>
                <a:gdLst/>
                <a:ahLst/>
                <a:cxnLst/>
                <a:rect r="r" b="b" t="t" l="l"/>
                <a:pathLst>
                  <a:path h="6355080" w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name="TextBox 251" id="251"/>
            <p:cNvSpPr txBox="true"/>
            <p:nvPr/>
          </p:nvSpPr>
          <p:spPr>
            <a:xfrm rot="0">
              <a:off x="39681" y="566282"/>
              <a:ext cx="1569838" cy="77364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900"/>
                </a:lnSpc>
              </a:pPr>
              <a:r>
                <a:rPr lang="en-US" sz="3500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3.3</a:t>
              </a:r>
            </a:p>
          </p:txBody>
        </p:sp>
      </p:grpSp>
    </p:spTree>
  </p:cSld>
  <p:clrMapOvr>
    <a:masterClrMapping/>
  </p:clrMapOvr>
</p:sld>
</file>

<file path=ppt/slides/slide8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-1457448" y="1817031"/>
            <a:ext cx="10586908" cy="7057939"/>
          </a:xfrm>
          <a:custGeom>
            <a:avLst/>
            <a:gdLst/>
            <a:ahLst/>
            <a:cxnLst/>
            <a:rect r="r" b="b" t="t" l="l"/>
            <a:pathLst>
              <a:path h="7057939" w="10586908">
                <a:moveTo>
                  <a:pt x="0" y="0"/>
                </a:moveTo>
                <a:lnTo>
                  <a:pt x="10586909" y="0"/>
                </a:lnTo>
                <a:lnTo>
                  <a:pt x="10586909" y="7057938"/>
                </a:lnTo>
                <a:lnTo>
                  <a:pt x="0" y="70579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114678" y="9746541"/>
            <a:ext cx="1448922" cy="945459"/>
            <a:chOff x="0" y="0"/>
            <a:chExt cx="1931896" cy="126061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931896" cy="1260612"/>
            </a:xfrm>
            <a:custGeom>
              <a:avLst/>
              <a:gdLst/>
              <a:ahLst/>
              <a:cxnLst/>
              <a:rect r="r" b="b" t="t" l="l"/>
              <a:pathLst>
                <a:path h="1260612" w="1931896">
                  <a:moveTo>
                    <a:pt x="0" y="0"/>
                  </a:moveTo>
                  <a:lnTo>
                    <a:pt x="1931896" y="0"/>
                  </a:lnTo>
                  <a:lnTo>
                    <a:pt x="1931896" y="1260612"/>
                  </a:lnTo>
                  <a:lnTo>
                    <a:pt x="0" y="12606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" t="0" r="-2" b="0"/>
              </a:stretch>
            </a:blipFill>
          </p:spPr>
        </p:sp>
        <p:sp>
          <p:nvSpPr>
            <p:cNvPr name="TextBox 5" id="5"/>
            <p:cNvSpPr txBox="true"/>
            <p:nvPr/>
          </p:nvSpPr>
          <p:spPr>
            <a:xfrm rot="0">
              <a:off x="996292" y="531661"/>
              <a:ext cx="536812" cy="5712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639"/>
                </a:lnSpc>
              </a:pPr>
              <a:r>
                <a:rPr lang="en-US" sz="2599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79</a:t>
              </a:r>
            </a:p>
          </p:txBody>
        </p:sp>
      </p:grpSp>
    </p:spTree>
  </p:cSld>
  <p:clrMapOvr>
    <a:masterClrMapping/>
  </p:clrMapOvr>
</p:sld>
</file>

<file path=ppt/slides/slide8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20000" y="738151"/>
            <a:ext cx="3271164" cy="8607858"/>
          </a:xfrm>
          <a:custGeom>
            <a:avLst/>
            <a:gdLst/>
            <a:ahLst/>
            <a:cxnLst/>
            <a:rect r="r" b="b" t="t" l="l"/>
            <a:pathLst>
              <a:path h="8607858" w="3271164">
                <a:moveTo>
                  <a:pt x="0" y="0"/>
                </a:moveTo>
                <a:lnTo>
                  <a:pt x="3271164" y="0"/>
                </a:lnTo>
                <a:lnTo>
                  <a:pt x="3271164" y="8607858"/>
                </a:lnTo>
                <a:lnTo>
                  <a:pt x="0" y="86078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750" t="0" r="-148531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09179" y="882193"/>
            <a:ext cx="2770821" cy="12236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40"/>
              </a:lnSpc>
            </a:pPr>
            <a:r>
              <a:rPr lang="en-US" b="true" sz="2000" spc="-56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4.4 ยุทธศาสตร์ที่ 4 ขับเคลื่อนการบริการวิชาการสู่ความเป็นเลิศ สร้างคุณค่าแก่ชุมชนและสังคม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969887" y="2271251"/>
            <a:ext cx="2849405" cy="5025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30"/>
              </a:lnSpc>
            </a:pPr>
            <a:r>
              <a:rPr lang="en-US" sz="1500" spc="114">
                <a:solidFill>
                  <a:srgbClr val="000000"/>
                </a:solidFill>
                <a:latin typeface="Mitr ExtraLight Bold"/>
                <a:ea typeface="Mitr ExtraLight Bold"/>
                <a:cs typeface="Mitr ExtraLight Bold"/>
                <a:sym typeface="Mitr ExtraLight Bold"/>
              </a:rPr>
              <a:t>เป้าประสงค์ :</a:t>
            </a:r>
            <a:r>
              <a:rPr lang="en-US" sz="1500" spc="114">
                <a:solidFill>
                  <a:srgbClr val="FFFFFF"/>
                </a:solidFill>
                <a:latin typeface="Mitr ExtraLight Bold"/>
                <a:ea typeface="Mitr ExtraLight Bold"/>
                <a:cs typeface="Mitr ExtraLight Bold"/>
                <a:sym typeface="Mitr ExtraLight Bold"/>
              </a:rPr>
              <a:t> </a:t>
            </a:r>
          </a:p>
          <a:p>
            <a:pPr algn="l">
              <a:lnSpc>
                <a:spcPts val="1830"/>
              </a:lnSpc>
            </a:pPr>
            <a:r>
              <a:rPr lang="en-US" sz="1500" spc="114">
                <a:solidFill>
                  <a:srgbClr val="FFFFFF"/>
                </a:solidFill>
                <a:latin typeface="Mitr ExtraLight Bold"/>
                <a:ea typeface="Mitr ExtraLight Bold"/>
                <a:cs typeface="Mitr ExtraLight Bold"/>
                <a:sym typeface="Mitr ExtraLight Bold"/>
              </a:rPr>
              <a:t>4.1 องค์ความรู้ งานวิจัย และนวัตกรรมของมหาวิทยาลัย</a:t>
            </a:r>
          </a:p>
          <a:p>
            <a:pPr algn="l">
              <a:lnSpc>
                <a:spcPts val="1830"/>
              </a:lnSpc>
            </a:pPr>
            <a:r>
              <a:rPr lang="en-US" sz="1500" spc="114">
                <a:solidFill>
                  <a:srgbClr val="FFFFFF"/>
                </a:solidFill>
                <a:latin typeface="Mitr ExtraLight Bold"/>
                <a:ea typeface="Mitr ExtraLight Bold"/>
                <a:cs typeface="Mitr ExtraLight Bold"/>
                <a:sym typeface="Mitr ExtraLight Bold"/>
              </a:rPr>
              <a:t>ได้รับการต่อยอดเป็นบริการวิชาการเชิงพาณิชย์ และสร้างมูลค่าเพิ่มแก่ชุมชนและสังคม ตามแนวทาง BCG และ CREATIVE ECONOMY</a:t>
            </a:r>
          </a:p>
          <a:p>
            <a:pPr algn="l">
              <a:lnSpc>
                <a:spcPts val="1830"/>
              </a:lnSpc>
            </a:pPr>
            <a:r>
              <a:rPr lang="en-US" sz="1500" spc="114">
                <a:solidFill>
                  <a:srgbClr val="FFFFFF"/>
                </a:solidFill>
                <a:latin typeface="Mitr ExtraLight Bold"/>
                <a:ea typeface="Mitr ExtraLight Bold"/>
                <a:cs typeface="Mitr ExtraLight Bold"/>
                <a:sym typeface="Mitr ExtraLight Bold"/>
              </a:rPr>
              <a:t> 4.2 ประชาชนทุกช่วงวัยสามารถเข้าถึงโอกาสการเรียนรู้ตลอดชีวิต (LIFELONG LEARNING) เพื่อยกระดับทักษะ สมรรถนะ และคุณภาพชีวิต รองรับการเปลี่ยนแปลงของสังคมและตลาดแรงงาน</a:t>
            </a:r>
          </a:p>
          <a:p>
            <a:pPr algn="l">
              <a:lnSpc>
                <a:spcPts val="1830"/>
              </a:lnSpc>
            </a:pPr>
            <a:r>
              <a:rPr lang="en-US" sz="1500" spc="114">
                <a:solidFill>
                  <a:srgbClr val="FFFFFF"/>
                </a:solidFill>
                <a:latin typeface="Mitr ExtraLight Bold"/>
                <a:ea typeface="Mitr ExtraLight Bold"/>
                <a:cs typeface="Mitr ExtraLight Bold"/>
                <a:sym typeface="Mitr ExtraLight Bold"/>
              </a:rPr>
              <a:t> 4.3 มหาวิทยาลัยมีระบบบริการวิชาการที่มีประสิทธิภาพ สามารถสร้างความร่วมมือกับภาคี</a:t>
            </a:r>
          </a:p>
          <a:p>
            <a:pPr algn="l">
              <a:lnSpc>
                <a:spcPts val="1830"/>
              </a:lnSpc>
            </a:pPr>
            <a:r>
              <a:rPr lang="en-US" sz="1500" spc="114">
                <a:solidFill>
                  <a:srgbClr val="FFFFFF"/>
                </a:solidFill>
                <a:latin typeface="Mitr ExtraLight Bold"/>
                <a:ea typeface="Mitr ExtraLight Bold"/>
                <a:cs typeface="Mitr ExtraLight Bold"/>
                <a:sym typeface="Mitr ExtraLight Bold"/>
              </a:rPr>
              <a:t>เครือข่าย และเพิ่มรายได้</a:t>
            </a:r>
          </a:p>
          <a:p>
            <a:pPr algn="l">
              <a:lnSpc>
                <a:spcPts val="1830"/>
              </a:lnSpc>
            </a:pPr>
            <a:r>
              <a:rPr lang="en-US" sz="1500" spc="114">
                <a:solidFill>
                  <a:srgbClr val="FFFFFF"/>
                </a:solidFill>
                <a:latin typeface="Mitr ExtraLight Bold"/>
                <a:ea typeface="Mitr ExtraLight Bold"/>
                <a:cs typeface="Mitr ExtraLight Bold"/>
                <a:sym typeface="Mitr ExtraLight Bold"/>
              </a:rPr>
              <a:t>จากทุนและบริการวิชาการ</a:t>
            </a:r>
          </a:p>
          <a:p>
            <a:pPr algn="l">
              <a:lnSpc>
                <a:spcPts val="1830"/>
              </a:lnSpc>
            </a:pPr>
            <a:r>
              <a:rPr lang="en-US" sz="1500" spc="114">
                <a:solidFill>
                  <a:srgbClr val="FFFFFF"/>
                </a:solidFill>
                <a:latin typeface="Mitr ExtraLight Bold"/>
                <a:ea typeface="Mitr ExtraLight Bold"/>
                <a:cs typeface="Mitr ExtraLight Bold"/>
                <a:sym typeface="Mitr ExtraLight Bold"/>
              </a:rPr>
              <a:t>อย่างยั่งยืน</a:t>
            </a:r>
          </a:p>
          <a:p>
            <a:pPr algn="l">
              <a:lnSpc>
                <a:spcPts val="1830"/>
              </a:lnSpc>
            </a:pPr>
          </a:p>
        </p:txBody>
      </p:sp>
      <p:grpSp>
        <p:nvGrpSpPr>
          <p:cNvPr name="Group 5" id="5"/>
          <p:cNvGrpSpPr/>
          <p:nvPr/>
        </p:nvGrpSpPr>
        <p:grpSpPr>
          <a:xfrm rot="0">
            <a:off x="4081034" y="738151"/>
            <a:ext cx="3271164" cy="3738101"/>
            <a:chOff x="0" y="0"/>
            <a:chExt cx="4361552" cy="498413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451" y="3203267"/>
              <a:ext cx="4333217" cy="1123829"/>
            </a:xfrm>
            <a:custGeom>
              <a:avLst/>
              <a:gdLst/>
              <a:ahLst/>
              <a:cxnLst/>
              <a:rect r="r" b="b" t="t" l="l"/>
              <a:pathLst>
                <a:path h="1123829" w="4333217">
                  <a:moveTo>
                    <a:pt x="0" y="0"/>
                  </a:moveTo>
                  <a:lnTo>
                    <a:pt x="4333218" y="0"/>
                  </a:lnTo>
                  <a:lnTo>
                    <a:pt x="4333218" y="1123830"/>
                  </a:lnTo>
                  <a:lnTo>
                    <a:pt x="0" y="11238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7986" t="-21779" r="-19800" b="-483283"/>
              </a:stretch>
            </a:blipFill>
          </p:spPr>
        </p:sp>
        <p:grpSp>
          <p:nvGrpSpPr>
            <p:cNvPr name="Group 7" id="7"/>
            <p:cNvGrpSpPr/>
            <p:nvPr/>
          </p:nvGrpSpPr>
          <p:grpSpPr>
            <a:xfrm rot="0">
              <a:off x="451" y="0"/>
              <a:ext cx="4296651" cy="1349135"/>
              <a:chOff x="0" y="0"/>
              <a:chExt cx="1128528" cy="354354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128528" cy="354354"/>
              </a:xfrm>
              <a:custGeom>
                <a:avLst/>
                <a:gdLst/>
                <a:ahLst/>
                <a:cxnLst/>
                <a:rect r="r" b="b" t="t" l="l"/>
                <a:pathLst>
                  <a:path h="354354" w="1128528">
                    <a:moveTo>
                      <a:pt x="0" y="0"/>
                    </a:moveTo>
                    <a:lnTo>
                      <a:pt x="1128528" y="0"/>
                    </a:lnTo>
                    <a:lnTo>
                      <a:pt x="1128528" y="354354"/>
                    </a:lnTo>
                    <a:lnTo>
                      <a:pt x="0" y="354354"/>
                    </a:lnTo>
                    <a:close/>
                  </a:path>
                </a:pathLst>
              </a:custGeom>
              <a:solidFill>
                <a:srgbClr val="FFC5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9525"/>
                <a:ext cx="1128528" cy="363879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10" id="10"/>
            <p:cNvGrpSpPr/>
            <p:nvPr/>
          </p:nvGrpSpPr>
          <p:grpSpPr>
            <a:xfrm rot="0">
              <a:off x="28335" y="1478935"/>
              <a:ext cx="480407" cy="308380"/>
              <a:chOff x="0" y="0"/>
              <a:chExt cx="126180" cy="80997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126180" cy="80997"/>
              </a:xfrm>
              <a:custGeom>
                <a:avLst/>
                <a:gdLst/>
                <a:ahLst/>
                <a:cxnLst/>
                <a:rect r="r" b="b" t="t" l="l"/>
                <a:pathLst>
                  <a:path h="80997" w="126180">
                    <a:moveTo>
                      <a:pt x="0" y="0"/>
                    </a:moveTo>
                    <a:lnTo>
                      <a:pt x="126180" y="0"/>
                    </a:lnTo>
                    <a:lnTo>
                      <a:pt x="126180" y="80997"/>
                    </a:lnTo>
                    <a:lnTo>
                      <a:pt x="0" y="80997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0" y="-9525"/>
                <a:ext cx="126180" cy="90522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13" id="13"/>
            <p:cNvSpPr/>
            <p:nvPr/>
          </p:nvSpPr>
          <p:spPr>
            <a:xfrm flipH="false" flipV="false" rot="0">
              <a:off x="28335" y="1478935"/>
              <a:ext cx="4333217" cy="725952"/>
            </a:xfrm>
            <a:custGeom>
              <a:avLst/>
              <a:gdLst/>
              <a:ahLst/>
              <a:cxnLst/>
              <a:rect r="r" b="b" t="t" l="l"/>
              <a:pathLst>
                <a:path h="725952" w="4333217">
                  <a:moveTo>
                    <a:pt x="0" y="0"/>
                  </a:moveTo>
                  <a:lnTo>
                    <a:pt x="4333217" y="0"/>
                  </a:lnTo>
                  <a:lnTo>
                    <a:pt x="4333217" y="725951"/>
                  </a:lnTo>
                  <a:lnTo>
                    <a:pt x="0" y="7259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7986" t="-33715" r="-19800" b="-802968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 rot="0">
              <a:off x="28539" y="1450360"/>
              <a:ext cx="4305130" cy="35337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en-US" sz="1500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4.1.1 จัดตั้ง</a:t>
              </a:r>
              <a:r>
                <a:rPr lang="en-US" sz="1500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 KNOWLEDGE HUB NPU เพื่อพัฒนาเศรษฐกิจฐานราก</a:t>
              </a:r>
            </a:p>
            <a:p>
              <a:pPr algn="l">
                <a:lnSpc>
                  <a:spcPts val="2100"/>
                </a:lnSpc>
              </a:pPr>
              <a:r>
                <a:rPr lang="en-US" sz="1500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4.1.2 COMMUNITY NEEDS ASSESSMENT เพื่อออกแบบบริการวิชาการที่ตอบโจทย์</a:t>
              </a:r>
            </a:p>
            <a:p>
              <a:pPr algn="l">
                <a:lnSpc>
                  <a:spcPts val="2100"/>
                </a:lnSpc>
              </a:pPr>
              <a:r>
                <a:rPr lang="en-US" sz="1500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4.1.3 NPU SERVICE INNOVATION LAB เพื่อออกแบบบริการวิชาการรูปแบบใหม่</a:t>
              </a:r>
            </a:p>
            <a:p>
              <a:pPr algn="l">
                <a:lnSpc>
                  <a:spcPts val="2100"/>
                </a:lnSpc>
              </a:pPr>
              <a:r>
                <a:rPr lang="en-US" sz="1500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4.1.4 สร้างความร่วมมือบริการวิชาการกับภาครัฐในพื้นที่ระเบียงเศรษฐกิจอีสาน</a:t>
              </a:r>
            </a:p>
          </p:txBody>
        </p:sp>
        <p:grpSp>
          <p:nvGrpSpPr>
            <p:cNvPr name="Group 15" id="15"/>
            <p:cNvGrpSpPr/>
            <p:nvPr/>
          </p:nvGrpSpPr>
          <p:grpSpPr>
            <a:xfrm rot="0">
              <a:off x="36655" y="1502718"/>
              <a:ext cx="480407" cy="308380"/>
              <a:chOff x="0" y="0"/>
              <a:chExt cx="126180" cy="80997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126180" cy="80997"/>
              </a:xfrm>
              <a:custGeom>
                <a:avLst/>
                <a:gdLst/>
                <a:ahLst/>
                <a:cxnLst/>
                <a:rect r="r" b="b" t="t" l="l"/>
                <a:pathLst>
                  <a:path h="80997" w="126180">
                    <a:moveTo>
                      <a:pt x="0" y="0"/>
                    </a:moveTo>
                    <a:lnTo>
                      <a:pt x="126180" y="0"/>
                    </a:lnTo>
                    <a:lnTo>
                      <a:pt x="126180" y="80997"/>
                    </a:lnTo>
                    <a:lnTo>
                      <a:pt x="0" y="80997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17" id="17"/>
              <p:cNvSpPr txBox="true"/>
              <p:nvPr/>
            </p:nvSpPr>
            <p:spPr>
              <a:xfrm>
                <a:off x="0" y="-9525"/>
                <a:ext cx="126180" cy="90522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18" id="18"/>
            <p:cNvSpPr txBox="true"/>
            <p:nvPr/>
          </p:nvSpPr>
          <p:spPr>
            <a:xfrm rot="0">
              <a:off x="149211" y="24228"/>
              <a:ext cx="3999132" cy="132490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952"/>
                </a:lnSpc>
              </a:pPr>
              <a:r>
                <a:rPr lang="en-US" sz="1600" spc="-96" b="true">
                  <a:solidFill>
                    <a:srgbClr val="804928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กลยุทธ์ที่ 1 สร้าง ENTREPRENEURIAL MINDSET และ Knowledge Hub ลุ่มน้ำโขงเพื่อพัฒนาเศรษฐกิจฐานรากและสร้างรายได้</a:t>
              </a:r>
            </a:p>
          </p:txBody>
        </p:sp>
        <p:grpSp>
          <p:nvGrpSpPr>
            <p:cNvPr name="Group 19" id="19"/>
            <p:cNvGrpSpPr/>
            <p:nvPr/>
          </p:nvGrpSpPr>
          <p:grpSpPr>
            <a:xfrm rot="0">
              <a:off x="25542" y="2225481"/>
              <a:ext cx="480407" cy="308380"/>
              <a:chOff x="0" y="0"/>
              <a:chExt cx="126180" cy="80997"/>
            </a:xfrm>
          </p:grpSpPr>
          <p:sp>
            <p:nvSpPr>
              <p:cNvPr name="Freeform 20" id="20"/>
              <p:cNvSpPr/>
              <p:nvPr/>
            </p:nvSpPr>
            <p:spPr>
              <a:xfrm flipH="false" flipV="false" rot="0">
                <a:off x="0" y="0"/>
                <a:ext cx="126180" cy="80997"/>
              </a:xfrm>
              <a:custGeom>
                <a:avLst/>
                <a:gdLst/>
                <a:ahLst/>
                <a:cxnLst/>
                <a:rect r="r" b="b" t="t" l="l"/>
                <a:pathLst>
                  <a:path h="80997" w="126180">
                    <a:moveTo>
                      <a:pt x="0" y="0"/>
                    </a:moveTo>
                    <a:lnTo>
                      <a:pt x="126180" y="0"/>
                    </a:lnTo>
                    <a:lnTo>
                      <a:pt x="126180" y="80997"/>
                    </a:lnTo>
                    <a:lnTo>
                      <a:pt x="0" y="80997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21" id="21"/>
              <p:cNvSpPr txBox="true"/>
              <p:nvPr/>
            </p:nvSpPr>
            <p:spPr>
              <a:xfrm>
                <a:off x="0" y="-9525"/>
                <a:ext cx="126180" cy="90522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22" id="22"/>
            <p:cNvGrpSpPr/>
            <p:nvPr/>
          </p:nvGrpSpPr>
          <p:grpSpPr>
            <a:xfrm rot="0">
              <a:off x="0" y="3203267"/>
              <a:ext cx="480407" cy="308380"/>
              <a:chOff x="0" y="0"/>
              <a:chExt cx="126180" cy="80997"/>
            </a:xfrm>
          </p:grpSpPr>
          <p:sp>
            <p:nvSpPr>
              <p:cNvPr name="Freeform 23" id="23"/>
              <p:cNvSpPr/>
              <p:nvPr/>
            </p:nvSpPr>
            <p:spPr>
              <a:xfrm flipH="false" flipV="false" rot="0">
                <a:off x="0" y="0"/>
                <a:ext cx="126180" cy="80997"/>
              </a:xfrm>
              <a:custGeom>
                <a:avLst/>
                <a:gdLst/>
                <a:ahLst/>
                <a:cxnLst/>
                <a:rect r="r" b="b" t="t" l="l"/>
                <a:pathLst>
                  <a:path h="80997" w="126180">
                    <a:moveTo>
                      <a:pt x="0" y="0"/>
                    </a:moveTo>
                    <a:lnTo>
                      <a:pt x="126180" y="0"/>
                    </a:lnTo>
                    <a:lnTo>
                      <a:pt x="126180" y="80997"/>
                    </a:lnTo>
                    <a:lnTo>
                      <a:pt x="0" y="80997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24" id="24"/>
              <p:cNvSpPr txBox="true"/>
              <p:nvPr/>
            </p:nvSpPr>
            <p:spPr>
              <a:xfrm>
                <a:off x="0" y="-9525"/>
                <a:ext cx="126180" cy="90522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25" id="25"/>
            <p:cNvGrpSpPr/>
            <p:nvPr/>
          </p:nvGrpSpPr>
          <p:grpSpPr>
            <a:xfrm rot="0">
              <a:off x="451" y="4327097"/>
              <a:ext cx="480407" cy="308380"/>
              <a:chOff x="0" y="0"/>
              <a:chExt cx="126180" cy="80997"/>
            </a:xfrm>
          </p:grpSpPr>
          <p:sp>
            <p:nvSpPr>
              <p:cNvPr name="Freeform 26" id="26"/>
              <p:cNvSpPr/>
              <p:nvPr/>
            </p:nvSpPr>
            <p:spPr>
              <a:xfrm flipH="false" flipV="false" rot="0">
                <a:off x="0" y="0"/>
                <a:ext cx="126180" cy="80997"/>
              </a:xfrm>
              <a:custGeom>
                <a:avLst/>
                <a:gdLst/>
                <a:ahLst/>
                <a:cxnLst/>
                <a:rect r="r" b="b" t="t" l="l"/>
                <a:pathLst>
                  <a:path h="80997" w="126180">
                    <a:moveTo>
                      <a:pt x="0" y="0"/>
                    </a:moveTo>
                    <a:lnTo>
                      <a:pt x="126180" y="0"/>
                    </a:lnTo>
                    <a:lnTo>
                      <a:pt x="126180" y="80997"/>
                    </a:lnTo>
                    <a:lnTo>
                      <a:pt x="0" y="80997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27" id="27"/>
              <p:cNvSpPr txBox="true"/>
              <p:nvPr/>
            </p:nvSpPr>
            <p:spPr>
              <a:xfrm>
                <a:off x="0" y="-9525"/>
                <a:ext cx="126180" cy="90522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</p:grpSp>
      <p:grpSp>
        <p:nvGrpSpPr>
          <p:cNvPr name="Group 28" id="28"/>
          <p:cNvGrpSpPr/>
          <p:nvPr/>
        </p:nvGrpSpPr>
        <p:grpSpPr>
          <a:xfrm rot="0">
            <a:off x="4081034" y="4598367"/>
            <a:ext cx="3271164" cy="5023976"/>
            <a:chOff x="0" y="0"/>
            <a:chExt cx="4361552" cy="6698635"/>
          </a:xfrm>
        </p:grpSpPr>
        <p:grpSp>
          <p:nvGrpSpPr>
            <p:cNvPr name="Group 29" id="29"/>
            <p:cNvGrpSpPr/>
            <p:nvPr/>
          </p:nvGrpSpPr>
          <p:grpSpPr>
            <a:xfrm rot="0">
              <a:off x="0" y="0"/>
              <a:ext cx="4361552" cy="1059835"/>
              <a:chOff x="0" y="0"/>
              <a:chExt cx="1145574" cy="278369"/>
            </a:xfrm>
          </p:grpSpPr>
          <p:sp>
            <p:nvSpPr>
              <p:cNvPr name="Freeform 30" id="30"/>
              <p:cNvSpPr/>
              <p:nvPr/>
            </p:nvSpPr>
            <p:spPr>
              <a:xfrm flipH="false" flipV="false" rot="0">
                <a:off x="0" y="0"/>
                <a:ext cx="1145574" cy="278369"/>
              </a:xfrm>
              <a:custGeom>
                <a:avLst/>
                <a:gdLst/>
                <a:ahLst/>
                <a:cxnLst/>
                <a:rect r="r" b="b" t="t" l="l"/>
                <a:pathLst>
                  <a:path h="278369" w="1145574">
                    <a:moveTo>
                      <a:pt x="0" y="0"/>
                    </a:moveTo>
                    <a:lnTo>
                      <a:pt x="1145574" y="0"/>
                    </a:lnTo>
                    <a:lnTo>
                      <a:pt x="1145574" y="278369"/>
                    </a:lnTo>
                    <a:lnTo>
                      <a:pt x="0" y="278369"/>
                    </a:lnTo>
                    <a:close/>
                  </a:path>
                </a:pathLst>
              </a:custGeom>
              <a:solidFill>
                <a:srgbClr val="FFC5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31" id="31"/>
              <p:cNvSpPr txBox="true"/>
              <p:nvPr/>
            </p:nvSpPr>
            <p:spPr>
              <a:xfrm>
                <a:off x="0" y="-9525"/>
                <a:ext cx="1145574" cy="287894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32" id="32"/>
            <p:cNvSpPr txBox="true"/>
            <p:nvPr/>
          </p:nvSpPr>
          <p:spPr>
            <a:xfrm rot="0">
              <a:off x="213661" y="24228"/>
              <a:ext cx="3999132" cy="99470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952"/>
                </a:lnSpc>
              </a:pPr>
              <a:r>
                <a:rPr lang="en-US" sz="1600" spc="-96" b="true">
                  <a:solidFill>
                    <a:srgbClr val="804928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กลยุทธ์ที่ 2  พัฒนาบริการวิชาการเชิงพาณิชย์ด้าน BCG และ Creative Economy จากงานวิจัยท้องถิ่น</a:t>
              </a:r>
            </a:p>
          </p:txBody>
        </p:sp>
        <p:sp>
          <p:nvSpPr>
            <p:cNvPr name="Freeform 33" id="33"/>
            <p:cNvSpPr/>
            <p:nvPr/>
          </p:nvSpPr>
          <p:spPr>
            <a:xfrm flipH="false" flipV="false" rot="0">
              <a:off x="28335" y="5283177"/>
              <a:ext cx="4333217" cy="1123829"/>
            </a:xfrm>
            <a:custGeom>
              <a:avLst/>
              <a:gdLst/>
              <a:ahLst/>
              <a:cxnLst/>
              <a:rect r="r" b="b" t="t" l="l"/>
              <a:pathLst>
                <a:path h="1123829" w="4333217">
                  <a:moveTo>
                    <a:pt x="0" y="0"/>
                  </a:moveTo>
                  <a:lnTo>
                    <a:pt x="4333217" y="0"/>
                  </a:lnTo>
                  <a:lnTo>
                    <a:pt x="4333217" y="1123829"/>
                  </a:lnTo>
                  <a:lnTo>
                    <a:pt x="0" y="11238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7986" t="-21779" r="-19800" b="-483283"/>
              </a:stretch>
            </a:blipFill>
          </p:spPr>
        </p:sp>
        <p:sp>
          <p:nvSpPr>
            <p:cNvPr name="Freeform 34" id="34"/>
            <p:cNvSpPr/>
            <p:nvPr/>
          </p:nvSpPr>
          <p:spPr>
            <a:xfrm flipH="false" flipV="false" rot="0">
              <a:off x="24060" y="3175767"/>
              <a:ext cx="4333217" cy="1123829"/>
            </a:xfrm>
            <a:custGeom>
              <a:avLst/>
              <a:gdLst/>
              <a:ahLst/>
              <a:cxnLst/>
              <a:rect r="r" b="b" t="t" l="l"/>
              <a:pathLst>
                <a:path h="1123829" w="4333217">
                  <a:moveTo>
                    <a:pt x="0" y="0"/>
                  </a:moveTo>
                  <a:lnTo>
                    <a:pt x="4333217" y="0"/>
                  </a:lnTo>
                  <a:lnTo>
                    <a:pt x="4333217" y="1123829"/>
                  </a:lnTo>
                  <a:lnTo>
                    <a:pt x="0" y="11238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7986" t="-21779" r="-19800" b="-483283"/>
              </a:stretch>
            </a:blipFill>
          </p:spPr>
        </p:sp>
        <p:grpSp>
          <p:nvGrpSpPr>
            <p:cNvPr name="Group 35" id="35"/>
            <p:cNvGrpSpPr/>
            <p:nvPr/>
          </p:nvGrpSpPr>
          <p:grpSpPr>
            <a:xfrm rot="0">
              <a:off x="28335" y="1059835"/>
              <a:ext cx="480407" cy="308380"/>
              <a:chOff x="0" y="0"/>
              <a:chExt cx="126180" cy="80997"/>
            </a:xfrm>
          </p:grpSpPr>
          <p:sp>
            <p:nvSpPr>
              <p:cNvPr name="Freeform 36" id="36"/>
              <p:cNvSpPr/>
              <p:nvPr/>
            </p:nvSpPr>
            <p:spPr>
              <a:xfrm flipH="false" flipV="false" rot="0">
                <a:off x="0" y="0"/>
                <a:ext cx="126180" cy="80997"/>
              </a:xfrm>
              <a:custGeom>
                <a:avLst/>
                <a:gdLst/>
                <a:ahLst/>
                <a:cxnLst/>
                <a:rect r="r" b="b" t="t" l="l"/>
                <a:pathLst>
                  <a:path h="80997" w="126180">
                    <a:moveTo>
                      <a:pt x="0" y="0"/>
                    </a:moveTo>
                    <a:lnTo>
                      <a:pt x="126180" y="0"/>
                    </a:lnTo>
                    <a:lnTo>
                      <a:pt x="126180" y="80997"/>
                    </a:lnTo>
                    <a:lnTo>
                      <a:pt x="0" y="80997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37" id="37"/>
              <p:cNvSpPr txBox="true"/>
              <p:nvPr/>
            </p:nvSpPr>
            <p:spPr>
              <a:xfrm>
                <a:off x="0" y="-9525"/>
                <a:ext cx="126180" cy="90522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38" id="38"/>
            <p:cNvSpPr/>
            <p:nvPr/>
          </p:nvSpPr>
          <p:spPr>
            <a:xfrm flipH="false" flipV="false" rot="0">
              <a:off x="28335" y="1059835"/>
              <a:ext cx="4333217" cy="1070952"/>
            </a:xfrm>
            <a:custGeom>
              <a:avLst/>
              <a:gdLst/>
              <a:ahLst/>
              <a:cxnLst/>
              <a:rect r="r" b="b" t="t" l="l"/>
              <a:pathLst>
                <a:path h="1070952" w="4333217">
                  <a:moveTo>
                    <a:pt x="0" y="0"/>
                  </a:moveTo>
                  <a:lnTo>
                    <a:pt x="4333217" y="0"/>
                  </a:lnTo>
                  <a:lnTo>
                    <a:pt x="4333217" y="1070952"/>
                  </a:lnTo>
                  <a:lnTo>
                    <a:pt x="0" y="10709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7986" t="-22854" r="-19800" b="-512082"/>
              </a:stretch>
            </a:blipFill>
          </p:spPr>
        </p:sp>
        <p:sp>
          <p:nvSpPr>
            <p:cNvPr name="TextBox 39" id="39"/>
            <p:cNvSpPr txBox="true"/>
            <p:nvPr/>
          </p:nvSpPr>
          <p:spPr>
            <a:xfrm rot="0">
              <a:off x="28539" y="1031260"/>
              <a:ext cx="4088739" cy="56673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en-US" sz="1500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4.2.1 พัฒนา</a:t>
              </a:r>
              <a:r>
                <a:rPr lang="en-US" sz="1500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 SERVICE PORTFOLIO บริการวิชาการเชิงพาณิชย์ด้าน BCG และ CREATIVE ECONOMY</a:t>
              </a:r>
            </a:p>
            <a:p>
              <a:pPr algn="l">
                <a:lnSpc>
                  <a:spcPts val="2100"/>
                </a:lnSpc>
              </a:pPr>
              <a:r>
                <a:rPr lang="en-US" sz="1500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4.2.2 จัดตั้งศูนย์ให้คำปรึกษาทางธุรกิจ NPU BUSINESS CONSULTING CENTER</a:t>
              </a:r>
            </a:p>
            <a:p>
              <a:pPr algn="l">
                <a:lnSpc>
                  <a:spcPts val="2100"/>
                </a:lnSpc>
              </a:pPr>
              <a:r>
                <a:rPr lang="en-US" sz="1500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4.2.3 พัฒนาบริการวิชาการ AREA-BASED ที่แตกต่างจากมหาวิทยาลัยอื่น (DIFFERENTIATION STRATEGY)</a:t>
              </a:r>
            </a:p>
            <a:p>
              <a:pPr algn="l">
                <a:lnSpc>
                  <a:spcPts val="2100"/>
                </a:lnSpc>
              </a:pPr>
              <a:r>
                <a:rPr lang="en-US" sz="1500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4.2.4 วิเคราะห์และกำหนด NICHE SERVICE POSITIONING ของบริการวิชาการ NPU</a:t>
              </a:r>
            </a:p>
            <a:p>
              <a:pPr algn="l">
                <a:lnSpc>
                  <a:spcPts val="2100"/>
                </a:lnSpc>
              </a:pPr>
              <a:r>
                <a:rPr lang="en-US" sz="1500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4.2.5 สร้างแบรนด์บริการวิชาการ NICHE: NPU BORDER ECONOMY EXPERTISE CENTER</a:t>
              </a:r>
            </a:p>
            <a:p>
              <a:pPr algn="l">
                <a:lnSpc>
                  <a:spcPts val="2100"/>
                </a:lnSpc>
              </a:pPr>
            </a:p>
          </p:txBody>
        </p:sp>
        <p:grpSp>
          <p:nvGrpSpPr>
            <p:cNvPr name="Group 40" id="40"/>
            <p:cNvGrpSpPr/>
            <p:nvPr/>
          </p:nvGrpSpPr>
          <p:grpSpPr>
            <a:xfrm rot="0">
              <a:off x="36655" y="1083618"/>
              <a:ext cx="480407" cy="308380"/>
              <a:chOff x="0" y="0"/>
              <a:chExt cx="126180" cy="80997"/>
            </a:xfrm>
          </p:grpSpPr>
          <p:sp>
            <p:nvSpPr>
              <p:cNvPr name="Freeform 41" id="41"/>
              <p:cNvSpPr/>
              <p:nvPr/>
            </p:nvSpPr>
            <p:spPr>
              <a:xfrm flipH="false" flipV="false" rot="0">
                <a:off x="0" y="0"/>
                <a:ext cx="126180" cy="80997"/>
              </a:xfrm>
              <a:custGeom>
                <a:avLst/>
                <a:gdLst/>
                <a:ahLst/>
                <a:cxnLst/>
                <a:rect r="r" b="b" t="t" l="l"/>
                <a:pathLst>
                  <a:path h="80997" w="126180">
                    <a:moveTo>
                      <a:pt x="0" y="0"/>
                    </a:moveTo>
                    <a:lnTo>
                      <a:pt x="126180" y="0"/>
                    </a:lnTo>
                    <a:lnTo>
                      <a:pt x="126180" y="80997"/>
                    </a:lnTo>
                    <a:lnTo>
                      <a:pt x="0" y="80997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42" id="42"/>
              <p:cNvSpPr txBox="true"/>
              <p:nvPr/>
            </p:nvSpPr>
            <p:spPr>
              <a:xfrm>
                <a:off x="0" y="-9525"/>
                <a:ext cx="126180" cy="90522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43" id="43"/>
            <p:cNvGrpSpPr/>
            <p:nvPr/>
          </p:nvGrpSpPr>
          <p:grpSpPr>
            <a:xfrm rot="0">
              <a:off x="0" y="2130787"/>
              <a:ext cx="480407" cy="308380"/>
              <a:chOff x="0" y="0"/>
              <a:chExt cx="126180" cy="80997"/>
            </a:xfrm>
          </p:grpSpPr>
          <p:sp>
            <p:nvSpPr>
              <p:cNvPr name="Freeform 44" id="44"/>
              <p:cNvSpPr/>
              <p:nvPr/>
            </p:nvSpPr>
            <p:spPr>
              <a:xfrm flipH="false" flipV="false" rot="0">
                <a:off x="0" y="0"/>
                <a:ext cx="126180" cy="80997"/>
              </a:xfrm>
              <a:custGeom>
                <a:avLst/>
                <a:gdLst/>
                <a:ahLst/>
                <a:cxnLst/>
                <a:rect r="r" b="b" t="t" l="l"/>
                <a:pathLst>
                  <a:path h="80997" w="126180">
                    <a:moveTo>
                      <a:pt x="0" y="0"/>
                    </a:moveTo>
                    <a:lnTo>
                      <a:pt x="126180" y="0"/>
                    </a:lnTo>
                    <a:lnTo>
                      <a:pt x="126180" y="80997"/>
                    </a:lnTo>
                    <a:lnTo>
                      <a:pt x="0" y="80997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45" id="45"/>
              <p:cNvSpPr txBox="true"/>
              <p:nvPr/>
            </p:nvSpPr>
            <p:spPr>
              <a:xfrm>
                <a:off x="0" y="-9525"/>
                <a:ext cx="126180" cy="90522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46" id="46"/>
            <p:cNvGrpSpPr/>
            <p:nvPr/>
          </p:nvGrpSpPr>
          <p:grpSpPr>
            <a:xfrm rot="0">
              <a:off x="0" y="3198070"/>
              <a:ext cx="480407" cy="308380"/>
              <a:chOff x="0" y="0"/>
              <a:chExt cx="126180" cy="80997"/>
            </a:xfrm>
          </p:grpSpPr>
          <p:sp>
            <p:nvSpPr>
              <p:cNvPr name="Freeform 47" id="47"/>
              <p:cNvSpPr/>
              <p:nvPr/>
            </p:nvSpPr>
            <p:spPr>
              <a:xfrm flipH="false" flipV="false" rot="0">
                <a:off x="0" y="0"/>
                <a:ext cx="126180" cy="80997"/>
              </a:xfrm>
              <a:custGeom>
                <a:avLst/>
                <a:gdLst/>
                <a:ahLst/>
                <a:cxnLst/>
                <a:rect r="r" b="b" t="t" l="l"/>
                <a:pathLst>
                  <a:path h="80997" w="126180">
                    <a:moveTo>
                      <a:pt x="0" y="0"/>
                    </a:moveTo>
                    <a:lnTo>
                      <a:pt x="126180" y="0"/>
                    </a:lnTo>
                    <a:lnTo>
                      <a:pt x="126180" y="80997"/>
                    </a:lnTo>
                    <a:lnTo>
                      <a:pt x="0" y="80997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48" id="48"/>
              <p:cNvSpPr txBox="true"/>
              <p:nvPr/>
            </p:nvSpPr>
            <p:spPr>
              <a:xfrm>
                <a:off x="0" y="-9525"/>
                <a:ext cx="126180" cy="90522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49" id="49"/>
            <p:cNvGrpSpPr/>
            <p:nvPr/>
          </p:nvGrpSpPr>
          <p:grpSpPr>
            <a:xfrm rot="0">
              <a:off x="451" y="4275910"/>
              <a:ext cx="516611" cy="308380"/>
              <a:chOff x="0" y="0"/>
              <a:chExt cx="135689" cy="80997"/>
            </a:xfrm>
          </p:grpSpPr>
          <p:sp>
            <p:nvSpPr>
              <p:cNvPr name="Freeform 50" id="50"/>
              <p:cNvSpPr/>
              <p:nvPr/>
            </p:nvSpPr>
            <p:spPr>
              <a:xfrm flipH="false" flipV="false" rot="0">
                <a:off x="0" y="0"/>
                <a:ext cx="135689" cy="80997"/>
              </a:xfrm>
              <a:custGeom>
                <a:avLst/>
                <a:gdLst/>
                <a:ahLst/>
                <a:cxnLst/>
                <a:rect r="r" b="b" t="t" l="l"/>
                <a:pathLst>
                  <a:path h="80997" w="135689">
                    <a:moveTo>
                      <a:pt x="0" y="0"/>
                    </a:moveTo>
                    <a:lnTo>
                      <a:pt x="135689" y="0"/>
                    </a:lnTo>
                    <a:lnTo>
                      <a:pt x="135689" y="80997"/>
                    </a:lnTo>
                    <a:lnTo>
                      <a:pt x="0" y="80997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51" id="51"/>
              <p:cNvSpPr txBox="true"/>
              <p:nvPr/>
            </p:nvSpPr>
            <p:spPr>
              <a:xfrm>
                <a:off x="0" y="-9525"/>
                <a:ext cx="135689" cy="90522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52" id="52"/>
            <p:cNvGrpSpPr/>
            <p:nvPr/>
          </p:nvGrpSpPr>
          <p:grpSpPr>
            <a:xfrm rot="0">
              <a:off x="36655" y="5283177"/>
              <a:ext cx="618375" cy="308380"/>
              <a:chOff x="0" y="0"/>
              <a:chExt cx="162418" cy="80997"/>
            </a:xfrm>
          </p:grpSpPr>
          <p:sp>
            <p:nvSpPr>
              <p:cNvPr name="Freeform 53" id="53"/>
              <p:cNvSpPr/>
              <p:nvPr/>
            </p:nvSpPr>
            <p:spPr>
              <a:xfrm flipH="false" flipV="false" rot="0">
                <a:off x="0" y="0"/>
                <a:ext cx="162418" cy="80997"/>
              </a:xfrm>
              <a:custGeom>
                <a:avLst/>
                <a:gdLst/>
                <a:ahLst/>
                <a:cxnLst/>
                <a:rect r="r" b="b" t="t" l="l"/>
                <a:pathLst>
                  <a:path h="80997" w="162418">
                    <a:moveTo>
                      <a:pt x="0" y="0"/>
                    </a:moveTo>
                    <a:lnTo>
                      <a:pt x="162418" y="0"/>
                    </a:lnTo>
                    <a:lnTo>
                      <a:pt x="162418" y="80997"/>
                    </a:lnTo>
                    <a:lnTo>
                      <a:pt x="0" y="80997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54" id="54"/>
              <p:cNvSpPr txBox="true"/>
              <p:nvPr/>
            </p:nvSpPr>
            <p:spPr>
              <a:xfrm>
                <a:off x="0" y="-9525"/>
                <a:ext cx="162418" cy="90522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</p:grpSp>
      <p:grpSp>
        <p:nvGrpSpPr>
          <p:cNvPr name="Group 55" id="55"/>
          <p:cNvGrpSpPr/>
          <p:nvPr/>
        </p:nvGrpSpPr>
        <p:grpSpPr>
          <a:xfrm rot="0">
            <a:off x="5929792" y="9636740"/>
            <a:ext cx="1633808" cy="1066103"/>
            <a:chOff x="0" y="0"/>
            <a:chExt cx="2178411" cy="1421470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2178411" cy="1421470"/>
            </a:xfrm>
            <a:custGeom>
              <a:avLst/>
              <a:gdLst/>
              <a:ahLst/>
              <a:cxnLst/>
              <a:rect r="r" b="b" t="t" l="l"/>
              <a:pathLst>
                <a:path h="1421470" w="2178411">
                  <a:moveTo>
                    <a:pt x="0" y="0"/>
                  </a:moveTo>
                  <a:lnTo>
                    <a:pt x="2178411" y="0"/>
                  </a:lnTo>
                  <a:lnTo>
                    <a:pt x="2178411" y="1421470"/>
                  </a:lnTo>
                  <a:lnTo>
                    <a:pt x="0" y="14214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2" t="0" r="-2" b="0"/>
              </a:stretch>
            </a:blipFill>
          </p:spPr>
        </p:sp>
        <p:sp>
          <p:nvSpPr>
            <p:cNvPr name="TextBox 57" id="57"/>
            <p:cNvSpPr txBox="true"/>
            <p:nvPr/>
          </p:nvSpPr>
          <p:spPr>
            <a:xfrm rot="0">
              <a:off x="1123422" y="597270"/>
              <a:ext cx="605311" cy="6463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104"/>
                </a:lnSpc>
              </a:pPr>
              <a:r>
                <a:rPr lang="en-US" sz="2931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80</a:t>
              </a:r>
            </a:p>
          </p:txBody>
        </p:sp>
      </p:grpSp>
    </p:spTree>
  </p:cSld>
  <p:clrMapOvr>
    <a:masterClrMapping/>
  </p:clrMapOvr>
</p:sld>
</file>

<file path=ppt/slides/slide8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09869" y="738151"/>
            <a:ext cx="3267958" cy="9348709"/>
          </a:xfrm>
          <a:custGeom>
            <a:avLst/>
            <a:gdLst/>
            <a:ahLst/>
            <a:cxnLst/>
            <a:rect r="r" b="b" t="t" l="l"/>
            <a:pathLst>
              <a:path h="9348709" w="3267958">
                <a:moveTo>
                  <a:pt x="0" y="0"/>
                </a:moveTo>
                <a:lnTo>
                  <a:pt x="3267958" y="0"/>
                </a:lnTo>
                <a:lnTo>
                  <a:pt x="3267958" y="9348709"/>
                </a:lnTo>
                <a:lnTo>
                  <a:pt x="0" y="93487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9035" t="0" r="-165883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5800803" y="9552575"/>
            <a:ext cx="1762797" cy="1150269"/>
            <a:chOff x="0" y="0"/>
            <a:chExt cx="2350397" cy="153369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350397" cy="1533693"/>
            </a:xfrm>
            <a:custGeom>
              <a:avLst/>
              <a:gdLst/>
              <a:ahLst/>
              <a:cxnLst/>
              <a:rect r="r" b="b" t="t" l="l"/>
              <a:pathLst>
                <a:path h="1533693" w="2350397">
                  <a:moveTo>
                    <a:pt x="0" y="0"/>
                  </a:moveTo>
                  <a:lnTo>
                    <a:pt x="2350397" y="0"/>
                  </a:lnTo>
                  <a:lnTo>
                    <a:pt x="2350397" y="1533693"/>
                  </a:lnTo>
                  <a:lnTo>
                    <a:pt x="0" y="15336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" t="0" r="-1" b="0"/>
              </a:stretch>
            </a:blipFill>
          </p:spPr>
        </p:sp>
        <p:sp>
          <p:nvSpPr>
            <p:cNvPr name="TextBox 5" id="5"/>
            <p:cNvSpPr txBox="true"/>
            <p:nvPr/>
          </p:nvSpPr>
          <p:spPr>
            <a:xfrm rot="0">
              <a:off x="1261127" y="684878"/>
              <a:ext cx="624980" cy="66521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237"/>
                </a:lnSpc>
              </a:pPr>
              <a:r>
                <a:rPr lang="en-US" sz="3026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81</a:t>
              </a: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009179" y="882193"/>
            <a:ext cx="2999523" cy="12236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40"/>
              </a:lnSpc>
            </a:pPr>
            <a:r>
              <a:rPr lang="en-US" b="true" sz="2000" spc="-56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4.4 ยุทธศาสตร์ที่ 4 ขับเคลื่อนการบริการวิชาการสู่ความเป็นเลิศ สร้างคุณค่าแก่ชุมชนและสังคม (ต่อ)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4149827" y="738151"/>
            <a:ext cx="3271164" cy="3178727"/>
            <a:chOff x="0" y="0"/>
            <a:chExt cx="4361552" cy="4238303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451" y="0"/>
              <a:ext cx="4296651" cy="1059835"/>
              <a:chOff x="0" y="0"/>
              <a:chExt cx="1128528" cy="278369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1128528" cy="278369"/>
              </a:xfrm>
              <a:custGeom>
                <a:avLst/>
                <a:gdLst/>
                <a:ahLst/>
                <a:cxnLst/>
                <a:rect r="r" b="b" t="t" l="l"/>
                <a:pathLst>
                  <a:path h="278369" w="1128528">
                    <a:moveTo>
                      <a:pt x="0" y="0"/>
                    </a:moveTo>
                    <a:lnTo>
                      <a:pt x="1128528" y="0"/>
                    </a:lnTo>
                    <a:lnTo>
                      <a:pt x="1128528" y="278369"/>
                    </a:lnTo>
                    <a:lnTo>
                      <a:pt x="0" y="278369"/>
                    </a:lnTo>
                    <a:close/>
                  </a:path>
                </a:pathLst>
              </a:custGeom>
              <a:solidFill>
                <a:srgbClr val="FFC5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9525"/>
                <a:ext cx="1128528" cy="287894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11" id="11"/>
            <p:cNvSpPr txBox="true"/>
            <p:nvPr/>
          </p:nvSpPr>
          <p:spPr>
            <a:xfrm rot="0">
              <a:off x="149211" y="24228"/>
              <a:ext cx="3999132" cy="99470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952"/>
                </a:lnSpc>
              </a:pPr>
              <a:r>
                <a:rPr lang="en-US" sz="1600" spc="-88" b="true">
                  <a:solidFill>
                    <a:srgbClr val="804928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กลยุทธ์ที่ 3  พัฒนาการให้บริการที่มุ่งเน้นการเรียนรู้ตลอดชีวิต Lifelong Learning</a:t>
              </a:r>
            </a:p>
          </p:txBody>
        </p:sp>
        <p:sp>
          <p:nvSpPr>
            <p:cNvPr name="Freeform 12" id="12"/>
            <p:cNvSpPr/>
            <p:nvPr/>
          </p:nvSpPr>
          <p:spPr>
            <a:xfrm flipH="false" flipV="false" rot="0">
              <a:off x="451" y="2813036"/>
              <a:ext cx="4333217" cy="752880"/>
            </a:xfrm>
            <a:custGeom>
              <a:avLst/>
              <a:gdLst/>
              <a:ahLst/>
              <a:cxnLst/>
              <a:rect r="r" b="b" t="t" l="l"/>
              <a:pathLst>
                <a:path h="752880" w="4333217">
                  <a:moveTo>
                    <a:pt x="0" y="0"/>
                  </a:moveTo>
                  <a:lnTo>
                    <a:pt x="4333218" y="0"/>
                  </a:lnTo>
                  <a:lnTo>
                    <a:pt x="4333218" y="752880"/>
                  </a:lnTo>
                  <a:lnTo>
                    <a:pt x="0" y="7528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7986" t="-32509" r="-19800" b="-770671"/>
              </a:stretch>
            </a:blipFill>
          </p:spPr>
        </p:sp>
        <p:grpSp>
          <p:nvGrpSpPr>
            <p:cNvPr name="Group 13" id="13"/>
            <p:cNvGrpSpPr/>
            <p:nvPr/>
          </p:nvGrpSpPr>
          <p:grpSpPr>
            <a:xfrm rot="0">
              <a:off x="28335" y="1088703"/>
              <a:ext cx="480407" cy="308380"/>
              <a:chOff x="0" y="0"/>
              <a:chExt cx="126180" cy="80997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126180" cy="80997"/>
              </a:xfrm>
              <a:custGeom>
                <a:avLst/>
                <a:gdLst/>
                <a:ahLst/>
                <a:cxnLst/>
                <a:rect r="r" b="b" t="t" l="l"/>
                <a:pathLst>
                  <a:path h="80997" w="126180">
                    <a:moveTo>
                      <a:pt x="0" y="0"/>
                    </a:moveTo>
                    <a:lnTo>
                      <a:pt x="126180" y="0"/>
                    </a:lnTo>
                    <a:lnTo>
                      <a:pt x="126180" y="80997"/>
                    </a:lnTo>
                    <a:lnTo>
                      <a:pt x="0" y="80997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0" y="-9525"/>
                <a:ext cx="126180" cy="90522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16" id="16"/>
            <p:cNvSpPr/>
            <p:nvPr/>
          </p:nvSpPr>
          <p:spPr>
            <a:xfrm flipH="false" flipV="false" rot="0">
              <a:off x="28335" y="1088703"/>
              <a:ext cx="4333217" cy="725952"/>
            </a:xfrm>
            <a:custGeom>
              <a:avLst/>
              <a:gdLst/>
              <a:ahLst/>
              <a:cxnLst/>
              <a:rect r="r" b="b" t="t" l="l"/>
              <a:pathLst>
                <a:path h="725952" w="4333217">
                  <a:moveTo>
                    <a:pt x="0" y="0"/>
                  </a:moveTo>
                  <a:lnTo>
                    <a:pt x="4333217" y="0"/>
                  </a:lnTo>
                  <a:lnTo>
                    <a:pt x="4333217" y="725951"/>
                  </a:lnTo>
                  <a:lnTo>
                    <a:pt x="0" y="7259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7986" t="-33715" r="-19800" b="-802968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 rot="0">
              <a:off x="76539" y="1060128"/>
              <a:ext cx="4088739" cy="31781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en-US" sz="1500" spc="-82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4.3.1 พัฒนาหลักสูตร</a:t>
              </a:r>
              <a:r>
                <a:rPr lang="en-US" sz="1500" spc="-82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 SHORT COURSE ด้านภาษา วัฒนธรรม และทักษะอาชีพ</a:t>
              </a:r>
            </a:p>
            <a:p>
              <a:pPr algn="l">
                <a:lnSpc>
                  <a:spcPts val="2100"/>
                </a:lnSpc>
              </a:pPr>
              <a:r>
                <a:rPr lang="en-US" sz="1500" spc="-82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4.3.2 สร้าง PLATFORM บริการ LIFELONG LEARNING ออนไลน์-ออฟไลน์ NPU OPEN ACADEMY</a:t>
              </a:r>
            </a:p>
            <a:p>
              <a:pPr algn="l">
                <a:lnSpc>
                  <a:spcPts val="2100"/>
                </a:lnSpc>
              </a:pPr>
              <a:r>
                <a:rPr lang="en-US" sz="1500" spc="-82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4.3.3 พัฒนาแพลตฟอร์มบริการวิชาการออนไลน์ NPU SERVICE PLATFORM</a:t>
              </a:r>
            </a:p>
            <a:p>
              <a:pPr algn="l">
                <a:lnSpc>
                  <a:spcPts val="2100"/>
                </a:lnSpc>
              </a:pPr>
              <a:r>
                <a:rPr lang="en-US" sz="1500" spc="-82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4.3.4 ฝึกอบรมทีมบริการวิชาการด้านการใช้ DIGITAL TOOLS และ AI</a:t>
              </a:r>
            </a:p>
          </p:txBody>
        </p:sp>
        <p:grpSp>
          <p:nvGrpSpPr>
            <p:cNvPr name="Group 18" id="18"/>
            <p:cNvGrpSpPr/>
            <p:nvPr/>
          </p:nvGrpSpPr>
          <p:grpSpPr>
            <a:xfrm rot="0">
              <a:off x="36655" y="1112486"/>
              <a:ext cx="563441" cy="308380"/>
              <a:chOff x="0" y="0"/>
              <a:chExt cx="147989" cy="80997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147989" cy="80997"/>
              </a:xfrm>
              <a:custGeom>
                <a:avLst/>
                <a:gdLst/>
                <a:ahLst/>
                <a:cxnLst/>
                <a:rect r="r" b="b" t="t" l="l"/>
                <a:pathLst>
                  <a:path h="80997" w="147989">
                    <a:moveTo>
                      <a:pt x="0" y="0"/>
                    </a:moveTo>
                    <a:lnTo>
                      <a:pt x="147989" y="0"/>
                    </a:lnTo>
                    <a:lnTo>
                      <a:pt x="147989" y="80997"/>
                    </a:lnTo>
                    <a:lnTo>
                      <a:pt x="0" y="80997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20" id="20"/>
              <p:cNvSpPr txBox="true"/>
              <p:nvPr/>
            </p:nvSpPr>
            <p:spPr>
              <a:xfrm>
                <a:off x="0" y="-9525"/>
                <a:ext cx="147989" cy="90522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21" id="21"/>
            <p:cNvGrpSpPr/>
            <p:nvPr/>
          </p:nvGrpSpPr>
          <p:grpSpPr>
            <a:xfrm rot="0">
              <a:off x="25542" y="1835249"/>
              <a:ext cx="574554" cy="308380"/>
              <a:chOff x="0" y="0"/>
              <a:chExt cx="150908" cy="80997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150908" cy="80997"/>
              </a:xfrm>
              <a:custGeom>
                <a:avLst/>
                <a:gdLst/>
                <a:ahLst/>
                <a:cxnLst/>
                <a:rect r="r" b="b" t="t" l="l"/>
                <a:pathLst>
                  <a:path h="80997" w="150908">
                    <a:moveTo>
                      <a:pt x="0" y="0"/>
                    </a:moveTo>
                    <a:lnTo>
                      <a:pt x="150908" y="0"/>
                    </a:lnTo>
                    <a:lnTo>
                      <a:pt x="150908" y="80997"/>
                    </a:lnTo>
                    <a:lnTo>
                      <a:pt x="0" y="80997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23" id="23"/>
              <p:cNvSpPr txBox="true"/>
              <p:nvPr/>
            </p:nvSpPr>
            <p:spPr>
              <a:xfrm>
                <a:off x="0" y="-9525"/>
                <a:ext cx="150908" cy="90522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24" id="24"/>
            <p:cNvGrpSpPr/>
            <p:nvPr/>
          </p:nvGrpSpPr>
          <p:grpSpPr>
            <a:xfrm rot="0">
              <a:off x="0" y="2813036"/>
              <a:ext cx="600096" cy="308380"/>
              <a:chOff x="0" y="0"/>
              <a:chExt cx="157617" cy="80997"/>
            </a:xfrm>
          </p:grpSpPr>
          <p:sp>
            <p:nvSpPr>
              <p:cNvPr name="Freeform 25" id="25"/>
              <p:cNvSpPr/>
              <p:nvPr/>
            </p:nvSpPr>
            <p:spPr>
              <a:xfrm flipH="false" flipV="false" rot="0">
                <a:off x="0" y="0"/>
                <a:ext cx="157617" cy="80997"/>
              </a:xfrm>
              <a:custGeom>
                <a:avLst/>
                <a:gdLst/>
                <a:ahLst/>
                <a:cxnLst/>
                <a:rect r="r" b="b" t="t" l="l"/>
                <a:pathLst>
                  <a:path h="80997" w="157617">
                    <a:moveTo>
                      <a:pt x="0" y="0"/>
                    </a:moveTo>
                    <a:lnTo>
                      <a:pt x="157617" y="0"/>
                    </a:lnTo>
                    <a:lnTo>
                      <a:pt x="157617" y="80997"/>
                    </a:lnTo>
                    <a:lnTo>
                      <a:pt x="0" y="80997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26" id="26"/>
              <p:cNvSpPr txBox="true"/>
              <p:nvPr/>
            </p:nvSpPr>
            <p:spPr>
              <a:xfrm>
                <a:off x="0" y="-9525"/>
                <a:ext cx="157617" cy="90522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27" id="27"/>
            <p:cNvGrpSpPr/>
            <p:nvPr/>
          </p:nvGrpSpPr>
          <p:grpSpPr>
            <a:xfrm rot="0">
              <a:off x="451" y="3565916"/>
              <a:ext cx="599645" cy="308380"/>
              <a:chOff x="0" y="0"/>
              <a:chExt cx="157498" cy="80997"/>
            </a:xfrm>
          </p:grpSpPr>
          <p:sp>
            <p:nvSpPr>
              <p:cNvPr name="Freeform 28" id="28"/>
              <p:cNvSpPr/>
              <p:nvPr/>
            </p:nvSpPr>
            <p:spPr>
              <a:xfrm flipH="false" flipV="false" rot="0">
                <a:off x="0" y="0"/>
                <a:ext cx="157498" cy="80997"/>
              </a:xfrm>
              <a:custGeom>
                <a:avLst/>
                <a:gdLst/>
                <a:ahLst/>
                <a:cxnLst/>
                <a:rect r="r" b="b" t="t" l="l"/>
                <a:pathLst>
                  <a:path h="80997" w="157498">
                    <a:moveTo>
                      <a:pt x="0" y="0"/>
                    </a:moveTo>
                    <a:lnTo>
                      <a:pt x="157498" y="0"/>
                    </a:lnTo>
                    <a:lnTo>
                      <a:pt x="157498" y="80997"/>
                    </a:lnTo>
                    <a:lnTo>
                      <a:pt x="0" y="80997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29" id="29"/>
              <p:cNvSpPr txBox="true"/>
              <p:nvPr/>
            </p:nvSpPr>
            <p:spPr>
              <a:xfrm>
                <a:off x="0" y="-9525"/>
                <a:ext cx="157498" cy="90522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</p:grpSp>
      <p:grpSp>
        <p:nvGrpSpPr>
          <p:cNvPr name="Group 30" id="30"/>
          <p:cNvGrpSpPr/>
          <p:nvPr/>
        </p:nvGrpSpPr>
        <p:grpSpPr>
          <a:xfrm rot="0">
            <a:off x="4149827" y="4043488"/>
            <a:ext cx="3271164" cy="3178727"/>
            <a:chOff x="0" y="0"/>
            <a:chExt cx="4361552" cy="4238303"/>
          </a:xfrm>
        </p:grpSpPr>
        <p:grpSp>
          <p:nvGrpSpPr>
            <p:cNvPr name="Group 31" id="31"/>
            <p:cNvGrpSpPr/>
            <p:nvPr/>
          </p:nvGrpSpPr>
          <p:grpSpPr>
            <a:xfrm rot="0">
              <a:off x="451" y="0"/>
              <a:ext cx="4296651" cy="1059835"/>
              <a:chOff x="0" y="0"/>
              <a:chExt cx="1128528" cy="278369"/>
            </a:xfrm>
          </p:grpSpPr>
          <p:sp>
            <p:nvSpPr>
              <p:cNvPr name="Freeform 32" id="32"/>
              <p:cNvSpPr/>
              <p:nvPr/>
            </p:nvSpPr>
            <p:spPr>
              <a:xfrm flipH="false" flipV="false" rot="0">
                <a:off x="0" y="0"/>
                <a:ext cx="1128528" cy="278369"/>
              </a:xfrm>
              <a:custGeom>
                <a:avLst/>
                <a:gdLst/>
                <a:ahLst/>
                <a:cxnLst/>
                <a:rect r="r" b="b" t="t" l="l"/>
                <a:pathLst>
                  <a:path h="278369" w="1128528">
                    <a:moveTo>
                      <a:pt x="0" y="0"/>
                    </a:moveTo>
                    <a:lnTo>
                      <a:pt x="1128528" y="0"/>
                    </a:lnTo>
                    <a:lnTo>
                      <a:pt x="1128528" y="278369"/>
                    </a:lnTo>
                    <a:lnTo>
                      <a:pt x="0" y="278369"/>
                    </a:lnTo>
                    <a:close/>
                  </a:path>
                </a:pathLst>
              </a:custGeom>
              <a:solidFill>
                <a:srgbClr val="FFC5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33" id="33"/>
              <p:cNvSpPr txBox="true"/>
              <p:nvPr/>
            </p:nvSpPr>
            <p:spPr>
              <a:xfrm>
                <a:off x="0" y="-9525"/>
                <a:ext cx="1128528" cy="287894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34" id="34"/>
            <p:cNvSpPr txBox="true"/>
            <p:nvPr/>
          </p:nvSpPr>
          <p:spPr>
            <a:xfrm rot="0">
              <a:off x="149211" y="24228"/>
              <a:ext cx="3999132" cy="99470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952"/>
                </a:lnSpc>
              </a:pPr>
              <a:r>
                <a:rPr lang="en-US" sz="1600" spc="-96" b="true">
                  <a:solidFill>
                    <a:srgbClr val="804928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กลยุทธ์ที่ 4 ขยายสัดส่วนการรับทุนบริการวิชาการและรายได้จากการบริการวิชาการ</a:t>
              </a:r>
            </a:p>
          </p:txBody>
        </p:sp>
        <p:sp>
          <p:nvSpPr>
            <p:cNvPr name="Freeform 35" id="35"/>
            <p:cNvSpPr/>
            <p:nvPr/>
          </p:nvSpPr>
          <p:spPr>
            <a:xfrm flipH="false" flipV="false" rot="0">
              <a:off x="451" y="2813036"/>
              <a:ext cx="4333217" cy="1197443"/>
            </a:xfrm>
            <a:custGeom>
              <a:avLst/>
              <a:gdLst/>
              <a:ahLst/>
              <a:cxnLst/>
              <a:rect r="r" b="b" t="t" l="l"/>
              <a:pathLst>
                <a:path h="1197443" w="4333217">
                  <a:moveTo>
                    <a:pt x="0" y="0"/>
                  </a:moveTo>
                  <a:lnTo>
                    <a:pt x="4333218" y="0"/>
                  </a:lnTo>
                  <a:lnTo>
                    <a:pt x="4333218" y="1197442"/>
                  </a:lnTo>
                  <a:lnTo>
                    <a:pt x="0" y="11974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7986" t="-20440" r="-19800" b="-447426"/>
              </a:stretch>
            </a:blipFill>
          </p:spPr>
        </p:sp>
        <p:grpSp>
          <p:nvGrpSpPr>
            <p:cNvPr name="Group 36" id="36"/>
            <p:cNvGrpSpPr/>
            <p:nvPr/>
          </p:nvGrpSpPr>
          <p:grpSpPr>
            <a:xfrm rot="0">
              <a:off x="28335" y="1088703"/>
              <a:ext cx="480407" cy="308380"/>
              <a:chOff x="0" y="0"/>
              <a:chExt cx="126180" cy="80997"/>
            </a:xfrm>
          </p:grpSpPr>
          <p:sp>
            <p:nvSpPr>
              <p:cNvPr name="Freeform 37" id="37"/>
              <p:cNvSpPr/>
              <p:nvPr/>
            </p:nvSpPr>
            <p:spPr>
              <a:xfrm flipH="false" flipV="false" rot="0">
                <a:off x="0" y="0"/>
                <a:ext cx="126180" cy="80997"/>
              </a:xfrm>
              <a:custGeom>
                <a:avLst/>
                <a:gdLst/>
                <a:ahLst/>
                <a:cxnLst/>
                <a:rect r="r" b="b" t="t" l="l"/>
                <a:pathLst>
                  <a:path h="80997" w="126180">
                    <a:moveTo>
                      <a:pt x="0" y="0"/>
                    </a:moveTo>
                    <a:lnTo>
                      <a:pt x="126180" y="0"/>
                    </a:lnTo>
                    <a:lnTo>
                      <a:pt x="126180" y="80997"/>
                    </a:lnTo>
                    <a:lnTo>
                      <a:pt x="0" y="80997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38" id="38"/>
              <p:cNvSpPr txBox="true"/>
              <p:nvPr/>
            </p:nvSpPr>
            <p:spPr>
              <a:xfrm>
                <a:off x="0" y="-9525"/>
                <a:ext cx="126180" cy="90522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39" id="39"/>
            <p:cNvSpPr/>
            <p:nvPr/>
          </p:nvSpPr>
          <p:spPr>
            <a:xfrm flipH="false" flipV="false" rot="0">
              <a:off x="28335" y="1088703"/>
              <a:ext cx="4333217" cy="1078536"/>
            </a:xfrm>
            <a:custGeom>
              <a:avLst/>
              <a:gdLst/>
              <a:ahLst/>
              <a:cxnLst/>
              <a:rect r="r" b="b" t="t" l="l"/>
              <a:pathLst>
                <a:path h="1078536" w="4333217">
                  <a:moveTo>
                    <a:pt x="0" y="0"/>
                  </a:moveTo>
                  <a:lnTo>
                    <a:pt x="4333217" y="0"/>
                  </a:lnTo>
                  <a:lnTo>
                    <a:pt x="4333217" y="1078535"/>
                  </a:lnTo>
                  <a:lnTo>
                    <a:pt x="0" y="10785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7986" t="-22693" r="-19800" b="-507779"/>
              </a:stretch>
            </a:blipFill>
          </p:spPr>
        </p:sp>
        <p:sp>
          <p:nvSpPr>
            <p:cNvPr name="TextBox 40" id="40"/>
            <p:cNvSpPr txBox="true"/>
            <p:nvPr/>
          </p:nvSpPr>
          <p:spPr>
            <a:xfrm rot="0">
              <a:off x="28539" y="1060128"/>
              <a:ext cx="4088739" cy="31781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en-US" sz="1500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4.4.1 พัฒนาทีม</a:t>
              </a:r>
              <a:r>
                <a:rPr lang="en-US" sz="1500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 BUSINESS DEVELOPMENT เพื่อหาลูกค้าภาคเอกชน</a:t>
              </a:r>
            </a:p>
            <a:p>
              <a:pPr algn="l">
                <a:lnSpc>
                  <a:spcPts val="2100"/>
                </a:lnSpc>
              </a:pPr>
              <a:r>
                <a:rPr lang="en-US" sz="1500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4.4.2 NPU CORPORATE TRAINING CENTER สำหรับบริษัทเอกชน</a:t>
              </a:r>
            </a:p>
            <a:p>
              <a:pPr algn="l">
                <a:lnSpc>
                  <a:spcPts val="2100"/>
                </a:lnSpc>
              </a:pPr>
              <a:r>
                <a:rPr lang="en-US" sz="1500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4.4.3 พัฒนาข้อเสนอบริการวิชาการสำหรับยื่นขอทุนสนับสนุนจากกองทุนสาธารณะ</a:t>
              </a:r>
            </a:p>
            <a:p>
              <a:pPr algn="l">
                <a:lnSpc>
                  <a:spcPts val="2100"/>
                </a:lnSpc>
              </a:pPr>
            </a:p>
          </p:txBody>
        </p:sp>
        <p:grpSp>
          <p:nvGrpSpPr>
            <p:cNvPr name="Group 41" id="41"/>
            <p:cNvGrpSpPr/>
            <p:nvPr/>
          </p:nvGrpSpPr>
          <p:grpSpPr>
            <a:xfrm rot="0">
              <a:off x="36655" y="1112486"/>
              <a:ext cx="563441" cy="308380"/>
              <a:chOff x="0" y="0"/>
              <a:chExt cx="147989" cy="80997"/>
            </a:xfrm>
          </p:grpSpPr>
          <p:sp>
            <p:nvSpPr>
              <p:cNvPr name="Freeform 42" id="42"/>
              <p:cNvSpPr/>
              <p:nvPr/>
            </p:nvSpPr>
            <p:spPr>
              <a:xfrm flipH="false" flipV="false" rot="0">
                <a:off x="0" y="0"/>
                <a:ext cx="147989" cy="80997"/>
              </a:xfrm>
              <a:custGeom>
                <a:avLst/>
                <a:gdLst/>
                <a:ahLst/>
                <a:cxnLst/>
                <a:rect r="r" b="b" t="t" l="l"/>
                <a:pathLst>
                  <a:path h="80997" w="147989">
                    <a:moveTo>
                      <a:pt x="0" y="0"/>
                    </a:moveTo>
                    <a:lnTo>
                      <a:pt x="147989" y="0"/>
                    </a:lnTo>
                    <a:lnTo>
                      <a:pt x="147989" y="80997"/>
                    </a:lnTo>
                    <a:lnTo>
                      <a:pt x="0" y="80997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43" id="43"/>
              <p:cNvSpPr txBox="true"/>
              <p:nvPr/>
            </p:nvSpPr>
            <p:spPr>
              <a:xfrm>
                <a:off x="0" y="-9525"/>
                <a:ext cx="147989" cy="90522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44" id="44"/>
            <p:cNvGrpSpPr/>
            <p:nvPr/>
          </p:nvGrpSpPr>
          <p:grpSpPr>
            <a:xfrm rot="0">
              <a:off x="36655" y="2159655"/>
              <a:ext cx="574554" cy="308380"/>
              <a:chOff x="0" y="0"/>
              <a:chExt cx="150908" cy="80997"/>
            </a:xfrm>
          </p:grpSpPr>
          <p:sp>
            <p:nvSpPr>
              <p:cNvPr name="Freeform 45" id="45"/>
              <p:cNvSpPr/>
              <p:nvPr/>
            </p:nvSpPr>
            <p:spPr>
              <a:xfrm flipH="false" flipV="false" rot="0">
                <a:off x="0" y="0"/>
                <a:ext cx="150908" cy="80997"/>
              </a:xfrm>
              <a:custGeom>
                <a:avLst/>
                <a:gdLst/>
                <a:ahLst/>
                <a:cxnLst/>
                <a:rect r="r" b="b" t="t" l="l"/>
                <a:pathLst>
                  <a:path h="80997" w="150908">
                    <a:moveTo>
                      <a:pt x="0" y="0"/>
                    </a:moveTo>
                    <a:lnTo>
                      <a:pt x="150908" y="0"/>
                    </a:lnTo>
                    <a:lnTo>
                      <a:pt x="150908" y="80997"/>
                    </a:lnTo>
                    <a:lnTo>
                      <a:pt x="0" y="80997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46" id="46"/>
              <p:cNvSpPr txBox="true"/>
              <p:nvPr/>
            </p:nvSpPr>
            <p:spPr>
              <a:xfrm>
                <a:off x="0" y="-9525"/>
                <a:ext cx="150908" cy="90522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47" id="47"/>
            <p:cNvGrpSpPr/>
            <p:nvPr/>
          </p:nvGrpSpPr>
          <p:grpSpPr>
            <a:xfrm rot="0">
              <a:off x="0" y="2813036"/>
              <a:ext cx="600096" cy="308380"/>
              <a:chOff x="0" y="0"/>
              <a:chExt cx="157617" cy="80997"/>
            </a:xfrm>
          </p:grpSpPr>
          <p:sp>
            <p:nvSpPr>
              <p:cNvPr name="Freeform 48" id="48"/>
              <p:cNvSpPr/>
              <p:nvPr/>
            </p:nvSpPr>
            <p:spPr>
              <a:xfrm flipH="false" flipV="false" rot="0">
                <a:off x="0" y="0"/>
                <a:ext cx="157617" cy="80997"/>
              </a:xfrm>
              <a:custGeom>
                <a:avLst/>
                <a:gdLst/>
                <a:ahLst/>
                <a:cxnLst/>
                <a:rect r="r" b="b" t="t" l="l"/>
                <a:pathLst>
                  <a:path h="80997" w="157617">
                    <a:moveTo>
                      <a:pt x="0" y="0"/>
                    </a:moveTo>
                    <a:lnTo>
                      <a:pt x="157617" y="0"/>
                    </a:lnTo>
                    <a:lnTo>
                      <a:pt x="157617" y="80997"/>
                    </a:lnTo>
                    <a:lnTo>
                      <a:pt x="0" y="80997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49" id="49"/>
              <p:cNvSpPr txBox="true"/>
              <p:nvPr/>
            </p:nvSpPr>
            <p:spPr>
              <a:xfrm>
                <a:off x="0" y="-9525"/>
                <a:ext cx="157617" cy="90522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</p:grpSp>
      <p:sp>
        <p:nvSpPr>
          <p:cNvPr name="TextBox 50" id="50"/>
          <p:cNvSpPr txBox="true"/>
          <p:nvPr/>
        </p:nvSpPr>
        <p:spPr>
          <a:xfrm rot="0">
            <a:off x="1009179" y="2349017"/>
            <a:ext cx="2934887" cy="43395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30"/>
              </a:lnSpc>
            </a:pPr>
            <a:r>
              <a:rPr lang="en-US" sz="1500" spc="55">
                <a:solidFill>
                  <a:srgbClr val="000000"/>
                </a:solidFill>
                <a:latin typeface="Mitr ExtraLight Bold"/>
                <a:ea typeface="Mitr ExtraLight Bold"/>
                <a:cs typeface="Mitr ExtraLight Bold"/>
                <a:sym typeface="Mitr ExtraLight Bold"/>
              </a:rPr>
              <a:t>เป้าประสงค์ :</a:t>
            </a:r>
            <a:r>
              <a:rPr lang="en-US" sz="1500" spc="55">
                <a:solidFill>
                  <a:srgbClr val="FFFFFF"/>
                </a:solidFill>
                <a:latin typeface="Mitr ExtraLight Bold"/>
                <a:ea typeface="Mitr ExtraLight Bold"/>
                <a:cs typeface="Mitr ExtraLight Bold"/>
                <a:sym typeface="Mitr ExtraLight Bold"/>
              </a:rPr>
              <a:t> </a:t>
            </a:r>
          </a:p>
          <a:p>
            <a:pPr algn="l">
              <a:lnSpc>
                <a:spcPts val="1830"/>
              </a:lnSpc>
            </a:pPr>
            <a:r>
              <a:rPr lang="en-US" sz="1500" spc="16">
                <a:solidFill>
                  <a:srgbClr val="FFFFFF"/>
                </a:solidFill>
                <a:latin typeface="Mitr ExtraLight Bold"/>
                <a:ea typeface="Mitr ExtraLight Bold"/>
                <a:cs typeface="Mitr ExtraLight Bold"/>
                <a:sym typeface="Mitr ExtraLight Bold"/>
              </a:rPr>
              <a:t>4.1 องค์ความรู้ งานวิจัย และนวัตกรรมของมหาวิทยาลัยได้รับ</a:t>
            </a:r>
          </a:p>
          <a:p>
            <a:pPr algn="l">
              <a:lnSpc>
                <a:spcPts val="1830"/>
              </a:lnSpc>
            </a:pPr>
            <a:r>
              <a:rPr lang="en-US" sz="1500" spc="16">
                <a:solidFill>
                  <a:srgbClr val="FFFFFF"/>
                </a:solidFill>
                <a:latin typeface="Mitr ExtraLight Bold"/>
                <a:ea typeface="Mitr ExtraLight Bold"/>
                <a:cs typeface="Mitr ExtraLight Bold"/>
                <a:sym typeface="Mitr ExtraLight Bold"/>
              </a:rPr>
              <a:t>การต่อยอดเป็นบริการวิชาการ</a:t>
            </a:r>
          </a:p>
          <a:p>
            <a:pPr algn="l">
              <a:lnSpc>
                <a:spcPts val="1830"/>
              </a:lnSpc>
            </a:pPr>
            <a:r>
              <a:rPr lang="en-US" sz="1500" spc="16">
                <a:solidFill>
                  <a:srgbClr val="FFFFFF"/>
                </a:solidFill>
                <a:latin typeface="Mitr ExtraLight Bold"/>
                <a:ea typeface="Mitr ExtraLight Bold"/>
                <a:cs typeface="Mitr ExtraLight Bold"/>
                <a:sym typeface="Mitr ExtraLight Bold"/>
              </a:rPr>
              <a:t>เชิงพาณิชย์ และสร้างมูลค่าเพิ่ม</a:t>
            </a:r>
          </a:p>
          <a:p>
            <a:pPr algn="l">
              <a:lnSpc>
                <a:spcPts val="1830"/>
              </a:lnSpc>
            </a:pPr>
            <a:r>
              <a:rPr lang="en-US" sz="1500" spc="16">
                <a:solidFill>
                  <a:srgbClr val="FFFFFF"/>
                </a:solidFill>
                <a:latin typeface="Mitr ExtraLight Bold"/>
                <a:ea typeface="Mitr ExtraLight Bold"/>
                <a:cs typeface="Mitr ExtraLight Bold"/>
                <a:sym typeface="Mitr ExtraLight Bold"/>
              </a:rPr>
              <a:t>แก่ชุมชนและสังคม ตามแนวทาง BCG และ CREATIVE ECONOMY</a:t>
            </a:r>
          </a:p>
          <a:p>
            <a:pPr algn="l">
              <a:lnSpc>
                <a:spcPts val="1830"/>
              </a:lnSpc>
            </a:pPr>
            <a:r>
              <a:rPr lang="en-US" sz="1500" spc="16">
                <a:solidFill>
                  <a:srgbClr val="FFFFFF"/>
                </a:solidFill>
                <a:latin typeface="Mitr ExtraLight Bold"/>
                <a:ea typeface="Mitr ExtraLight Bold"/>
                <a:cs typeface="Mitr ExtraLight Bold"/>
                <a:sym typeface="Mitr ExtraLight Bold"/>
              </a:rPr>
              <a:t> 4.2 ประชาชนทุกช่วงวัยสามารถ</a:t>
            </a:r>
          </a:p>
          <a:p>
            <a:pPr algn="l">
              <a:lnSpc>
                <a:spcPts val="1830"/>
              </a:lnSpc>
            </a:pPr>
            <a:r>
              <a:rPr lang="en-US" sz="1500" spc="16">
                <a:solidFill>
                  <a:srgbClr val="FFFFFF"/>
                </a:solidFill>
                <a:latin typeface="Mitr ExtraLight Bold"/>
                <a:ea typeface="Mitr ExtraLight Bold"/>
                <a:cs typeface="Mitr ExtraLight Bold"/>
                <a:sym typeface="Mitr ExtraLight Bold"/>
              </a:rPr>
              <a:t>เข้าถึงโอกาสการเรียนรู้ตลอดชีวิต (LIFELONG LEARNING) </a:t>
            </a:r>
          </a:p>
          <a:p>
            <a:pPr algn="l">
              <a:lnSpc>
                <a:spcPts val="1830"/>
              </a:lnSpc>
            </a:pPr>
            <a:r>
              <a:rPr lang="en-US" sz="1500" spc="16">
                <a:solidFill>
                  <a:srgbClr val="FFFFFF"/>
                </a:solidFill>
                <a:latin typeface="Mitr ExtraLight Bold"/>
                <a:ea typeface="Mitr ExtraLight Bold"/>
                <a:cs typeface="Mitr ExtraLight Bold"/>
                <a:sym typeface="Mitr ExtraLight Bold"/>
              </a:rPr>
              <a:t>เพื่อยกระดับทักษะ สมรรถนะ และคุณภาพชีวิต รองรับการเปลี่ยนแปลงของสังคมและตลาดแรงงาน</a:t>
            </a:r>
          </a:p>
          <a:p>
            <a:pPr algn="l">
              <a:lnSpc>
                <a:spcPts val="1830"/>
              </a:lnSpc>
            </a:pPr>
            <a:r>
              <a:rPr lang="en-US" sz="1500" spc="16">
                <a:solidFill>
                  <a:srgbClr val="FFFFFF"/>
                </a:solidFill>
                <a:latin typeface="Mitr ExtraLight Bold"/>
                <a:ea typeface="Mitr ExtraLight Bold"/>
                <a:cs typeface="Mitr ExtraLight Bold"/>
                <a:sym typeface="Mitr ExtraLight Bold"/>
              </a:rPr>
              <a:t> 4.3 มหาวิทยาลัยมีระบบบริการวิชาการที่มีประสิทธิภาพ สามารถสร้างความร่วมมือกับภาคีเครือข่าย และเพิ่มรายได้จากทุนและบริการวิชาการอย่างยั่งยืน</a:t>
            </a:r>
          </a:p>
          <a:p>
            <a:pPr algn="l">
              <a:lnSpc>
                <a:spcPts val="1830"/>
              </a:lnSpc>
            </a:pPr>
          </a:p>
        </p:txBody>
      </p:sp>
    </p:spTree>
  </p:cSld>
  <p:clrMapOvr>
    <a:masterClrMapping/>
  </p:clrMapOvr>
</p:sld>
</file>

<file path=ppt/slides/slide8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2142636" y="0"/>
            <a:ext cx="5290120" cy="2044460"/>
          </a:xfrm>
          <a:prstGeom prst="rect">
            <a:avLst/>
          </a:prstGeom>
          <a:solidFill>
            <a:srgbClr val="313434"/>
          </a:solidFill>
        </p:spPr>
      </p:sp>
      <p:sp>
        <p:nvSpPr>
          <p:cNvPr name="AutoShape 3" id="3"/>
          <p:cNvSpPr/>
          <p:nvPr/>
        </p:nvSpPr>
        <p:spPr>
          <a:xfrm rot="0">
            <a:off x="-75246" y="-11863"/>
            <a:ext cx="2269880" cy="2044460"/>
          </a:xfrm>
          <a:prstGeom prst="rect">
            <a:avLst/>
          </a:prstGeom>
          <a:solidFill>
            <a:srgbClr val="ED9F35"/>
          </a:solidFill>
        </p:spPr>
      </p:sp>
      <p:sp>
        <p:nvSpPr>
          <p:cNvPr name="TextBox 4" id="4"/>
          <p:cNvSpPr txBox="true"/>
          <p:nvPr/>
        </p:nvSpPr>
        <p:spPr>
          <a:xfrm rot="-5400000">
            <a:off x="-1884712" y="5521968"/>
            <a:ext cx="5291320" cy="705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5892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ตัวชี้วัด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-5400000">
            <a:off x="-4918496" y="3538578"/>
            <a:ext cx="8849869" cy="4502371"/>
          </a:xfrm>
          <a:custGeom>
            <a:avLst/>
            <a:gdLst/>
            <a:ahLst/>
            <a:cxnLst/>
            <a:rect r="r" b="b" t="t" l="l"/>
            <a:pathLst>
              <a:path h="4502371" w="8849869">
                <a:moveTo>
                  <a:pt x="0" y="0"/>
                </a:moveTo>
                <a:lnTo>
                  <a:pt x="8849869" y="0"/>
                </a:lnTo>
                <a:lnTo>
                  <a:pt x="8849869" y="4502371"/>
                </a:lnTo>
                <a:lnTo>
                  <a:pt x="0" y="45023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2274877" y="459262"/>
            <a:ext cx="4924840" cy="1218640"/>
            <a:chOff x="0" y="0"/>
            <a:chExt cx="6566454" cy="1624853"/>
          </a:xfrm>
        </p:grpSpPr>
        <p:sp>
          <p:nvSpPr>
            <p:cNvPr name="TextBox 7" id="7"/>
            <p:cNvSpPr txBox="true"/>
            <p:nvPr/>
          </p:nvSpPr>
          <p:spPr>
            <a:xfrm rot="0">
              <a:off x="0" y="85725"/>
              <a:ext cx="6566454" cy="8286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en-US" sz="4500" b="true">
                  <a:solidFill>
                    <a:srgbClr val="ED9F35"/>
                  </a:solidFill>
                  <a:latin typeface="Saira Black"/>
                  <a:ea typeface="Saira Black"/>
                  <a:cs typeface="Saira Black"/>
                  <a:sym typeface="Saira Black"/>
                </a:rPr>
                <a:t>ยุทธศาสตร์ที่ 4 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0" y="934546"/>
              <a:ext cx="6566454" cy="69030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039"/>
                </a:lnSpc>
              </a:pPr>
              <a:r>
                <a:rPr lang="en-US" sz="1699" spc="246">
                  <a:solidFill>
                    <a:srgbClr val="FFFFFF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ขับเคลื่อนการบริการวิชาการสู่ความเป็นเลิศ สร้างคุณค่าแก่ชุมชนและสังคม</a:t>
              </a: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670461" y="765525"/>
            <a:ext cx="1465423" cy="5455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108"/>
              </a:lnSpc>
            </a:pPr>
            <a:r>
              <a:rPr lang="en-US" b="true" sz="1899" spc="170">
                <a:solidFill>
                  <a:srgbClr val="31343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ตัวชี้วัดและค่าเป้าหมาย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397021" y="2356499"/>
            <a:ext cx="6316418" cy="1745255"/>
            <a:chOff x="0" y="0"/>
            <a:chExt cx="8421891" cy="2327007"/>
          </a:xfrm>
        </p:grpSpPr>
        <p:grpSp>
          <p:nvGrpSpPr>
            <p:cNvPr name="Group 11" id="11"/>
            <p:cNvGrpSpPr/>
            <p:nvPr/>
          </p:nvGrpSpPr>
          <p:grpSpPr>
            <a:xfrm rot="0">
              <a:off x="1178530" y="82414"/>
              <a:ext cx="7189522" cy="2244593"/>
              <a:chOff x="0" y="0"/>
              <a:chExt cx="1671696" cy="521909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1671696" cy="521909"/>
              </a:xfrm>
              <a:custGeom>
                <a:avLst/>
                <a:gdLst/>
                <a:ahLst/>
                <a:cxnLst/>
                <a:rect r="r" b="b" t="t" l="l"/>
                <a:pathLst>
                  <a:path h="521909" w="1671696">
                    <a:moveTo>
                      <a:pt x="53124" y="0"/>
                    </a:moveTo>
                    <a:lnTo>
                      <a:pt x="1618573" y="0"/>
                    </a:lnTo>
                    <a:cubicBezTo>
                      <a:pt x="1632662" y="0"/>
                      <a:pt x="1646174" y="5597"/>
                      <a:pt x="1656137" y="15560"/>
                    </a:cubicBezTo>
                    <a:cubicBezTo>
                      <a:pt x="1666099" y="25522"/>
                      <a:pt x="1671696" y="39034"/>
                      <a:pt x="1671696" y="53124"/>
                    </a:cubicBezTo>
                    <a:lnTo>
                      <a:pt x="1671696" y="468785"/>
                    </a:lnTo>
                    <a:cubicBezTo>
                      <a:pt x="1671696" y="482875"/>
                      <a:pt x="1666099" y="496387"/>
                      <a:pt x="1656137" y="506350"/>
                    </a:cubicBezTo>
                    <a:cubicBezTo>
                      <a:pt x="1646174" y="516312"/>
                      <a:pt x="1632662" y="521909"/>
                      <a:pt x="1618573" y="521909"/>
                    </a:cubicBezTo>
                    <a:lnTo>
                      <a:pt x="53124" y="521909"/>
                    </a:lnTo>
                    <a:cubicBezTo>
                      <a:pt x="39034" y="521909"/>
                      <a:pt x="25522" y="516312"/>
                      <a:pt x="15560" y="506350"/>
                    </a:cubicBezTo>
                    <a:cubicBezTo>
                      <a:pt x="5597" y="496387"/>
                      <a:pt x="0" y="482875"/>
                      <a:pt x="0" y="468785"/>
                    </a:cubicBezTo>
                    <a:lnTo>
                      <a:pt x="0" y="53124"/>
                    </a:lnTo>
                    <a:cubicBezTo>
                      <a:pt x="0" y="39034"/>
                      <a:pt x="5597" y="25522"/>
                      <a:pt x="15560" y="15560"/>
                    </a:cubicBezTo>
                    <a:cubicBezTo>
                      <a:pt x="25522" y="5597"/>
                      <a:pt x="39034" y="0"/>
                      <a:pt x="53124" y="0"/>
                    </a:cubicBezTo>
                    <a:close/>
                  </a:path>
                </a:pathLst>
              </a:custGeom>
              <a:solidFill>
                <a:srgbClr val="EB7833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28575"/>
                <a:ext cx="1671696" cy="55048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grpSp>
          <p:nvGrpSpPr>
            <p:cNvPr name="Group 14" id="14"/>
            <p:cNvGrpSpPr/>
            <p:nvPr/>
          </p:nvGrpSpPr>
          <p:grpSpPr>
            <a:xfrm rot="0">
              <a:off x="1451300" y="233217"/>
              <a:ext cx="6764117" cy="1963086"/>
              <a:chOff x="0" y="0"/>
              <a:chExt cx="22444046" cy="6513723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-12700" y="-12700"/>
                <a:ext cx="22469446" cy="6539123"/>
              </a:xfrm>
              <a:custGeom>
                <a:avLst/>
                <a:gdLst/>
                <a:ahLst/>
                <a:cxnLst/>
                <a:rect r="r" b="b" t="t" l="l"/>
                <a:pathLst>
                  <a:path h="6539123" w="22469446">
                    <a:moveTo>
                      <a:pt x="21607115" y="0"/>
                    </a:moveTo>
                    <a:lnTo>
                      <a:pt x="862330" y="0"/>
                    </a:lnTo>
                    <a:cubicBezTo>
                      <a:pt x="389890" y="0"/>
                      <a:pt x="0" y="389890"/>
                      <a:pt x="0" y="862330"/>
                    </a:cubicBezTo>
                    <a:lnTo>
                      <a:pt x="0" y="5676793"/>
                    </a:lnTo>
                    <a:cubicBezTo>
                      <a:pt x="0" y="6149233"/>
                      <a:pt x="389890" y="6539123"/>
                      <a:pt x="862330" y="6539123"/>
                    </a:cubicBezTo>
                    <a:lnTo>
                      <a:pt x="21607115" y="6539123"/>
                    </a:lnTo>
                    <a:cubicBezTo>
                      <a:pt x="22079556" y="6539123"/>
                      <a:pt x="22469446" y="6149233"/>
                      <a:pt x="22469446" y="5676793"/>
                    </a:cubicBezTo>
                    <a:lnTo>
                      <a:pt x="22469446" y="862330"/>
                    </a:lnTo>
                    <a:cubicBezTo>
                      <a:pt x="22469446" y="389890"/>
                      <a:pt x="22079556" y="0"/>
                      <a:pt x="21607115" y="0"/>
                    </a:cubicBezTo>
                    <a:close/>
                    <a:moveTo>
                      <a:pt x="22278946" y="927100"/>
                    </a:moveTo>
                    <a:lnTo>
                      <a:pt x="22278946" y="5676793"/>
                    </a:lnTo>
                    <a:cubicBezTo>
                      <a:pt x="22278946" y="6043823"/>
                      <a:pt x="21974146" y="6348623"/>
                      <a:pt x="21607115" y="6348623"/>
                    </a:cubicBezTo>
                    <a:lnTo>
                      <a:pt x="862330" y="6348623"/>
                    </a:lnTo>
                    <a:cubicBezTo>
                      <a:pt x="495300" y="6348623"/>
                      <a:pt x="190500" y="6043823"/>
                      <a:pt x="190500" y="5676793"/>
                    </a:cubicBezTo>
                    <a:lnTo>
                      <a:pt x="190500" y="862330"/>
                    </a:lnTo>
                    <a:cubicBezTo>
                      <a:pt x="190500" y="495300"/>
                      <a:pt x="495300" y="190500"/>
                      <a:pt x="862330" y="190500"/>
                    </a:cubicBezTo>
                    <a:lnTo>
                      <a:pt x="21607115" y="190500"/>
                    </a:lnTo>
                    <a:cubicBezTo>
                      <a:pt x="21974146" y="190500"/>
                      <a:pt x="22278946" y="495300"/>
                      <a:pt x="22278946" y="862330"/>
                    </a:cubicBezTo>
                    <a:lnTo>
                      <a:pt x="22278946" y="92710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6" id="16"/>
            <p:cNvGrpSpPr/>
            <p:nvPr/>
          </p:nvGrpSpPr>
          <p:grpSpPr>
            <a:xfrm rot="0">
              <a:off x="3604057" y="1225866"/>
              <a:ext cx="764354" cy="555201"/>
              <a:chOff x="0" y="0"/>
              <a:chExt cx="1624330" cy="1179858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41910" y="43180"/>
                <a:ext cx="1576070" cy="1131598"/>
              </a:xfrm>
              <a:custGeom>
                <a:avLst/>
                <a:gdLst/>
                <a:ahLst/>
                <a:cxnLst/>
                <a:rect r="r" b="b" t="t" l="l"/>
                <a:pathLst>
                  <a:path h="1131598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31598"/>
                    </a:lnTo>
                    <a:lnTo>
                      <a:pt x="0" y="1131598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18" id="18"/>
              <p:cNvSpPr/>
              <p:nvPr/>
            </p:nvSpPr>
            <p:spPr>
              <a:xfrm flipH="false" flipV="false" rot="0">
                <a:off x="35560" y="35560"/>
                <a:ext cx="1588770" cy="1144298"/>
              </a:xfrm>
              <a:custGeom>
                <a:avLst/>
                <a:gdLst/>
                <a:ahLst/>
                <a:cxnLst/>
                <a:rect r="r" b="b" t="t" l="l"/>
                <a:pathLst>
                  <a:path h="1144298" w="1588770">
                    <a:moveTo>
                      <a:pt x="1588770" y="1144298"/>
                    </a:moveTo>
                    <a:lnTo>
                      <a:pt x="0" y="1144298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44298"/>
                    </a:lnTo>
                    <a:close/>
                    <a:moveTo>
                      <a:pt x="12700" y="1131598"/>
                    </a:moveTo>
                    <a:lnTo>
                      <a:pt x="1576070" y="1131598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31598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1576070" cy="1131598"/>
              </a:xfrm>
              <a:custGeom>
                <a:avLst/>
                <a:gdLst/>
                <a:ahLst/>
                <a:cxnLst/>
                <a:rect r="r" b="b" t="t" l="l"/>
                <a:pathLst>
                  <a:path h="1131598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31598"/>
                    </a:lnTo>
                    <a:lnTo>
                      <a:pt x="0" y="1131598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20" id="20"/>
            <p:cNvGrpSpPr/>
            <p:nvPr/>
          </p:nvGrpSpPr>
          <p:grpSpPr>
            <a:xfrm rot="0">
              <a:off x="4468015" y="1219699"/>
              <a:ext cx="764354" cy="561368"/>
              <a:chOff x="0" y="0"/>
              <a:chExt cx="1624330" cy="1192964"/>
            </a:xfrm>
          </p:grpSpPr>
          <p:sp>
            <p:nvSpPr>
              <p:cNvPr name="Freeform 21" id="21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22" id="22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23" id="23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24" id="24"/>
            <p:cNvGrpSpPr/>
            <p:nvPr/>
          </p:nvGrpSpPr>
          <p:grpSpPr>
            <a:xfrm rot="0">
              <a:off x="5347261" y="1219699"/>
              <a:ext cx="764354" cy="561368"/>
              <a:chOff x="0" y="0"/>
              <a:chExt cx="1624330" cy="1192964"/>
            </a:xfrm>
          </p:grpSpPr>
          <p:sp>
            <p:nvSpPr>
              <p:cNvPr name="Freeform 25" id="25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26" id="26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27" id="27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28" id="28"/>
            <p:cNvGrpSpPr/>
            <p:nvPr/>
          </p:nvGrpSpPr>
          <p:grpSpPr>
            <a:xfrm rot="0">
              <a:off x="6211567" y="1219699"/>
              <a:ext cx="764354" cy="561368"/>
              <a:chOff x="0" y="0"/>
              <a:chExt cx="1624330" cy="1192964"/>
            </a:xfrm>
          </p:grpSpPr>
          <p:sp>
            <p:nvSpPr>
              <p:cNvPr name="Freeform 29" id="29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30" id="30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31" id="31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32" id="32"/>
            <p:cNvGrpSpPr/>
            <p:nvPr/>
          </p:nvGrpSpPr>
          <p:grpSpPr>
            <a:xfrm rot="0">
              <a:off x="7095446" y="1219699"/>
              <a:ext cx="764354" cy="561368"/>
              <a:chOff x="0" y="0"/>
              <a:chExt cx="1624330" cy="1192964"/>
            </a:xfrm>
          </p:grpSpPr>
          <p:sp>
            <p:nvSpPr>
              <p:cNvPr name="Freeform 33" id="33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34" id="34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35" id="35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36" id="36"/>
            <p:cNvGrpSpPr/>
            <p:nvPr/>
          </p:nvGrpSpPr>
          <p:grpSpPr>
            <a:xfrm rot="0">
              <a:off x="1861612" y="946564"/>
              <a:ext cx="1702654" cy="845061"/>
              <a:chOff x="0" y="0"/>
              <a:chExt cx="3618311" cy="1795841"/>
            </a:xfrm>
          </p:grpSpPr>
          <p:sp>
            <p:nvSpPr>
              <p:cNvPr name="Freeform 37" id="37"/>
              <p:cNvSpPr/>
              <p:nvPr/>
            </p:nvSpPr>
            <p:spPr>
              <a:xfrm flipH="false" flipV="false" rot="0">
                <a:off x="41910" y="43180"/>
                <a:ext cx="3570051" cy="1747581"/>
              </a:xfrm>
              <a:custGeom>
                <a:avLst/>
                <a:gdLst/>
                <a:ahLst/>
                <a:cxnLst/>
                <a:rect r="r" b="b" t="t" l="l"/>
                <a:pathLst>
                  <a:path h="1747581" w="3570051">
                    <a:moveTo>
                      <a:pt x="0" y="0"/>
                    </a:moveTo>
                    <a:lnTo>
                      <a:pt x="3570051" y="0"/>
                    </a:lnTo>
                    <a:lnTo>
                      <a:pt x="3570051" y="1747581"/>
                    </a:lnTo>
                    <a:lnTo>
                      <a:pt x="0" y="1747581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38" id="38"/>
              <p:cNvSpPr/>
              <p:nvPr/>
            </p:nvSpPr>
            <p:spPr>
              <a:xfrm flipH="false" flipV="false" rot="0">
                <a:off x="35560" y="35560"/>
                <a:ext cx="3582751" cy="1760281"/>
              </a:xfrm>
              <a:custGeom>
                <a:avLst/>
                <a:gdLst/>
                <a:ahLst/>
                <a:cxnLst/>
                <a:rect r="r" b="b" t="t" l="l"/>
                <a:pathLst>
                  <a:path h="1760281" w="3582751">
                    <a:moveTo>
                      <a:pt x="3582751" y="1760281"/>
                    </a:moveTo>
                    <a:lnTo>
                      <a:pt x="0" y="1760281"/>
                    </a:lnTo>
                    <a:lnTo>
                      <a:pt x="0" y="0"/>
                    </a:lnTo>
                    <a:lnTo>
                      <a:pt x="3582751" y="0"/>
                    </a:lnTo>
                    <a:lnTo>
                      <a:pt x="3582751" y="1760281"/>
                    </a:lnTo>
                    <a:close/>
                    <a:moveTo>
                      <a:pt x="12700" y="1747581"/>
                    </a:moveTo>
                    <a:lnTo>
                      <a:pt x="3570051" y="1747581"/>
                    </a:lnTo>
                    <a:lnTo>
                      <a:pt x="3570051" y="12700"/>
                    </a:lnTo>
                    <a:lnTo>
                      <a:pt x="12700" y="12700"/>
                    </a:lnTo>
                    <a:lnTo>
                      <a:pt x="12700" y="1747581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39" id="39"/>
              <p:cNvSpPr/>
              <p:nvPr/>
            </p:nvSpPr>
            <p:spPr>
              <a:xfrm flipH="false" flipV="false" rot="0">
                <a:off x="0" y="0"/>
                <a:ext cx="3570051" cy="1747581"/>
              </a:xfrm>
              <a:custGeom>
                <a:avLst/>
                <a:gdLst/>
                <a:ahLst/>
                <a:cxnLst/>
                <a:rect r="r" b="b" t="t" l="l"/>
                <a:pathLst>
                  <a:path h="1747581" w="3570051">
                    <a:moveTo>
                      <a:pt x="0" y="0"/>
                    </a:moveTo>
                    <a:lnTo>
                      <a:pt x="3570051" y="0"/>
                    </a:lnTo>
                    <a:lnTo>
                      <a:pt x="3570051" y="1747581"/>
                    </a:lnTo>
                    <a:lnTo>
                      <a:pt x="0" y="174758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name="AutoShape 40" id="40"/>
            <p:cNvSpPr/>
            <p:nvPr/>
          </p:nvSpPr>
          <p:spPr>
            <a:xfrm>
              <a:off x="1787319" y="1482770"/>
              <a:ext cx="6072481" cy="0"/>
            </a:xfrm>
            <a:prstGeom prst="line">
              <a:avLst/>
            </a:prstGeom>
            <a:ln cap="flat" w="50800">
              <a:solidFill>
                <a:srgbClr val="DE8244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TextBox 41" id="41"/>
            <p:cNvSpPr txBox="true"/>
            <p:nvPr/>
          </p:nvSpPr>
          <p:spPr>
            <a:xfrm rot="0">
              <a:off x="3642860" y="1178829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b="true" sz="1007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2570</a:t>
              </a:r>
            </a:p>
          </p:txBody>
        </p:sp>
        <p:sp>
          <p:nvSpPr>
            <p:cNvPr name="TextBox 42" id="42"/>
            <p:cNvSpPr txBox="true"/>
            <p:nvPr/>
          </p:nvSpPr>
          <p:spPr>
            <a:xfrm rot="0">
              <a:off x="4532784" y="1178829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b="true" sz="1007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2571</a:t>
              </a:r>
            </a:p>
          </p:txBody>
        </p:sp>
        <p:sp>
          <p:nvSpPr>
            <p:cNvPr name="TextBox 43" id="43"/>
            <p:cNvSpPr txBox="true"/>
            <p:nvPr/>
          </p:nvSpPr>
          <p:spPr>
            <a:xfrm rot="0">
              <a:off x="5394688" y="1178829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2572</a:t>
              </a:r>
            </a:p>
          </p:txBody>
        </p:sp>
        <p:sp>
          <p:nvSpPr>
            <p:cNvPr name="TextBox 44" id="44"/>
            <p:cNvSpPr txBox="true"/>
            <p:nvPr/>
          </p:nvSpPr>
          <p:spPr>
            <a:xfrm rot="0">
              <a:off x="6259212" y="1170967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2573</a:t>
              </a:r>
            </a:p>
          </p:txBody>
        </p:sp>
        <p:sp>
          <p:nvSpPr>
            <p:cNvPr name="TextBox 45" id="45"/>
            <p:cNvSpPr txBox="true"/>
            <p:nvPr/>
          </p:nvSpPr>
          <p:spPr>
            <a:xfrm rot="0">
              <a:off x="7123736" y="1170967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2574</a:t>
              </a:r>
            </a:p>
          </p:txBody>
        </p:sp>
        <p:sp>
          <p:nvSpPr>
            <p:cNvPr name="TextBox 46" id="46"/>
            <p:cNvSpPr txBox="true"/>
            <p:nvPr/>
          </p:nvSpPr>
          <p:spPr>
            <a:xfrm rot="0">
              <a:off x="3627155" y="1496555"/>
              <a:ext cx="746523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10</a:t>
              </a:r>
            </a:p>
          </p:txBody>
        </p:sp>
        <p:grpSp>
          <p:nvGrpSpPr>
            <p:cNvPr name="Group 47" id="47"/>
            <p:cNvGrpSpPr/>
            <p:nvPr/>
          </p:nvGrpSpPr>
          <p:grpSpPr>
            <a:xfrm rot="0">
              <a:off x="3593182" y="936327"/>
              <a:ext cx="4281043" cy="214632"/>
              <a:chOff x="0" y="0"/>
              <a:chExt cx="1150672" cy="57689"/>
            </a:xfrm>
          </p:grpSpPr>
          <p:sp>
            <p:nvSpPr>
              <p:cNvPr name="Freeform 48" id="48"/>
              <p:cNvSpPr/>
              <p:nvPr/>
            </p:nvSpPr>
            <p:spPr>
              <a:xfrm flipH="false" flipV="false" rot="0">
                <a:off x="0" y="0"/>
                <a:ext cx="1150672" cy="57689"/>
              </a:xfrm>
              <a:custGeom>
                <a:avLst/>
                <a:gdLst/>
                <a:ahLst/>
                <a:cxnLst/>
                <a:rect r="r" b="b" t="t" l="l"/>
                <a:pathLst>
                  <a:path h="57689" w="1150672">
                    <a:moveTo>
                      <a:pt x="0" y="0"/>
                    </a:moveTo>
                    <a:lnTo>
                      <a:pt x="1150672" y="0"/>
                    </a:lnTo>
                    <a:lnTo>
                      <a:pt x="1150672" y="57689"/>
                    </a:lnTo>
                    <a:lnTo>
                      <a:pt x="0" y="57689"/>
                    </a:lnTo>
                    <a:close/>
                  </a:path>
                </a:pathLst>
              </a:custGeom>
              <a:solidFill>
                <a:srgbClr val="FFFAF2"/>
              </a:solidFill>
            </p:spPr>
          </p:sp>
          <p:sp>
            <p:nvSpPr>
              <p:cNvPr name="TextBox 49" id="49"/>
              <p:cNvSpPr txBox="true"/>
              <p:nvPr/>
            </p:nvSpPr>
            <p:spPr>
              <a:xfrm>
                <a:off x="0" y="-38100"/>
                <a:ext cx="1150672" cy="9578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40"/>
                  </a:lnSpc>
                </a:pPr>
              </a:p>
            </p:txBody>
          </p:sp>
        </p:grpSp>
        <p:sp>
          <p:nvSpPr>
            <p:cNvPr name="TextBox 50" id="50"/>
            <p:cNvSpPr txBox="true"/>
            <p:nvPr/>
          </p:nvSpPr>
          <p:spPr>
            <a:xfrm rot="0">
              <a:off x="3657950" y="897906"/>
              <a:ext cx="4154565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b="true" sz="1007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ปีงบประมาณ </a:t>
              </a:r>
            </a:p>
          </p:txBody>
        </p:sp>
        <p:sp>
          <p:nvSpPr>
            <p:cNvPr name="TextBox 51" id="51"/>
            <p:cNvSpPr txBox="true"/>
            <p:nvPr/>
          </p:nvSpPr>
          <p:spPr>
            <a:xfrm rot="0">
              <a:off x="4494606" y="1496555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12</a:t>
              </a:r>
            </a:p>
          </p:txBody>
        </p:sp>
        <p:sp>
          <p:nvSpPr>
            <p:cNvPr name="TextBox 52" id="52"/>
            <p:cNvSpPr txBox="true"/>
            <p:nvPr/>
          </p:nvSpPr>
          <p:spPr>
            <a:xfrm rot="0">
              <a:off x="6266519" y="1520870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18</a:t>
              </a:r>
            </a:p>
          </p:txBody>
        </p:sp>
        <p:sp>
          <p:nvSpPr>
            <p:cNvPr name="TextBox 53" id="53"/>
            <p:cNvSpPr txBox="true"/>
            <p:nvPr/>
          </p:nvSpPr>
          <p:spPr>
            <a:xfrm rot="0">
              <a:off x="7141021" y="1496555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 u="sng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&gt;</a:t>
              </a: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20</a:t>
              </a:r>
            </a:p>
          </p:txBody>
        </p:sp>
        <p:sp>
          <p:nvSpPr>
            <p:cNvPr name="TextBox 54" id="54"/>
            <p:cNvSpPr txBox="true"/>
            <p:nvPr/>
          </p:nvSpPr>
          <p:spPr>
            <a:xfrm rot="0">
              <a:off x="7095446" y="767855"/>
              <a:ext cx="777157" cy="13005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865"/>
                </a:lnSpc>
              </a:pPr>
              <a:r>
                <a:rPr lang="en-US" b="true" sz="565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หน่วยนับ : ล้านบาท</a:t>
              </a:r>
            </a:p>
          </p:txBody>
        </p:sp>
        <p:sp>
          <p:nvSpPr>
            <p:cNvPr name="TextBox 55" id="55"/>
            <p:cNvSpPr txBox="true"/>
            <p:nvPr/>
          </p:nvSpPr>
          <p:spPr>
            <a:xfrm rot="0">
              <a:off x="1787319" y="378268"/>
              <a:ext cx="6634572" cy="31973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007"/>
                </a:lnSpc>
              </a:pPr>
              <a:r>
                <a:rPr lang="en-US" sz="1433" spc="-60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จำนวนรายได้จากการให้บริการวิชาการ </a:t>
              </a:r>
            </a:p>
          </p:txBody>
        </p:sp>
        <p:sp>
          <p:nvSpPr>
            <p:cNvPr name="TextBox 56" id="56"/>
            <p:cNvSpPr txBox="true"/>
            <p:nvPr/>
          </p:nvSpPr>
          <p:spPr>
            <a:xfrm rot="0">
              <a:off x="1927482" y="1535737"/>
              <a:ext cx="1577177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ค่าเป้าหมาย </a:t>
              </a:r>
            </a:p>
          </p:txBody>
        </p:sp>
        <p:grpSp>
          <p:nvGrpSpPr>
            <p:cNvPr name="Group 57" id="57"/>
            <p:cNvGrpSpPr/>
            <p:nvPr/>
          </p:nvGrpSpPr>
          <p:grpSpPr>
            <a:xfrm rot="0">
              <a:off x="1852894" y="1842425"/>
              <a:ext cx="6021331" cy="222447"/>
              <a:chOff x="0" y="0"/>
              <a:chExt cx="1618432" cy="59790"/>
            </a:xfrm>
          </p:grpSpPr>
          <p:sp>
            <p:nvSpPr>
              <p:cNvPr name="Freeform 58" id="58"/>
              <p:cNvSpPr/>
              <p:nvPr/>
            </p:nvSpPr>
            <p:spPr>
              <a:xfrm flipH="false" flipV="false" rot="0">
                <a:off x="0" y="0"/>
                <a:ext cx="1618432" cy="59790"/>
              </a:xfrm>
              <a:custGeom>
                <a:avLst/>
                <a:gdLst/>
                <a:ahLst/>
                <a:cxnLst/>
                <a:rect r="r" b="b" t="t" l="l"/>
                <a:pathLst>
                  <a:path h="59790" w="1618432">
                    <a:moveTo>
                      <a:pt x="0" y="0"/>
                    </a:moveTo>
                    <a:lnTo>
                      <a:pt x="1618432" y="0"/>
                    </a:lnTo>
                    <a:lnTo>
                      <a:pt x="1618432" y="59790"/>
                    </a:lnTo>
                    <a:lnTo>
                      <a:pt x="0" y="59790"/>
                    </a:lnTo>
                    <a:close/>
                  </a:path>
                </a:pathLst>
              </a:custGeom>
              <a:solidFill>
                <a:srgbClr val="FFFAF2"/>
              </a:solidFill>
            </p:spPr>
          </p:sp>
          <p:sp>
            <p:nvSpPr>
              <p:cNvPr name="TextBox 59" id="59"/>
              <p:cNvSpPr txBox="true"/>
              <p:nvPr/>
            </p:nvSpPr>
            <p:spPr>
              <a:xfrm>
                <a:off x="0" y="-38100"/>
                <a:ext cx="1618432" cy="978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40"/>
                  </a:lnSpc>
                </a:pPr>
              </a:p>
            </p:txBody>
          </p:sp>
        </p:grpSp>
        <p:sp>
          <p:nvSpPr>
            <p:cNvPr name="TextBox 60" id="60"/>
            <p:cNvSpPr txBox="true"/>
            <p:nvPr/>
          </p:nvSpPr>
          <p:spPr>
            <a:xfrm rot="0">
              <a:off x="1901068" y="1809154"/>
              <a:ext cx="5826502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ตัวชี้วัดใหม่</a:t>
              </a:r>
            </a:p>
          </p:txBody>
        </p:sp>
        <p:sp>
          <p:nvSpPr>
            <p:cNvPr name="TextBox 61" id="61"/>
            <p:cNvSpPr txBox="true"/>
            <p:nvPr/>
          </p:nvSpPr>
          <p:spPr>
            <a:xfrm rot="0">
              <a:off x="1861612" y="1104263"/>
              <a:ext cx="1568581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พ.ศ.</a:t>
              </a:r>
            </a:p>
          </p:txBody>
        </p:sp>
        <p:grpSp>
          <p:nvGrpSpPr>
            <p:cNvPr name="Group 62" id="62"/>
            <p:cNvGrpSpPr/>
            <p:nvPr/>
          </p:nvGrpSpPr>
          <p:grpSpPr>
            <a:xfrm rot="0">
              <a:off x="0" y="0"/>
              <a:ext cx="1801808" cy="1801808"/>
              <a:chOff x="0" y="0"/>
              <a:chExt cx="812800" cy="812800"/>
            </a:xfrm>
          </p:grpSpPr>
          <p:sp>
            <p:nvSpPr>
              <p:cNvPr name="Freeform 63" id="63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B7833"/>
              </a:solidFill>
            </p:spPr>
          </p:sp>
          <p:sp>
            <p:nvSpPr>
              <p:cNvPr name="TextBox 64" id="64"/>
              <p:cNvSpPr txBox="true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65" id="65"/>
            <p:cNvGrpSpPr>
              <a:grpSpLocks noChangeAspect="true"/>
            </p:cNvGrpSpPr>
            <p:nvPr/>
          </p:nvGrpSpPr>
          <p:grpSpPr>
            <a:xfrm rot="0">
              <a:off x="199580" y="199580"/>
              <a:ext cx="1402648" cy="1402648"/>
              <a:chOff x="0" y="0"/>
              <a:chExt cx="6355080" cy="6355080"/>
            </a:xfrm>
          </p:grpSpPr>
          <p:sp>
            <p:nvSpPr>
              <p:cNvPr name="Freeform 66" id="66"/>
              <p:cNvSpPr/>
              <p:nvPr/>
            </p:nvSpPr>
            <p:spPr>
              <a:xfrm flipH="false" flipV="false" rot="0">
                <a:off x="0" y="0"/>
                <a:ext cx="6355080" cy="6355080"/>
              </a:xfrm>
              <a:custGeom>
                <a:avLst/>
                <a:gdLst/>
                <a:ahLst/>
                <a:cxnLst/>
                <a:rect r="r" b="b" t="t" l="l"/>
                <a:pathLst>
                  <a:path h="6355080" w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name="TextBox 67" id="67"/>
            <p:cNvSpPr txBox="true"/>
            <p:nvPr/>
          </p:nvSpPr>
          <p:spPr>
            <a:xfrm rot="0">
              <a:off x="77781" y="477747"/>
              <a:ext cx="1569838" cy="77364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900"/>
                </a:lnSpc>
              </a:pPr>
              <a:r>
                <a:rPr lang="en-US" sz="3500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4.1</a:t>
              </a:r>
            </a:p>
          </p:txBody>
        </p:sp>
        <p:sp>
          <p:nvSpPr>
            <p:cNvPr name="TextBox 68" id="68"/>
            <p:cNvSpPr txBox="true"/>
            <p:nvPr/>
          </p:nvSpPr>
          <p:spPr>
            <a:xfrm rot="0">
              <a:off x="5371689" y="1493502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15</a:t>
              </a:r>
            </a:p>
          </p:txBody>
        </p:sp>
      </p:grpSp>
      <p:grpSp>
        <p:nvGrpSpPr>
          <p:cNvPr name="Group 69" id="69"/>
          <p:cNvGrpSpPr/>
          <p:nvPr/>
        </p:nvGrpSpPr>
        <p:grpSpPr>
          <a:xfrm rot="0">
            <a:off x="6713439" y="10148070"/>
            <a:ext cx="850161" cy="554730"/>
            <a:chOff x="0" y="0"/>
            <a:chExt cx="1133548" cy="739640"/>
          </a:xfrm>
        </p:grpSpPr>
        <p:sp>
          <p:nvSpPr>
            <p:cNvPr name="Freeform 70" id="70"/>
            <p:cNvSpPr/>
            <p:nvPr/>
          </p:nvSpPr>
          <p:spPr>
            <a:xfrm flipH="false" flipV="false" rot="0">
              <a:off x="0" y="0"/>
              <a:ext cx="1133548" cy="739640"/>
            </a:xfrm>
            <a:custGeom>
              <a:avLst/>
              <a:gdLst/>
              <a:ahLst/>
              <a:cxnLst/>
              <a:rect r="r" b="b" t="t" l="l"/>
              <a:pathLst>
                <a:path h="739640" w="1133548">
                  <a:moveTo>
                    <a:pt x="0" y="0"/>
                  </a:moveTo>
                  <a:lnTo>
                    <a:pt x="1133548" y="0"/>
                  </a:lnTo>
                  <a:lnTo>
                    <a:pt x="1133548" y="739640"/>
                  </a:lnTo>
                  <a:lnTo>
                    <a:pt x="0" y="7396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TextBox 71" id="71"/>
            <p:cNvSpPr txBox="true"/>
            <p:nvPr/>
          </p:nvSpPr>
          <p:spPr>
            <a:xfrm rot="0">
              <a:off x="521783" y="262301"/>
              <a:ext cx="351007" cy="37422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380"/>
                </a:lnSpc>
              </a:pPr>
              <a:r>
                <a:rPr lang="en-US" sz="1700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76</a:t>
              </a:r>
            </a:p>
          </p:txBody>
        </p:sp>
      </p:grpSp>
      <p:grpSp>
        <p:nvGrpSpPr>
          <p:cNvPr name="Group 72" id="72"/>
          <p:cNvGrpSpPr/>
          <p:nvPr/>
        </p:nvGrpSpPr>
        <p:grpSpPr>
          <a:xfrm rot="0">
            <a:off x="5782310" y="9532058"/>
            <a:ext cx="1777690" cy="1159985"/>
            <a:chOff x="0" y="0"/>
            <a:chExt cx="2370253" cy="1546647"/>
          </a:xfrm>
        </p:grpSpPr>
        <p:sp>
          <p:nvSpPr>
            <p:cNvPr name="Freeform 73" id="73"/>
            <p:cNvSpPr/>
            <p:nvPr/>
          </p:nvSpPr>
          <p:spPr>
            <a:xfrm flipH="false" flipV="false" rot="0">
              <a:off x="0" y="0"/>
              <a:ext cx="2370253" cy="1546647"/>
            </a:xfrm>
            <a:custGeom>
              <a:avLst/>
              <a:gdLst/>
              <a:ahLst/>
              <a:cxnLst/>
              <a:rect r="r" b="b" t="t" l="l"/>
              <a:pathLst>
                <a:path h="1546647" w="2370253">
                  <a:moveTo>
                    <a:pt x="0" y="0"/>
                  </a:moveTo>
                  <a:lnTo>
                    <a:pt x="2370253" y="0"/>
                  </a:lnTo>
                  <a:lnTo>
                    <a:pt x="2370253" y="1546647"/>
                  </a:lnTo>
                  <a:lnTo>
                    <a:pt x="0" y="15466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" t="0" r="-1" b="0"/>
              </a:stretch>
            </a:blipFill>
          </p:spPr>
        </p:sp>
        <p:sp>
          <p:nvSpPr>
            <p:cNvPr name="TextBox 74" id="74"/>
            <p:cNvSpPr txBox="true"/>
            <p:nvPr/>
          </p:nvSpPr>
          <p:spPr>
            <a:xfrm rot="0">
              <a:off x="1317500" y="733578"/>
              <a:ext cx="604028" cy="6356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095"/>
                </a:lnSpc>
              </a:pPr>
              <a:r>
                <a:rPr lang="en-US" sz="2925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82</a:t>
              </a:r>
            </a:p>
          </p:txBody>
        </p:sp>
      </p:grpSp>
      <p:grpSp>
        <p:nvGrpSpPr>
          <p:cNvPr name="Group 75" id="75"/>
          <p:cNvGrpSpPr/>
          <p:nvPr/>
        </p:nvGrpSpPr>
        <p:grpSpPr>
          <a:xfrm rot="0">
            <a:off x="923678" y="6116618"/>
            <a:ext cx="6276039" cy="1745255"/>
            <a:chOff x="0" y="0"/>
            <a:chExt cx="8368052" cy="2327007"/>
          </a:xfrm>
        </p:grpSpPr>
        <p:grpSp>
          <p:nvGrpSpPr>
            <p:cNvPr name="Group 76" id="76"/>
            <p:cNvGrpSpPr/>
            <p:nvPr/>
          </p:nvGrpSpPr>
          <p:grpSpPr>
            <a:xfrm rot="0">
              <a:off x="1178530" y="82414"/>
              <a:ext cx="7189522" cy="2244593"/>
              <a:chOff x="0" y="0"/>
              <a:chExt cx="1671696" cy="521909"/>
            </a:xfrm>
          </p:grpSpPr>
          <p:sp>
            <p:nvSpPr>
              <p:cNvPr name="Freeform 77" id="77"/>
              <p:cNvSpPr/>
              <p:nvPr/>
            </p:nvSpPr>
            <p:spPr>
              <a:xfrm flipH="false" flipV="false" rot="0">
                <a:off x="0" y="0"/>
                <a:ext cx="1671696" cy="521909"/>
              </a:xfrm>
              <a:custGeom>
                <a:avLst/>
                <a:gdLst/>
                <a:ahLst/>
                <a:cxnLst/>
                <a:rect r="r" b="b" t="t" l="l"/>
                <a:pathLst>
                  <a:path h="521909" w="1671696">
                    <a:moveTo>
                      <a:pt x="53124" y="0"/>
                    </a:moveTo>
                    <a:lnTo>
                      <a:pt x="1618573" y="0"/>
                    </a:lnTo>
                    <a:cubicBezTo>
                      <a:pt x="1632662" y="0"/>
                      <a:pt x="1646174" y="5597"/>
                      <a:pt x="1656137" y="15560"/>
                    </a:cubicBezTo>
                    <a:cubicBezTo>
                      <a:pt x="1666099" y="25522"/>
                      <a:pt x="1671696" y="39034"/>
                      <a:pt x="1671696" y="53124"/>
                    </a:cubicBezTo>
                    <a:lnTo>
                      <a:pt x="1671696" y="468785"/>
                    </a:lnTo>
                    <a:cubicBezTo>
                      <a:pt x="1671696" y="482875"/>
                      <a:pt x="1666099" y="496387"/>
                      <a:pt x="1656137" y="506350"/>
                    </a:cubicBezTo>
                    <a:cubicBezTo>
                      <a:pt x="1646174" y="516312"/>
                      <a:pt x="1632662" y="521909"/>
                      <a:pt x="1618573" y="521909"/>
                    </a:cubicBezTo>
                    <a:lnTo>
                      <a:pt x="53124" y="521909"/>
                    </a:lnTo>
                    <a:cubicBezTo>
                      <a:pt x="39034" y="521909"/>
                      <a:pt x="25522" y="516312"/>
                      <a:pt x="15560" y="506350"/>
                    </a:cubicBezTo>
                    <a:cubicBezTo>
                      <a:pt x="5597" y="496387"/>
                      <a:pt x="0" y="482875"/>
                      <a:pt x="0" y="468785"/>
                    </a:cubicBezTo>
                    <a:lnTo>
                      <a:pt x="0" y="53124"/>
                    </a:lnTo>
                    <a:cubicBezTo>
                      <a:pt x="0" y="39034"/>
                      <a:pt x="5597" y="25522"/>
                      <a:pt x="15560" y="15560"/>
                    </a:cubicBezTo>
                    <a:cubicBezTo>
                      <a:pt x="25522" y="5597"/>
                      <a:pt x="39034" y="0"/>
                      <a:pt x="53124" y="0"/>
                    </a:cubicBezTo>
                    <a:close/>
                  </a:path>
                </a:pathLst>
              </a:custGeom>
              <a:solidFill>
                <a:srgbClr val="EB7833"/>
              </a:solidFill>
            </p:spPr>
          </p:sp>
          <p:sp>
            <p:nvSpPr>
              <p:cNvPr name="TextBox 78" id="78"/>
              <p:cNvSpPr txBox="true"/>
              <p:nvPr/>
            </p:nvSpPr>
            <p:spPr>
              <a:xfrm>
                <a:off x="0" y="-28575"/>
                <a:ext cx="1671696" cy="55048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grpSp>
          <p:nvGrpSpPr>
            <p:cNvPr name="Group 79" id="79"/>
            <p:cNvGrpSpPr/>
            <p:nvPr/>
          </p:nvGrpSpPr>
          <p:grpSpPr>
            <a:xfrm rot="0">
              <a:off x="1451300" y="233217"/>
              <a:ext cx="6764117" cy="1963086"/>
              <a:chOff x="0" y="0"/>
              <a:chExt cx="22444046" cy="6513723"/>
            </a:xfrm>
          </p:grpSpPr>
          <p:sp>
            <p:nvSpPr>
              <p:cNvPr name="Freeform 80" id="80"/>
              <p:cNvSpPr/>
              <p:nvPr/>
            </p:nvSpPr>
            <p:spPr>
              <a:xfrm flipH="false" flipV="false" rot="0">
                <a:off x="-12700" y="-12700"/>
                <a:ext cx="22469446" cy="6539123"/>
              </a:xfrm>
              <a:custGeom>
                <a:avLst/>
                <a:gdLst/>
                <a:ahLst/>
                <a:cxnLst/>
                <a:rect r="r" b="b" t="t" l="l"/>
                <a:pathLst>
                  <a:path h="6539123" w="22469446">
                    <a:moveTo>
                      <a:pt x="21607115" y="0"/>
                    </a:moveTo>
                    <a:lnTo>
                      <a:pt x="862330" y="0"/>
                    </a:lnTo>
                    <a:cubicBezTo>
                      <a:pt x="389890" y="0"/>
                      <a:pt x="0" y="389890"/>
                      <a:pt x="0" y="862330"/>
                    </a:cubicBezTo>
                    <a:lnTo>
                      <a:pt x="0" y="5676793"/>
                    </a:lnTo>
                    <a:cubicBezTo>
                      <a:pt x="0" y="6149233"/>
                      <a:pt x="389890" y="6539123"/>
                      <a:pt x="862330" y="6539123"/>
                    </a:cubicBezTo>
                    <a:lnTo>
                      <a:pt x="21607115" y="6539123"/>
                    </a:lnTo>
                    <a:cubicBezTo>
                      <a:pt x="22079556" y="6539123"/>
                      <a:pt x="22469446" y="6149233"/>
                      <a:pt x="22469446" y="5676793"/>
                    </a:cubicBezTo>
                    <a:lnTo>
                      <a:pt x="22469446" y="862330"/>
                    </a:lnTo>
                    <a:cubicBezTo>
                      <a:pt x="22469446" y="389890"/>
                      <a:pt x="22079556" y="0"/>
                      <a:pt x="21607115" y="0"/>
                    </a:cubicBezTo>
                    <a:close/>
                    <a:moveTo>
                      <a:pt x="22278946" y="927100"/>
                    </a:moveTo>
                    <a:lnTo>
                      <a:pt x="22278946" y="5676793"/>
                    </a:lnTo>
                    <a:cubicBezTo>
                      <a:pt x="22278946" y="6043823"/>
                      <a:pt x="21974146" y="6348623"/>
                      <a:pt x="21607115" y="6348623"/>
                    </a:cubicBezTo>
                    <a:lnTo>
                      <a:pt x="862330" y="6348623"/>
                    </a:lnTo>
                    <a:cubicBezTo>
                      <a:pt x="495300" y="6348623"/>
                      <a:pt x="190500" y="6043823"/>
                      <a:pt x="190500" y="5676793"/>
                    </a:cubicBezTo>
                    <a:lnTo>
                      <a:pt x="190500" y="862330"/>
                    </a:lnTo>
                    <a:cubicBezTo>
                      <a:pt x="190500" y="495300"/>
                      <a:pt x="495300" y="190500"/>
                      <a:pt x="862330" y="190500"/>
                    </a:cubicBezTo>
                    <a:lnTo>
                      <a:pt x="21607115" y="190500"/>
                    </a:lnTo>
                    <a:cubicBezTo>
                      <a:pt x="21974146" y="190500"/>
                      <a:pt x="22278946" y="495300"/>
                      <a:pt x="22278946" y="862330"/>
                    </a:cubicBezTo>
                    <a:lnTo>
                      <a:pt x="22278946" y="92710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81" id="81"/>
            <p:cNvGrpSpPr/>
            <p:nvPr/>
          </p:nvGrpSpPr>
          <p:grpSpPr>
            <a:xfrm rot="0">
              <a:off x="3604057" y="1225866"/>
              <a:ext cx="764354" cy="555201"/>
              <a:chOff x="0" y="0"/>
              <a:chExt cx="1624330" cy="1179858"/>
            </a:xfrm>
          </p:grpSpPr>
          <p:sp>
            <p:nvSpPr>
              <p:cNvPr name="Freeform 82" id="82"/>
              <p:cNvSpPr/>
              <p:nvPr/>
            </p:nvSpPr>
            <p:spPr>
              <a:xfrm flipH="false" flipV="false" rot="0">
                <a:off x="41910" y="43180"/>
                <a:ext cx="1576070" cy="1131598"/>
              </a:xfrm>
              <a:custGeom>
                <a:avLst/>
                <a:gdLst/>
                <a:ahLst/>
                <a:cxnLst/>
                <a:rect r="r" b="b" t="t" l="l"/>
                <a:pathLst>
                  <a:path h="1131598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31598"/>
                    </a:lnTo>
                    <a:lnTo>
                      <a:pt x="0" y="1131598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83" id="83"/>
              <p:cNvSpPr/>
              <p:nvPr/>
            </p:nvSpPr>
            <p:spPr>
              <a:xfrm flipH="false" flipV="false" rot="0">
                <a:off x="35560" y="35560"/>
                <a:ext cx="1588770" cy="1144298"/>
              </a:xfrm>
              <a:custGeom>
                <a:avLst/>
                <a:gdLst/>
                <a:ahLst/>
                <a:cxnLst/>
                <a:rect r="r" b="b" t="t" l="l"/>
                <a:pathLst>
                  <a:path h="1144298" w="1588770">
                    <a:moveTo>
                      <a:pt x="1588770" y="1144298"/>
                    </a:moveTo>
                    <a:lnTo>
                      <a:pt x="0" y="1144298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44298"/>
                    </a:lnTo>
                    <a:close/>
                    <a:moveTo>
                      <a:pt x="12700" y="1131598"/>
                    </a:moveTo>
                    <a:lnTo>
                      <a:pt x="1576070" y="1131598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31598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84" id="84"/>
              <p:cNvSpPr/>
              <p:nvPr/>
            </p:nvSpPr>
            <p:spPr>
              <a:xfrm flipH="false" flipV="false" rot="0">
                <a:off x="0" y="0"/>
                <a:ext cx="1576070" cy="1131598"/>
              </a:xfrm>
              <a:custGeom>
                <a:avLst/>
                <a:gdLst/>
                <a:ahLst/>
                <a:cxnLst/>
                <a:rect r="r" b="b" t="t" l="l"/>
                <a:pathLst>
                  <a:path h="1131598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31598"/>
                    </a:lnTo>
                    <a:lnTo>
                      <a:pt x="0" y="1131598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85" id="85"/>
            <p:cNvGrpSpPr/>
            <p:nvPr/>
          </p:nvGrpSpPr>
          <p:grpSpPr>
            <a:xfrm rot="0">
              <a:off x="4468015" y="1219699"/>
              <a:ext cx="764354" cy="561368"/>
              <a:chOff x="0" y="0"/>
              <a:chExt cx="1624330" cy="1192964"/>
            </a:xfrm>
          </p:grpSpPr>
          <p:sp>
            <p:nvSpPr>
              <p:cNvPr name="Freeform 86" id="86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87" id="87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88" id="88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89" id="89"/>
            <p:cNvGrpSpPr/>
            <p:nvPr/>
          </p:nvGrpSpPr>
          <p:grpSpPr>
            <a:xfrm rot="0">
              <a:off x="5347261" y="1219699"/>
              <a:ext cx="764354" cy="561368"/>
              <a:chOff x="0" y="0"/>
              <a:chExt cx="1624330" cy="1192964"/>
            </a:xfrm>
          </p:grpSpPr>
          <p:sp>
            <p:nvSpPr>
              <p:cNvPr name="Freeform 90" id="90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91" id="91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92" id="92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93" id="93"/>
            <p:cNvGrpSpPr/>
            <p:nvPr/>
          </p:nvGrpSpPr>
          <p:grpSpPr>
            <a:xfrm rot="0">
              <a:off x="6211567" y="1219699"/>
              <a:ext cx="764354" cy="561368"/>
              <a:chOff x="0" y="0"/>
              <a:chExt cx="1624330" cy="1192964"/>
            </a:xfrm>
          </p:grpSpPr>
          <p:sp>
            <p:nvSpPr>
              <p:cNvPr name="Freeform 94" id="94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95" id="95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96" id="96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97" id="97"/>
            <p:cNvGrpSpPr/>
            <p:nvPr/>
          </p:nvGrpSpPr>
          <p:grpSpPr>
            <a:xfrm rot="0">
              <a:off x="7095446" y="1219699"/>
              <a:ext cx="764354" cy="561368"/>
              <a:chOff x="0" y="0"/>
              <a:chExt cx="1624330" cy="1192964"/>
            </a:xfrm>
          </p:grpSpPr>
          <p:sp>
            <p:nvSpPr>
              <p:cNvPr name="Freeform 98" id="98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99" id="99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100" id="100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01" id="101"/>
            <p:cNvGrpSpPr/>
            <p:nvPr/>
          </p:nvGrpSpPr>
          <p:grpSpPr>
            <a:xfrm rot="0">
              <a:off x="1861612" y="946564"/>
              <a:ext cx="1702654" cy="845061"/>
              <a:chOff x="0" y="0"/>
              <a:chExt cx="3618311" cy="1795841"/>
            </a:xfrm>
          </p:grpSpPr>
          <p:sp>
            <p:nvSpPr>
              <p:cNvPr name="Freeform 102" id="102"/>
              <p:cNvSpPr/>
              <p:nvPr/>
            </p:nvSpPr>
            <p:spPr>
              <a:xfrm flipH="false" flipV="false" rot="0">
                <a:off x="41910" y="43180"/>
                <a:ext cx="3570051" cy="1747581"/>
              </a:xfrm>
              <a:custGeom>
                <a:avLst/>
                <a:gdLst/>
                <a:ahLst/>
                <a:cxnLst/>
                <a:rect r="r" b="b" t="t" l="l"/>
                <a:pathLst>
                  <a:path h="1747581" w="3570051">
                    <a:moveTo>
                      <a:pt x="0" y="0"/>
                    </a:moveTo>
                    <a:lnTo>
                      <a:pt x="3570051" y="0"/>
                    </a:lnTo>
                    <a:lnTo>
                      <a:pt x="3570051" y="1747581"/>
                    </a:lnTo>
                    <a:lnTo>
                      <a:pt x="0" y="1747581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103" id="103"/>
              <p:cNvSpPr/>
              <p:nvPr/>
            </p:nvSpPr>
            <p:spPr>
              <a:xfrm flipH="false" flipV="false" rot="0">
                <a:off x="35560" y="35560"/>
                <a:ext cx="3582751" cy="1760281"/>
              </a:xfrm>
              <a:custGeom>
                <a:avLst/>
                <a:gdLst/>
                <a:ahLst/>
                <a:cxnLst/>
                <a:rect r="r" b="b" t="t" l="l"/>
                <a:pathLst>
                  <a:path h="1760281" w="3582751">
                    <a:moveTo>
                      <a:pt x="3582751" y="1760281"/>
                    </a:moveTo>
                    <a:lnTo>
                      <a:pt x="0" y="1760281"/>
                    </a:lnTo>
                    <a:lnTo>
                      <a:pt x="0" y="0"/>
                    </a:lnTo>
                    <a:lnTo>
                      <a:pt x="3582751" y="0"/>
                    </a:lnTo>
                    <a:lnTo>
                      <a:pt x="3582751" y="1760281"/>
                    </a:lnTo>
                    <a:close/>
                    <a:moveTo>
                      <a:pt x="12700" y="1747581"/>
                    </a:moveTo>
                    <a:lnTo>
                      <a:pt x="3570051" y="1747581"/>
                    </a:lnTo>
                    <a:lnTo>
                      <a:pt x="3570051" y="12700"/>
                    </a:lnTo>
                    <a:lnTo>
                      <a:pt x="12700" y="12700"/>
                    </a:lnTo>
                    <a:lnTo>
                      <a:pt x="12700" y="1747581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104" id="104"/>
              <p:cNvSpPr/>
              <p:nvPr/>
            </p:nvSpPr>
            <p:spPr>
              <a:xfrm flipH="false" flipV="false" rot="0">
                <a:off x="0" y="0"/>
                <a:ext cx="3570051" cy="1747581"/>
              </a:xfrm>
              <a:custGeom>
                <a:avLst/>
                <a:gdLst/>
                <a:ahLst/>
                <a:cxnLst/>
                <a:rect r="r" b="b" t="t" l="l"/>
                <a:pathLst>
                  <a:path h="1747581" w="3570051">
                    <a:moveTo>
                      <a:pt x="0" y="0"/>
                    </a:moveTo>
                    <a:lnTo>
                      <a:pt x="3570051" y="0"/>
                    </a:lnTo>
                    <a:lnTo>
                      <a:pt x="3570051" y="1747581"/>
                    </a:lnTo>
                    <a:lnTo>
                      <a:pt x="0" y="174758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name="AutoShape 105" id="105"/>
            <p:cNvSpPr/>
            <p:nvPr/>
          </p:nvSpPr>
          <p:spPr>
            <a:xfrm>
              <a:off x="1787319" y="1482770"/>
              <a:ext cx="6072481" cy="0"/>
            </a:xfrm>
            <a:prstGeom prst="line">
              <a:avLst/>
            </a:prstGeom>
            <a:ln cap="flat" w="50800">
              <a:solidFill>
                <a:srgbClr val="DE8244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TextBox 106" id="106"/>
            <p:cNvSpPr txBox="true"/>
            <p:nvPr/>
          </p:nvSpPr>
          <p:spPr>
            <a:xfrm rot="0">
              <a:off x="3642860" y="1178829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b="true" sz="1007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2570</a:t>
              </a:r>
            </a:p>
          </p:txBody>
        </p:sp>
        <p:sp>
          <p:nvSpPr>
            <p:cNvPr name="TextBox 107" id="107"/>
            <p:cNvSpPr txBox="true"/>
            <p:nvPr/>
          </p:nvSpPr>
          <p:spPr>
            <a:xfrm rot="0">
              <a:off x="4532784" y="1178829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b="true" sz="1007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2571</a:t>
              </a:r>
            </a:p>
          </p:txBody>
        </p:sp>
        <p:sp>
          <p:nvSpPr>
            <p:cNvPr name="TextBox 108" id="108"/>
            <p:cNvSpPr txBox="true"/>
            <p:nvPr/>
          </p:nvSpPr>
          <p:spPr>
            <a:xfrm rot="0">
              <a:off x="5394688" y="1178829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2572</a:t>
              </a:r>
            </a:p>
          </p:txBody>
        </p:sp>
        <p:sp>
          <p:nvSpPr>
            <p:cNvPr name="TextBox 109" id="109"/>
            <p:cNvSpPr txBox="true"/>
            <p:nvPr/>
          </p:nvSpPr>
          <p:spPr>
            <a:xfrm rot="0">
              <a:off x="6259212" y="1170967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2573</a:t>
              </a:r>
            </a:p>
          </p:txBody>
        </p:sp>
        <p:sp>
          <p:nvSpPr>
            <p:cNvPr name="TextBox 110" id="110"/>
            <p:cNvSpPr txBox="true"/>
            <p:nvPr/>
          </p:nvSpPr>
          <p:spPr>
            <a:xfrm rot="0">
              <a:off x="7123736" y="1170967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2574</a:t>
              </a:r>
            </a:p>
          </p:txBody>
        </p:sp>
        <p:sp>
          <p:nvSpPr>
            <p:cNvPr name="TextBox 111" id="111"/>
            <p:cNvSpPr txBox="true"/>
            <p:nvPr/>
          </p:nvSpPr>
          <p:spPr>
            <a:xfrm rot="0">
              <a:off x="3627155" y="1496555"/>
              <a:ext cx="746523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500</a:t>
              </a:r>
            </a:p>
          </p:txBody>
        </p:sp>
        <p:sp>
          <p:nvSpPr>
            <p:cNvPr name="TextBox 112" id="112"/>
            <p:cNvSpPr txBox="true"/>
            <p:nvPr/>
          </p:nvSpPr>
          <p:spPr>
            <a:xfrm rot="0">
              <a:off x="7116091" y="1508170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 u="sng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&gt;</a:t>
              </a: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2,000</a:t>
              </a:r>
            </a:p>
          </p:txBody>
        </p:sp>
        <p:grpSp>
          <p:nvGrpSpPr>
            <p:cNvPr name="Group 113" id="113"/>
            <p:cNvGrpSpPr/>
            <p:nvPr/>
          </p:nvGrpSpPr>
          <p:grpSpPr>
            <a:xfrm rot="0">
              <a:off x="3593182" y="936327"/>
              <a:ext cx="4281043" cy="214632"/>
              <a:chOff x="0" y="0"/>
              <a:chExt cx="1150672" cy="57689"/>
            </a:xfrm>
          </p:grpSpPr>
          <p:sp>
            <p:nvSpPr>
              <p:cNvPr name="Freeform 114" id="114"/>
              <p:cNvSpPr/>
              <p:nvPr/>
            </p:nvSpPr>
            <p:spPr>
              <a:xfrm flipH="false" flipV="false" rot="0">
                <a:off x="0" y="0"/>
                <a:ext cx="1150672" cy="57689"/>
              </a:xfrm>
              <a:custGeom>
                <a:avLst/>
                <a:gdLst/>
                <a:ahLst/>
                <a:cxnLst/>
                <a:rect r="r" b="b" t="t" l="l"/>
                <a:pathLst>
                  <a:path h="57689" w="1150672">
                    <a:moveTo>
                      <a:pt x="0" y="0"/>
                    </a:moveTo>
                    <a:lnTo>
                      <a:pt x="1150672" y="0"/>
                    </a:lnTo>
                    <a:lnTo>
                      <a:pt x="1150672" y="57689"/>
                    </a:lnTo>
                    <a:lnTo>
                      <a:pt x="0" y="57689"/>
                    </a:lnTo>
                    <a:close/>
                  </a:path>
                </a:pathLst>
              </a:custGeom>
              <a:solidFill>
                <a:srgbClr val="FFFAF2"/>
              </a:solidFill>
            </p:spPr>
          </p:sp>
          <p:sp>
            <p:nvSpPr>
              <p:cNvPr name="TextBox 115" id="115"/>
              <p:cNvSpPr txBox="true"/>
              <p:nvPr/>
            </p:nvSpPr>
            <p:spPr>
              <a:xfrm>
                <a:off x="0" y="-38100"/>
                <a:ext cx="1150672" cy="9578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40"/>
                  </a:lnSpc>
                </a:pPr>
              </a:p>
            </p:txBody>
          </p:sp>
        </p:grpSp>
        <p:sp>
          <p:nvSpPr>
            <p:cNvPr name="TextBox 116" id="116"/>
            <p:cNvSpPr txBox="true"/>
            <p:nvPr/>
          </p:nvSpPr>
          <p:spPr>
            <a:xfrm rot="0">
              <a:off x="3657950" y="897906"/>
              <a:ext cx="4154565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b="true" sz="1007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ปีงบประมาณ </a:t>
              </a:r>
            </a:p>
          </p:txBody>
        </p:sp>
        <p:sp>
          <p:nvSpPr>
            <p:cNvPr name="TextBox 117" id="117"/>
            <p:cNvSpPr txBox="true"/>
            <p:nvPr/>
          </p:nvSpPr>
          <p:spPr>
            <a:xfrm rot="0">
              <a:off x="4494606" y="1496555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800</a:t>
              </a:r>
            </a:p>
          </p:txBody>
        </p:sp>
        <p:sp>
          <p:nvSpPr>
            <p:cNvPr name="TextBox 118" id="118"/>
            <p:cNvSpPr txBox="true"/>
            <p:nvPr/>
          </p:nvSpPr>
          <p:spPr>
            <a:xfrm rot="0">
              <a:off x="5392426" y="1496555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1,200</a:t>
              </a:r>
            </a:p>
          </p:txBody>
        </p:sp>
        <p:sp>
          <p:nvSpPr>
            <p:cNvPr name="TextBox 119" id="119"/>
            <p:cNvSpPr txBox="true"/>
            <p:nvPr/>
          </p:nvSpPr>
          <p:spPr>
            <a:xfrm rot="0">
              <a:off x="6238615" y="1496555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1,600</a:t>
              </a:r>
            </a:p>
          </p:txBody>
        </p:sp>
        <p:sp>
          <p:nvSpPr>
            <p:cNvPr name="TextBox 120" id="120"/>
            <p:cNvSpPr txBox="true"/>
            <p:nvPr/>
          </p:nvSpPr>
          <p:spPr>
            <a:xfrm rot="0">
              <a:off x="7129352" y="767855"/>
              <a:ext cx="743250" cy="13005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865"/>
                </a:lnSpc>
              </a:pPr>
              <a:r>
                <a:rPr lang="en-US" b="true" sz="565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หน่วยนับ : คน</a:t>
              </a:r>
            </a:p>
          </p:txBody>
        </p:sp>
        <p:sp>
          <p:nvSpPr>
            <p:cNvPr name="TextBox 121" id="121"/>
            <p:cNvSpPr txBox="true"/>
            <p:nvPr/>
          </p:nvSpPr>
          <p:spPr>
            <a:xfrm rot="0">
              <a:off x="1787319" y="435418"/>
              <a:ext cx="5665784" cy="50240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91"/>
                </a:lnSpc>
              </a:pPr>
              <a:r>
                <a:rPr lang="en-US" sz="1433" spc="-60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จำนวนผู้เข้ารับบริการ Lifelong Learning/Non-degree/Short Course ต่อปี</a:t>
              </a:r>
            </a:p>
          </p:txBody>
        </p:sp>
        <p:sp>
          <p:nvSpPr>
            <p:cNvPr name="TextBox 122" id="122"/>
            <p:cNvSpPr txBox="true"/>
            <p:nvPr/>
          </p:nvSpPr>
          <p:spPr>
            <a:xfrm rot="0">
              <a:off x="1927482" y="1535737"/>
              <a:ext cx="1577177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ค่าเป้าหมาย </a:t>
              </a:r>
            </a:p>
          </p:txBody>
        </p:sp>
        <p:grpSp>
          <p:nvGrpSpPr>
            <p:cNvPr name="Group 123" id="123"/>
            <p:cNvGrpSpPr/>
            <p:nvPr/>
          </p:nvGrpSpPr>
          <p:grpSpPr>
            <a:xfrm rot="0">
              <a:off x="1852894" y="1842425"/>
              <a:ext cx="6021331" cy="222447"/>
              <a:chOff x="0" y="0"/>
              <a:chExt cx="1618432" cy="59790"/>
            </a:xfrm>
          </p:grpSpPr>
          <p:sp>
            <p:nvSpPr>
              <p:cNvPr name="Freeform 124" id="124"/>
              <p:cNvSpPr/>
              <p:nvPr/>
            </p:nvSpPr>
            <p:spPr>
              <a:xfrm flipH="false" flipV="false" rot="0">
                <a:off x="0" y="0"/>
                <a:ext cx="1618432" cy="59790"/>
              </a:xfrm>
              <a:custGeom>
                <a:avLst/>
                <a:gdLst/>
                <a:ahLst/>
                <a:cxnLst/>
                <a:rect r="r" b="b" t="t" l="l"/>
                <a:pathLst>
                  <a:path h="59790" w="1618432">
                    <a:moveTo>
                      <a:pt x="0" y="0"/>
                    </a:moveTo>
                    <a:lnTo>
                      <a:pt x="1618432" y="0"/>
                    </a:lnTo>
                    <a:lnTo>
                      <a:pt x="1618432" y="59790"/>
                    </a:lnTo>
                    <a:lnTo>
                      <a:pt x="0" y="59790"/>
                    </a:lnTo>
                    <a:close/>
                  </a:path>
                </a:pathLst>
              </a:custGeom>
              <a:solidFill>
                <a:srgbClr val="FFFAF2"/>
              </a:solidFill>
            </p:spPr>
          </p:sp>
          <p:sp>
            <p:nvSpPr>
              <p:cNvPr name="TextBox 125" id="125"/>
              <p:cNvSpPr txBox="true"/>
              <p:nvPr/>
            </p:nvSpPr>
            <p:spPr>
              <a:xfrm>
                <a:off x="0" y="-38100"/>
                <a:ext cx="1618432" cy="978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40"/>
                  </a:lnSpc>
                </a:pPr>
              </a:p>
            </p:txBody>
          </p:sp>
        </p:grpSp>
        <p:sp>
          <p:nvSpPr>
            <p:cNvPr name="TextBox 126" id="126"/>
            <p:cNvSpPr txBox="true"/>
            <p:nvPr/>
          </p:nvSpPr>
          <p:spPr>
            <a:xfrm rot="0">
              <a:off x="1901068" y="1809154"/>
              <a:ext cx="5826502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ผลการดำเนินงานปีงบประมาณ พ.ศ. 2568 เท่ากับ .....</a:t>
              </a:r>
            </a:p>
          </p:txBody>
        </p:sp>
        <p:sp>
          <p:nvSpPr>
            <p:cNvPr name="TextBox 127" id="127"/>
            <p:cNvSpPr txBox="true"/>
            <p:nvPr/>
          </p:nvSpPr>
          <p:spPr>
            <a:xfrm rot="0">
              <a:off x="1861612" y="1104263"/>
              <a:ext cx="1568581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พ.ศ.</a:t>
              </a:r>
            </a:p>
          </p:txBody>
        </p:sp>
        <p:grpSp>
          <p:nvGrpSpPr>
            <p:cNvPr name="Group 128" id="128"/>
            <p:cNvGrpSpPr/>
            <p:nvPr/>
          </p:nvGrpSpPr>
          <p:grpSpPr>
            <a:xfrm rot="0">
              <a:off x="0" y="0"/>
              <a:ext cx="1801808" cy="1801808"/>
              <a:chOff x="0" y="0"/>
              <a:chExt cx="812800" cy="812800"/>
            </a:xfrm>
          </p:grpSpPr>
          <p:sp>
            <p:nvSpPr>
              <p:cNvPr name="Freeform 129" id="129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B7833"/>
              </a:solidFill>
            </p:spPr>
          </p:sp>
          <p:sp>
            <p:nvSpPr>
              <p:cNvPr name="TextBox 130" id="130"/>
              <p:cNvSpPr txBox="true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131" id="131"/>
            <p:cNvGrpSpPr>
              <a:grpSpLocks noChangeAspect="true"/>
            </p:cNvGrpSpPr>
            <p:nvPr/>
          </p:nvGrpSpPr>
          <p:grpSpPr>
            <a:xfrm rot="0">
              <a:off x="199580" y="199580"/>
              <a:ext cx="1402648" cy="1402648"/>
              <a:chOff x="0" y="0"/>
              <a:chExt cx="6355080" cy="6355080"/>
            </a:xfrm>
          </p:grpSpPr>
          <p:sp>
            <p:nvSpPr>
              <p:cNvPr name="Freeform 132" id="132"/>
              <p:cNvSpPr/>
              <p:nvPr/>
            </p:nvSpPr>
            <p:spPr>
              <a:xfrm flipH="false" flipV="false" rot="0">
                <a:off x="0" y="0"/>
                <a:ext cx="6355080" cy="6355080"/>
              </a:xfrm>
              <a:custGeom>
                <a:avLst/>
                <a:gdLst/>
                <a:ahLst/>
                <a:cxnLst/>
                <a:rect r="r" b="b" t="t" l="l"/>
                <a:pathLst>
                  <a:path h="6355080" w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name="TextBox 133" id="133"/>
            <p:cNvSpPr txBox="true"/>
            <p:nvPr/>
          </p:nvSpPr>
          <p:spPr>
            <a:xfrm rot="0">
              <a:off x="110525" y="575807"/>
              <a:ext cx="1537094" cy="76411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99"/>
                </a:lnSpc>
              </a:pPr>
              <a:r>
                <a:rPr lang="en-US" sz="3499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4.3</a:t>
              </a:r>
            </a:p>
          </p:txBody>
        </p:sp>
      </p:grpSp>
      <p:grpSp>
        <p:nvGrpSpPr>
          <p:cNvPr name="Group 134" id="134"/>
          <p:cNvGrpSpPr/>
          <p:nvPr/>
        </p:nvGrpSpPr>
        <p:grpSpPr>
          <a:xfrm rot="0">
            <a:off x="923678" y="4238012"/>
            <a:ext cx="6316418" cy="1745255"/>
            <a:chOff x="0" y="0"/>
            <a:chExt cx="8421891" cy="2327007"/>
          </a:xfrm>
        </p:grpSpPr>
        <p:grpSp>
          <p:nvGrpSpPr>
            <p:cNvPr name="Group 135" id="135"/>
            <p:cNvGrpSpPr/>
            <p:nvPr/>
          </p:nvGrpSpPr>
          <p:grpSpPr>
            <a:xfrm rot="0">
              <a:off x="1178530" y="82414"/>
              <a:ext cx="7189522" cy="2244593"/>
              <a:chOff x="0" y="0"/>
              <a:chExt cx="1671696" cy="521909"/>
            </a:xfrm>
          </p:grpSpPr>
          <p:sp>
            <p:nvSpPr>
              <p:cNvPr name="Freeform 136" id="136"/>
              <p:cNvSpPr/>
              <p:nvPr/>
            </p:nvSpPr>
            <p:spPr>
              <a:xfrm flipH="false" flipV="false" rot="0">
                <a:off x="0" y="0"/>
                <a:ext cx="1671696" cy="521909"/>
              </a:xfrm>
              <a:custGeom>
                <a:avLst/>
                <a:gdLst/>
                <a:ahLst/>
                <a:cxnLst/>
                <a:rect r="r" b="b" t="t" l="l"/>
                <a:pathLst>
                  <a:path h="521909" w="1671696">
                    <a:moveTo>
                      <a:pt x="53124" y="0"/>
                    </a:moveTo>
                    <a:lnTo>
                      <a:pt x="1618573" y="0"/>
                    </a:lnTo>
                    <a:cubicBezTo>
                      <a:pt x="1632662" y="0"/>
                      <a:pt x="1646174" y="5597"/>
                      <a:pt x="1656137" y="15560"/>
                    </a:cubicBezTo>
                    <a:cubicBezTo>
                      <a:pt x="1666099" y="25522"/>
                      <a:pt x="1671696" y="39034"/>
                      <a:pt x="1671696" y="53124"/>
                    </a:cubicBezTo>
                    <a:lnTo>
                      <a:pt x="1671696" y="468785"/>
                    </a:lnTo>
                    <a:cubicBezTo>
                      <a:pt x="1671696" y="482875"/>
                      <a:pt x="1666099" y="496387"/>
                      <a:pt x="1656137" y="506350"/>
                    </a:cubicBezTo>
                    <a:cubicBezTo>
                      <a:pt x="1646174" y="516312"/>
                      <a:pt x="1632662" y="521909"/>
                      <a:pt x="1618573" y="521909"/>
                    </a:cubicBezTo>
                    <a:lnTo>
                      <a:pt x="53124" y="521909"/>
                    </a:lnTo>
                    <a:cubicBezTo>
                      <a:pt x="39034" y="521909"/>
                      <a:pt x="25522" y="516312"/>
                      <a:pt x="15560" y="506350"/>
                    </a:cubicBezTo>
                    <a:cubicBezTo>
                      <a:pt x="5597" y="496387"/>
                      <a:pt x="0" y="482875"/>
                      <a:pt x="0" y="468785"/>
                    </a:cubicBezTo>
                    <a:lnTo>
                      <a:pt x="0" y="53124"/>
                    </a:lnTo>
                    <a:cubicBezTo>
                      <a:pt x="0" y="39034"/>
                      <a:pt x="5597" y="25522"/>
                      <a:pt x="15560" y="15560"/>
                    </a:cubicBezTo>
                    <a:cubicBezTo>
                      <a:pt x="25522" y="5597"/>
                      <a:pt x="39034" y="0"/>
                      <a:pt x="53124" y="0"/>
                    </a:cubicBezTo>
                    <a:close/>
                  </a:path>
                </a:pathLst>
              </a:custGeom>
              <a:solidFill>
                <a:srgbClr val="EB7833"/>
              </a:solidFill>
            </p:spPr>
          </p:sp>
          <p:sp>
            <p:nvSpPr>
              <p:cNvPr name="TextBox 137" id="137"/>
              <p:cNvSpPr txBox="true"/>
              <p:nvPr/>
            </p:nvSpPr>
            <p:spPr>
              <a:xfrm>
                <a:off x="0" y="-28575"/>
                <a:ext cx="1671696" cy="55048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grpSp>
          <p:nvGrpSpPr>
            <p:cNvPr name="Group 138" id="138"/>
            <p:cNvGrpSpPr/>
            <p:nvPr/>
          </p:nvGrpSpPr>
          <p:grpSpPr>
            <a:xfrm rot="0">
              <a:off x="1451300" y="233217"/>
              <a:ext cx="6764117" cy="1963086"/>
              <a:chOff x="0" y="0"/>
              <a:chExt cx="22444046" cy="6513723"/>
            </a:xfrm>
          </p:grpSpPr>
          <p:sp>
            <p:nvSpPr>
              <p:cNvPr name="Freeform 139" id="139"/>
              <p:cNvSpPr/>
              <p:nvPr/>
            </p:nvSpPr>
            <p:spPr>
              <a:xfrm flipH="false" flipV="false" rot="0">
                <a:off x="-12700" y="-12700"/>
                <a:ext cx="22469446" cy="6539123"/>
              </a:xfrm>
              <a:custGeom>
                <a:avLst/>
                <a:gdLst/>
                <a:ahLst/>
                <a:cxnLst/>
                <a:rect r="r" b="b" t="t" l="l"/>
                <a:pathLst>
                  <a:path h="6539123" w="22469446">
                    <a:moveTo>
                      <a:pt x="21607115" y="0"/>
                    </a:moveTo>
                    <a:lnTo>
                      <a:pt x="862330" y="0"/>
                    </a:lnTo>
                    <a:cubicBezTo>
                      <a:pt x="389890" y="0"/>
                      <a:pt x="0" y="389890"/>
                      <a:pt x="0" y="862330"/>
                    </a:cubicBezTo>
                    <a:lnTo>
                      <a:pt x="0" y="5676793"/>
                    </a:lnTo>
                    <a:cubicBezTo>
                      <a:pt x="0" y="6149233"/>
                      <a:pt x="389890" y="6539123"/>
                      <a:pt x="862330" y="6539123"/>
                    </a:cubicBezTo>
                    <a:lnTo>
                      <a:pt x="21607115" y="6539123"/>
                    </a:lnTo>
                    <a:cubicBezTo>
                      <a:pt x="22079556" y="6539123"/>
                      <a:pt x="22469446" y="6149233"/>
                      <a:pt x="22469446" y="5676793"/>
                    </a:cubicBezTo>
                    <a:lnTo>
                      <a:pt x="22469446" y="862330"/>
                    </a:lnTo>
                    <a:cubicBezTo>
                      <a:pt x="22469446" y="389890"/>
                      <a:pt x="22079556" y="0"/>
                      <a:pt x="21607115" y="0"/>
                    </a:cubicBezTo>
                    <a:close/>
                    <a:moveTo>
                      <a:pt x="22278946" y="927100"/>
                    </a:moveTo>
                    <a:lnTo>
                      <a:pt x="22278946" y="5676793"/>
                    </a:lnTo>
                    <a:cubicBezTo>
                      <a:pt x="22278946" y="6043823"/>
                      <a:pt x="21974146" y="6348623"/>
                      <a:pt x="21607115" y="6348623"/>
                    </a:cubicBezTo>
                    <a:lnTo>
                      <a:pt x="862330" y="6348623"/>
                    </a:lnTo>
                    <a:cubicBezTo>
                      <a:pt x="495300" y="6348623"/>
                      <a:pt x="190500" y="6043823"/>
                      <a:pt x="190500" y="5676793"/>
                    </a:cubicBezTo>
                    <a:lnTo>
                      <a:pt x="190500" y="862330"/>
                    </a:lnTo>
                    <a:cubicBezTo>
                      <a:pt x="190500" y="495300"/>
                      <a:pt x="495300" y="190500"/>
                      <a:pt x="862330" y="190500"/>
                    </a:cubicBezTo>
                    <a:lnTo>
                      <a:pt x="21607115" y="190500"/>
                    </a:lnTo>
                    <a:cubicBezTo>
                      <a:pt x="21974146" y="190500"/>
                      <a:pt x="22278946" y="495300"/>
                      <a:pt x="22278946" y="862330"/>
                    </a:cubicBezTo>
                    <a:lnTo>
                      <a:pt x="22278946" y="92710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40" id="140"/>
            <p:cNvGrpSpPr/>
            <p:nvPr/>
          </p:nvGrpSpPr>
          <p:grpSpPr>
            <a:xfrm rot="0">
              <a:off x="3604057" y="1225866"/>
              <a:ext cx="764354" cy="555201"/>
              <a:chOff x="0" y="0"/>
              <a:chExt cx="1624330" cy="1179858"/>
            </a:xfrm>
          </p:grpSpPr>
          <p:sp>
            <p:nvSpPr>
              <p:cNvPr name="Freeform 141" id="141"/>
              <p:cNvSpPr/>
              <p:nvPr/>
            </p:nvSpPr>
            <p:spPr>
              <a:xfrm flipH="false" flipV="false" rot="0">
                <a:off x="41910" y="43180"/>
                <a:ext cx="1576070" cy="1131598"/>
              </a:xfrm>
              <a:custGeom>
                <a:avLst/>
                <a:gdLst/>
                <a:ahLst/>
                <a:cxnLst/>
                <a:rect r="r" b="b" t="t" l="l"/>
                <a:pathLst>
                  <a:path h="1131598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31598"/>
                    </a:lnTo>
                    <a:lnTo>
                      <a:pt x="0" y="1131598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142" id="142"/>
              <p:cNvSpPr/>
              <p:nvPr/>
            </p:nvSpPr>
            <p:spPr>
              <a:xfrm flipH="false" flipV="false" rot="0">
                <a:off x="35560" y="35560"/>
                <a:ext cx="1588770" cy="1144298"/>
              </a:xfrm>
              <a:custGeom>
                <a:avLst/>
                <a:gdLst/>
                <a:ahLst/>
                <a:cxnLst/>
                <a:rect r="r" b="b" t="t" l="l"/>
                <a:pathLst>
                  <a:path h="1144298" w="1588770">
                    <a:moveTo>
                      <a:pt x="1588770" y="1144298"/>
                    </a:moveTo>
                    <a:lnTo>
                      <a:pt x="0" y="1144298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44298"/>
                    </a:lnTo>
                    <a:close/>
                    <a:moveTo>
                      <a:pt x="12700" y="1131598"/>
                    </a:moveTo>
                    <a:lnTo>
                      <a:pt x="1576070" y="1131598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31598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143" id="143"/>
              <p:cNvSpPr/>
              <p:nvPr/>
            </p:nvSpPr>
            <p:spPr>
              <a:xfrm flipH="false" flipV="false" rot="0">
                <a:off x="0" y="0"/>
                <a:ext cx="1576070" cy="1131598"/>
              </a:xfrm>
              <a:custGeom>
                <a:avLst/>
                <a:gdLst/>
                <a:ahLst/>
                <a:cxnLst/>
                <a:rect r="r" b="b" t="t" l="l"/>
                <a:pathLst>
                  <a:path h="1131598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31598"/>
                    </a:lnTo>
                    <a:lnTo>
                      <a:pt x="0" y="1131598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44" id="144"/>
            <p:cNvGrpSpPr/>
            <p:nvPr/>
          </p:nvGrpSpPr>
          <p:grpSpPr>
            <a:xfrm rot="0">
              <a:off x="4468015" y="1219699"/>
              <a:ext cx="764354" cy="561368"/>
              <a:chOff x="0" y="0"/>
              <a:chExt cx="1624330" cy="1192964"/>
            </a:xfrm>
          </p:grpSpPr>
          <p:sp>
            <p:nvSpPr>
              <p:cNvPr name="Freeform 145" id="145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146" id="146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147" id="147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48" id="148"/>
            <p:cNvGrpSpPr/>
            <p:nvPr/>
          </p:nvGrpSpPr>
          <p:grpSpPr>
            <a:xfrm rot="0">
              <a:off x="5347261" y="1219699"/>
              <a:ext cx="764354" cy="561368"/>
              <a:chOff x="0" y="0"/>
              <a:chExt cx="1624330" cy="1192964"/>
            </a:xfrm>
          </p:grpSpPr>
          <p:sp>
            <p:nvSpPr>
              <p:cNvPr name="Freeform 149" id="149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150" id="150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151" id="151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52" id="152"/>
            <p:cNvGrpSpPr/>
            <p:nvPr/>
          </p:nvGrpSpPr>
          <p:grpSpPr>
            <a:xfrm rot="0">
              <a:off x="6211567" y="1219699"/>
              <a:ext cx="764354" cy="561368"/>
              <a:chOff x="0" y="0"/>
              <a:chExt cx="1624330" cy="1192964"/>
            </a:xfrm>
          </p:grpSpPr>
          <p:sp>
            <p:nvSpPr>
              <p:cNvPr name="Freeform 153" id="153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154" id="154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155" id="155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56" id="156"/>
            <p:cNvGrpSpPr/>
            <p:nvPr/>
          </p:nvGrpSpPr>
          <p:grpSpPr>
            <a:xfrm rot="0">
              <a:off x="7095446" y="1219699"/>
              <a:ext cx="764354" cy="561368"/>
              <a:chOff x="0" y="0"/>
              <a:chExt cx="1624330" cy="1192964"/>
            </a:xfrm>
          </p:grpSpPr>
          <p:sp>
            <p:nvSpPr>
              <p:cNvPr name="Freeform 157" id="157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158" id="158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159" id="159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60" id="160"/>
            <p:cNvGrpSpPr/>
            <p:nvPr/>
          </p:nvGrpSpPr>
          <p:grpSpPr>
            <a:xfrm rot="0">
              <a:off x="1861612" y="946564"/>
              <a:ext cx="1702654" cy="845061"/>
              <a:chOff x="0" y="0"/>
              <a:chExt cx="3618311" cy="1795841"/>
            </a:xfrm>
          </p:grpSpPr>
          <p:sp>
            <p:nvSpPr>
              <p:cNvPr name="Freeform 161" id="161"/>
              <p:cNvSpPr/>
              <p:nvPr/>
            </p:nvSpPr>
            <p:spPr>
              <a:xfrm flipH="false" flipV="false" rot="0">
                <a:off x="41910" y="43180"/>
                <a:ext cx="3570051" cy="1747581"/>
              </a:xfrm>
              <a:custGeom>
                <a:avLst/>
                <a:gdLst/>
                <a:ahLst/>
                <a:cxnLst/>
                <a:rect r="r" b="b" t="t" l="l"/>
                <a:pathLst>
                  <a:path h="1747581" w="3570051">
                    <a:moveTo>
                      <a:pt x="0" y="0"/>
                    </a:moveTo>
                    <a:lnTo>
                      <a:pt x="3570051" y="0"/>
                    </a:lnTo>
                    <a:lnTo>
                      <a:pt x="3570051" y="1747581"/>
                    </a:lnTo>
                    <a:lnTo>
                      <a:pt x="0" y="1747581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162" id="162"/>
              <p:cNvSpPr/>
              <p:nvPr/>
            </p:nvSpPr>
            <p:spPr>
              <a:xfrm flipH="false" flipV="false" rot="0">
                <a:off x="35560" y="35560"/>
                <a:ext cx="3582751" cy="1760281"/>
              </a:xfrm>
              <a:custGeom>
                <a:avLst/>
                <a:gdLst/>
                <a:ahLst/>
                <a:cxnLst/>
                <a:rect r="r" b="b" t="t" l="l"/>
                <a:pathLst>
                  <a:path h="1760281" w="3582751">
                    <a:moveTo>
                      <a:pt x="3582751" y="1760281"/>
                    </a:moveTo>
                    <a:lnTo>
                      <a:pt x="0" y="1760281"/>
                    </a:lnTo>
                    <a:lnTo>
                      <a:pt x="0" y="0"/>
                    </a:lnTo>
                    <a:lnTo>
                      <a:pt x="3582751" y="0"/>
                    </a:lnTo>
                    <a:lnTo>
                      <a:pt x="3582751" y="1760281"/>
                    </a:lnTo>
                    <a:close/>
                    <a:moveTo>
                      <a:pt x="12700" y="1747581"/>
                    </a:moveTo>
                    <a:lnTo>
                      <a:pt x="3570051" y="1747581"/>
                    </a:lnTo>
                    <a:lnTo>
                      <a:pt x="3570051" y="12700"/>
                    </a:lnTo>
                    <a:lnTo>
                      <a:pt x="12700" y="12700"/>
                    </a:lnTo>
                    <a:lnTo>
                      <a:pt x="12700" y="1747581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163" id="163"/>
              <p:cNvSpPr/>
              <p:nvPr/>
            </p:nvSpPr>
            <p:spPr>
              <a:xfrm flipH="false" flipV="false" rot="0">
                <a:off x="0" y="0"/>
                <a:ext cx="3570051" cy="1747581"/>
              </a:xfrm>
              <a:custGeom>
                <a:avLst/>
                <a:gdLst/>
                <a:ahLst/>
                <a:cxnLst/>
                <a:rect r="r" b="b" t="t" l="l"/>
                <a:pathLst>
                  <a:path h="1747581" w="3570051">
                    <a:moveTo>
                      <a:pt x="0" y="0"/>
                    </a:moveTo>
                    <a:lnTo>
                      <a:pt x="3570051" y="0"/>
                    </a:lnTo>
                    <a:lnTo>
                      <a:pt x="3570051" y="1747581"/>
                    </a:lnTo>
                    <a:lnTo>
                      <a:pt x="0" y="174758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name="AutoShape 164" id="164"/>
            <p:cNvSpPr/>
            <p:nvPr/>
          </p:nvSpPr>
          <p:spPr>
            <a:xfrm>
              <a:off x="1787319" y="1482770"/>
              <a:ext cx="6072481" cy="0"/>
            </a:xfrm>
            <a:prstGeom prst="line">
              <a:avLst/>
            </a:prstGeom>
            <a:ln cap="flat" w="50800">
              <a:solidFill>
                <a:srgbClr val="DE8244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TextBox 165" id="165"/>
            <p:cNvSpPr txBox="true"/>
            <p:nvPr/>
          </p:nvSpPr>
          <p:spPr>
            <a:xfrm rot="0">
              <a:off x="3642860" y="1178829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b="true" sz="1007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2570</a:t>
              </a:r>
            </a:p>
          </p:txBody>
        </p:sp>
        <p:sp>
          <p:nvSpPr>
            <p:cNvPr name="TextBox 166" id="166"/>
            <p:cNvSpPr txBox="true"/>
            <p:nvPr/>
          </p:nvSpPr>
          <p:spPr>
            <a:xfrm rot="0">
              <a:off x="4532784" y="1178829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b="true" sz="1007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2571</a:t>
              </a:r>
            </a:p>
          </p:txBody>
        </p:sp>
        <p:sp>
          <p:nvSpPr>
            <p:cNvPr name="TextBox 167" id="167"/>
            <p:cNvSpPr txBox="true"/>
            <p:nvPr/>
          </p:nvSpPr>
          <p:spPr>
            <a:xfrm rot="0">
              <a:off x="5394688" y="1178829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2572</a:t>
              </a:r>
            </a:p>
          </p:txBody>
        </p:sp>
        <p:sp>
          <p:nvSpPr>
            <p:cNvPr name="TextBox 168" id="168"/>
            <p:cNvSpPr txBox="true"/>
            <p:nvPr/>
          </p:nvSpPr>
          <p:spPr>
            <a:xfrm rot="0">
              <a:off x="6259212" y="1170967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2573</a:t>
              </a:r>
            </a:p>
          </p:txBody>
        </p:sp>
        <p:sp>
          <p:nvSpPr>
            <p:cNvPr name="TextBox 169" id="169"/>
            <p:cNvSpPr txBox="true"/>
            <p:nvPr/>
          </p:nvSpPr>
          <p:spPr>
            <a:xfrm rot="0">
              <a:off x="7123736" y="1170967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2574</a:t>
              </a:r>
            </a:p>
          </p:txBody>
        </p:sp>
        <p:sp>
          <p:nvSpPr>
            <p:cNvPr name="TextBox 170" id="170"/>
            <p:cNvSpPr txBox="true"/>
            <p:nvPr/>
          </p:nvSpPr>
          <p:spPr>
            <a:xfrm rot="0">
              <a:off x="3627155" y="1496555"/>
              <a:ext cx="746523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14</a:t>
              </a:r>
            </a:p>
          </p:txBody>
        </p:sp>
        <p:sp>
          <p:nvSpPr>
            <p:cNvPr name="TextBox 171" id="171"/>
            <p:cNvSpPr txBox="true"/>
            <p:nvPr/>
          </p:nvSpPr>
          <p:spPr>
            <a:xfrm rot="0">
              <a:off x="7116091" y="1508170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 u="sng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&gt;</a:t>
              </a: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14</a:t>
              </a:r>
            </a:p>
          </p:txBody>
        </p:sp>
        <p:grpSp>
          <p:nvGrpSpPr>
            <p:cNvPr name="Group 172" id="172"/>
            <p:cNvGrpSpPr/>
            <p:nvPr/>
          </p:nvGrpSpPr>
          <p:grpSpPr>
            <a:xfrm rot="0">
              <a:off x="3593182" y="936327"/>
              <a:ext cx="4281043" cy="214632"/>
              <a:chOff x="0" y="0"/>
              <a:chExt cx="1150672" cy="57689"/>
            </a:xfrm>
          </p:grpSpPr>
          <p:sp>
            <p:nvSpPr>
              <p:cNvPr name="Freeform 173" id="173"/>
              <p:cNvSpPr/>
              <p:nvPr/>
            </p:nvSpPr>
            <p:spPr>
              <a:xfrm flipH="false" flipV="false" rot="0">
                <a:off x="0" y="0"/>
                <a:ext cx="1150672" cy="57689"/>
              </a:xfrm>
              <a:custGeom>
                <a:avLst/>
                <a:gdLst/>
                <a:ahLst/>
                <a:cxnLst/>
                <a:rect r="r" b="b" t="t" l="l"/>
                <a:pathLst>
                  <a:path h="57689" w="1150672">
                    <a:moveTo>
                      <a:pt x="0" y="0"/>
                    </a:moveTo>
                    <a:lnTo>
                      <a:pt x="1150672" y="0"/>
                    </a:lnTo>
                    <a:lnTo>
                      <a:pt x="1150672" y="57689"/>
                    </a:lnTo>
                    <a:lnTo>
                      <a:pt x="0" y="57689"/>
                    </a:lnTo>
                    <a:close/>
                  </a:path>
                </a:pathLst>
              </a:custGeom>
              <a:solidFill>
                <a:srgbClr val="FFFAF2"/>
              </a:solidFill>
            </p:spPr>
          </p:sp>
          <p:sp>
            <p:nvSpPr>
              <p:cNvPr name="TextBox 174" id="174"/>
              <p:cNvSpPr txBox="true"/>
              <p:nvPr/>
            </p:nvSpPr>
            <p:spPr>
              <a:xfrm>
                <a:off x="0" y="-38100"/>
                <a:ext cx="1150672" cy="9578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40"/>
                  </a:lnSpc>
                </a:pPr>
              </a:p>
            </p:txBody>
          </p:sp>
        </p:grpSp>
        <p:sp>
          <p:nvSpPr>
            <p:cNvPr name="TextBox 175" id="175"/>
            <p:cNvSpPr txBox="true"/>
            <p:nvPr/>
          </p:nvSpPr>
          <p:spPr>
            <a:xfrm rot="0">
              <a:off x="3657950" y="897906"/>
              <a:ext cx="4154565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b="true" sz="1007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ปีงบประมาณ </a:t>
              </a:r>
            </a:p>
          </p:txBody>
        </p:sp>
        <p:sp>
          <p:nvSpPr>
            <p:cNvPr name="TextBox 176" id="176"/>
            <p:cNvSpPr txBox="true"/>
            <p:nvPr/>
          </p:nvSpPr>
          <p:spPr>
            <a:xfrm rot="0">
              <a:off x="4494606" y="1496555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14</a:t>
              </a:r>
            </a:p>
          </p:txBody>
        </p:sp>
        <p:sp>
          <p:nvSpPr>
            <p:cNvPr name="TextBox 177" id="177"/>
            <p:cNvSpPr txBox="true"/>
            <p:nvPr/>
          </p:nvSpPr>
          <p:spPr>
            <a:xfrm rot="0">
              <a:off x="5334343" y="1496555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14</a:t>
              </a:r>
            </a:p>
          </p:txBody>
        </p:sp>
        <p:sp>
          <p:nvSpPr>
            <p:cNvPr name="TextBox 178" id="178"/>
            <p:cNvSpPr txBox="true"/>
            <p:nvPr/>
          </p:nvSpPr>
          <p:spPr>
            <a:xfrm rot="0">
              <a:off x="6238615" y="1496555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14</a:t>
              </a:r>
            </a:p>
          </p:txBody>
        </p:sp>
        <p:sp>
          <p:nvSpPr>
            <p:cNvPr name="TextBox 179" id="179"/>
            <p:cNvSpPr txBox="true"/>
            <p:nvPr/>
          </p:nvSpPr>
          <p:spPr>
            <a:xfrm rot="0">
              <a:off x="7129352" y="767855"/>
              <a:ext cx="743250" cy="13005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865"/>
                </a:lnSpc>
              </a:pPr>
              <a:r>
                <a:rPr lang="en-US" b="true" sz="565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หน่วยนับ :ชุมชน</a:t>
              </a:r>
            </a:p>
          </p:txBody>
        </p:sp>
        <p:sp>
          <p:nvSpPr>
            <p:cNvPr name="TextBox 180" id="180"/>
            <p:cNvSpPr txBox="true"/>
            <p:nvPr/>
          </p:nvSpPr>
          <p:spPr>
            <a:xfrm rot="0">
              <a:off x="1787319" y="378268"/>
              <a:ext cx="6634572" cy="31973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007"/>
                </a:lnSpc>
              </a:pPr>
              <a:r>
                <a:rPr lang="en-US" sz="1433" spc="-60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จำนวนชุมชน/วิสาหกิจที่ได้รับบริการวิชาการและมีรายได้/คุณภาพชีวิตดีขึ้น</a:t>
              </a:r>
            </a:p>
          </p:txBody>
        </p:sp>
        <p:sp>
          <p:nvSpPr>
            <p:cNvPr name="TextBox 181" id="181"/>
            <p:cNvSpPr txBox="true"/>
            <p:nvPr/>
          </p:nvSpPr>
          <p:spPr>
            <a:xfrm rot="0">
              <a:off x="1927482" y="1535737"/>
              <a:ext cx="1577177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ค่าเป้าหมาย </a:t>
              </a:r>
            </a:p>
          </p:txBody>
        </p:sp>
        <p:grpSp>
          <p:nvGrpSpPr>
            <p:cNvPr name="Group 182" id="182"/>
            <p:cNvGrpSpPr/>
            <p:nvPr/>
          </p:nvGrpSpPr>
          <p:grpSpPr>
            <a:xfrm rot="0">
              <a:off x="1852894" y="1842425"/>
              <a:ext cx="6021331" cy="222447"/>
              <a:chOff x="0" y="0"/>
              <a:chExt cx="1618432" cy="59790"/>
            </a:xfrm>
          </p:grpSpPr>
          <p:sp>
            <p:nvSpPr>
              <p:cNvPr name="Freeform 183" id="183"/>
              <p:cNvSpPr/>
              <p:nvPr/>
            </p:nvSpPr>
            <p:spPr>
              <a:xfrm flipH="false" flipV="false" rot="0">
                <a:off x="0" y="0"/>
                <a:ext cx="1618432" cy="59790"/>
              </a:xfrm>
              <a:custGeom>
                <a:avLst/>
                <a:gdLst/>
                <a:ahLst/>
                <a:cxnLst/>
                <a:rect r="r" b="b" t="t" l="l"/>
                <a:pathLst>
                  <a:path h="59790" w="1618432">
                    <a:moveTo>
                      <a:pt x="0" y="0"/>
                    </a:moveTo>
                    <a:lnTo>
                      <a:pt x="1618432" y="0"/>
                    </a:lnTo>
                    <a:lnTo>
                      <a:pt x="1618432" y="59790"/>
                    </a:lnTo>
                    <a:lnTo>
                      <a:pt x="0" y="59790"/>
                    </a:lnTo>
                    <a:close/>
                  </a:path>
                </a:pathLst>
              </a:custGeom>
              <a:solidFill>
                <a:srgbClr val="FFFAF2"/>
              </a:solidFill>
            </p:spPr>
          </p:sp>
          <p:sp>
            <p:nvSpPr>
              <p:cNvPr name="TextBox 184" id="184"/>
              <p:cNvSpPr txBox="true"/>
              <p:nvPr/>
            </p:nvSpPr>
            <p:spPr>
              <a:xfrm>
                <a:off x="0" y="-38100"/>
                <a:ext cx="1618432" cy="978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40"/>
                  </a:lnSpc>
                </a:pPr>
              </a:p>
            </p:txBody>
          </p:sp>
        </p:grpSp>
        <p:sp>
          <p:nvSpPr>
            <p:cNvPr name="TextBox 185" id="185"/>
            <p:cNvSpPr txBox="true"/>
            <p:nvPr/>
          </p:nvSpPr>
          <p:spPr>
            <a:xfrm rot="0">
              <a:off x="1901068" y="1809154"/>
              <a:ext cx="5826502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ตัวชี้วัดใหม่</a:t>
              </a:r>
            </a:p>
          </p:txBody>
        </p:sp>
        <p:sp>
          <p:nvSpPr>
            <p:cNvPr name="TextBox 186" id="186"/>
            <p:cNvSpPr txBox="true"/>
            <p:nvPr/>
          </p:nvSpPr>
          <p:spPr>
            <a:xfrm rot="0">
              <a:off x="1861612" y="1104263"/>
              <a:ext cx="1568581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พ.ศ.</a:t>
              </a:r>
            </a:p>
          </p:txBody>
        </p:sp>
        <p:grpSp>
          <p:nvGrpSpPr>
            <p:cNvPr name="Group 187" id="187"/>
            <p:cNvGrpSpPr/>
            <p:nvPr/>
          </p:nvGrpSpPr>
          <p:grpSpPr>
            <a:xfrm rot="0">
              <a:off x="0" y="0"/>
              <a:ext cx="1801808" cy="1801808"/>
              <a:chOff x="0" y="0"/>
              <a:chExt cx="812800" cy="812800"/>
            </a:xfrm>
          </p:grpSpPr>
          <p:sp>
            <p:nvSpPr>
              <p:cNvPr name="Freeform 188" id="188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B7833"/>
              </a:solidFill>
            </p:spPr>
          </p:sp>
          <p:sp>
            <p:nvSpPr>
              <p:cNvPr name="TextBox 189" id="189"/>
              <p:cNvSpPr txBox="true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190" id="190"/>
            <p:cNvGrpSpPr>
              <a:grpSpLocks noChangeAspect="true"/>
            </p:cNvGrpSpPr>
            <p:nvPr/>
          </p:nvGrpSpPr>
          <p:grpSpPr>
            <a:xfrm rot="0">
              <a:off x="199580" y="199580"/>
              <a:ext cx="1402648" cy="1402648"/>
              <a:chOff x="0" y="0"/>
              <a:chExt cx="6355080" cy="6355080"/>
            </a:xfrm>
          </p:grpSpPr>
          <p:sp>
            <p:nvSpPr>
              <p:cNvPr name="Freeform 191" id="191"/>
              <p:cNvSpPr/>
              <p:nvPr/>
            </p:nvSpPr>
            <p:spPr>
              <a:xfrm flipH="false" flipV="false" rot="0">
                <a:off x="0" y="0"/>
                <a:ext cx="6355080" cy="6355080"/>
              </a:xfrm>
              <a:custGeom>
                <a:avLst/>
                <a:gdLst/>
                <a:ahLst/>
                <a:cxnLst/>
                <a:rect r="r" b="b" t="t" l="l"/>
                <a:pathLst>
                  <a:path h="6355080" w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name="TextBox 192" id="192"/>
            <p:cNvSpPr txBox="true"/>
            <p:nvPr/>
          </p:nvSpPr>
          <p:spPr>
            <a:xfrm rot="0">
              <a:off x="199580" y="551656"/>
              <a:ext cx="1318522" cy="76411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899"/>
                </a:lnSpc>
              </a:pPr>
              <a:r>
                <a:rPr lang="en-US" sz="3499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4.2</a:t>
              </a:r>
            </a:p>
          </p:txBody>
        </p:sp>
      </p:grpSp>
      <p:grpSp>
        <p:nvGrpSpPr>
          <p:cNvPr name="Group 193" id="193"/>
          <p:cNvGrpSpPr/>
          <p:nvPr/>
        </p:nvGrpSpPr>
        <p:grpSpPr>
          <a:xfrm rot="0">
            <a:off x="227156" y="7927007"/>
            <a:ext cx="6316418" cy="1745255"/>
            <a:chOff x="0" y="0"/>
            <a:chExt cx="8421891" cy="2327007"/>
          </a:xfrm>
        </p:grpSpPr>
        <p:grpSp>
          <p:nvGrpSpPr>
            <p:cNvPr name="Group 194" id="194"/>
            <p:cNvGrpSpPr/>
            <p:nvPr/>
          </p:nvGrpSpPr>
          <p:grpSpPr>
            <a:xfrm rot="0">
              <a:off x="1178530" y="82414"/>
              <a:ext cx="7189522" cy="2244593"/>
              <a:chOff x="0" y="0"/>
              <a:chExt cx="1671696" cy="521909"/>
            </a:xfrm>
          </p:grpSpPr>
          <p:sp>
            <p:nvSpPr>
              <p:cNvPr name="Freeform 195" id="195"/>
              <p:cNvSpPr/>
              <p:nvPr/>
            </p:nvSpPr>
            <p:spPr>
              <a:xfrm flipH="false" flipV="false" rot="0">
                <a:off x="0" y="0"/>
                <a:ext cx="1671696" cy="521909"/>
              </a:xfrm>
              <a:custGeom>
                <a:avLst/>
                <a:gdLst/>
                <a:ahLst/>
                <a:cxnLst/>
                <a:rect r="r" b="b" t="t" l="l"/>
                <a:pathLst>
                  <a:path h="521909" w="1671696">
                    <a:moveTo>
                      <a:pt x="53124" y="0"/>
                    </a:moveTo>
                    <a:lnTo>
                      <a:pt x="1618573" y="0"/>
                    </a:lnTo>
                    <a:cubicBezTo>
                      <a:pt x="1632662" y="0"/>
                      <a:pt x="1646174" y="5597"/>
                      <a:pt x="1656137" y="15560"/>
                    </a:cubicBezTo>
                    <a:cubicBezTo>
                      <a:pt x="1666099" y="25522"/>
                      <a:pt x="1671696" y="39034"/>
                      <a:pt x="1671696" y="53124"/>
                    </a:cubicBezTo>
                    <a:lnTo>
                      <a:pt x="1671696" y="468785"/>
                    </a:lnTo>
                    <a:cubicBezTo>
                      <a:pt x="1671696" y="482875"/>
                      <a:pt x="1666099" y="496387"/>
                      <a:pt x="1656137" y="506350"/>
                    </a:cubicBezTo>
                    <a:cubicBezTo>
                      <a:pt x="1646174" y="516312"/>
                      <a:pt x="1632662" y="521909"/>
                      <a:pt x="1618573" y="521909"/>
                    </a:cubicBezTo>
                    <a:lnTo>
                      <a:pt x="53124" y="521909"/>
                    </a:lnTo>
                    <a:cubicBezTo>
                      <a:pt x="39034" y="521909"/>
                      <a:pt x="25522" y="516312"/>
                      <a:pt x="15560" y="506350"/>
                    </a:cubicBezTo>
                    <a:cubicBezTo>
                      <a:pt x="5597" y="496387"/>
                      <a:pt x="0" y="482875"/>
                      <a:pt x="0" y="468785"/>
                    </a:cubicBezTo>
                    <a:lnTo>
                      <a:pt x="0" y="53124"/>
                    </a:lnTo>
                    <a:cubicBezTo>
                      <a:pt x="0" y="39034"/>
                      <a:pt x="5597" y="25522"/>
                      <a:pt x="15560" y="15560"/>
                    </a:cubicBezTo>
                    <a:cubicBezTo>
                      <a:pt x="25522" y="5597"/>
                      <a:pt x="39034" y="0"/>
                      <a:pt x="53124" y="0"/>
                    </a:cubicBezTo>
                    <a:close/>
                  </a:path>
                </a:pathLst>
              </a:custGeom>
              <a:solidFill>
                <a:srgbClr val="EB7833"/>
              </a:solidFill>
            </p:spPr>
          </p:sp>
          <p:sp>
            <p:nvSpPr>
              <p:cNvPr name="TextBox 196" id="196"/>
              <p:cNvSpPr txBox="true"/>
              <p:nvPr/>
            </p:nvSpPr>
            <p:spPr>
              <a:xfrm>
                <a:off x="0" y="-28575"/>
                <a:ext cx="1671696" cy="55048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grpSp>
          <p:nvGrpSpPr>
            <p:cNvPr name="Group 197" id="197"/>
            <p:cNvGrpSpPr/>
            <p:nvPr/>
          </p:nvGrpSpPr>
          <p:grpSpPr>
            <a:xfrm rot="0">
              <a:off x="1451300" y="233217"/>
              <a:ext cx="6764117" cy="1963086"/>
              <a:chOff x="0" y="0"/>
              <a:chExt cx="22444046" cy="6513723"/>
            </a:xfrm>
          </p:grpSpPr>
          <p:sp>
            <p:nvSpPr>
              <p:cNvPr name="Freeform 198" id="198"/>
              <p:cNvSpPr/>
              <p:nvPr/>
            </p:nvSpPr>
            <p:spPr>
              <a:xfrm flipH="false" flipV="false" rot="0">
                <a:off x="-12700" y="-12700"/>
                <a:ext cx="22469446" cy="6539123"/>
              </a:xfrm>
              <a:custGeom>
                <a:avLst/>
                <a:gdLst/>
                <a:ahLst/>
                <a:cxnLst/>
                <a:rect r="r" b="b" t="t" l="l"/>
                <a:pathLst>
                  <a:path h="6539123" w="22469446">
                    <a:moveTo>
                      <a:pt x="21607115" y="0"/>
                    </a:moveTo>
                    <a:lnTo>
                      <a:pt x="862330" y="0"/>
                    </a:lnTo>
                    <a:cubicBezTo>
                      <a:pt x="389890" y="0"/>
                      <a:pt x="0" y="389890"/>
                      <a:pt x="0" y="862330"/>
                    </a:cubicBezTo>
                    <a:lnTo>
                      <a:pt x="0" y="5676793"/>
                    </a:lnTo>
                    <a:cubicBezTo>
                      <a:pt x="0" y="6149233"/>
                      <a:pt x="389890" y="6539123"/>
                      <a:pt x="862330" y="6539123"/>
                    </a:cubicBezTo>
                    <a:lnTo>
                      <a:pt x="21607115" y="6539123"/>
                    </a:lnTo>
                    <a:cubicBezTo>
                      <a:pt x="22079556" y="6539123"/>
                      <a:pt x="22469446" y="6149233"/>
                      <a:pt x="22469446" y="5676793"/>
                    </a:cubicBezTo>
                    <a:lnTo>
                      <a:pt x="22469446" y="862330"/>
                    </a:lnTo>
                    <a:cubicBezTo>
                      <a:pt x="22469446" y="389890"/>
                      <a:pt x="22079556" y="0"/>
                      <a:pt x="21607115" y="0"/>
                    </a:cubicBezTo>
                    <a:close/>
                    <a:moveTo>
                      <a:pt x="22278946" y="927100"/>
                    </a:moveTo>
                    <a:lnTo>
                      <a:pt x="22278946" y="5676793"/>
                    </a:lnTo>
                    <a:cubicBezTo>
                      <a:pt x="22278946" y="6043823"/>
                      <a:pt x="21974146" y="6348623"/>
                      <a:pt x="21607115" y="6348623"/>
                    </a:cubicBezTo>
                    <a:lnTo>
                      <a:pt x="862330" y="6348623"/>
                    </a:lnTo>
                    <a:cubicBezTo>
                      <a:pt x="495300" y="6348623"/>
                      <a:pt x="190500" y="6043823"/>
                      <a:pt x="190500" y="5676793"/>
                    </a:cubicBezTo>
                    <a:lnTo>
                      <a:pt x="190500" y="862330"/>
                    </a:lnTo>
                    <a:cubicBezTo>
                      <a:pt x="190500" y="495300"/>
                      <a:pt x="495300" y="190500"/>
                      <a:pt x="862330" y="190500"/>
                    </a:cubicBezTo>
                    <a:lnTo>
                      <a:pt x="21607115" y="190500"/>
                    </a:lnTo>
                    <a:cubicBezTo>
                      <a:pt x="21974146" y="190500"/>
                      <a:pt x="22278946" y="495300"/>
                      <a:pt x="22278946" y="862330"/>
                    </a:cubicBezTo>
                    <a:lnTo>
                      <a:pt x="22278946" y="92710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99" id="199"/>
            <p:cNvGrpSpPr/>
            <p:nvPr/>
          </p:nvGrpSpPr>
          <p:grpSpPr>
            <a:xfrm rot="0">
              <a:off x="3604057" y="1225866"/>
              <a:ext cx="764354" cy="555201"/>
              <a:chOff x="0" y="0"/>
              <a:chExt cx="1624330" cy="1179858"/>
            </a:xfrm>
          </p:grpSpPr>
          <p:sp>
            <p:nvSpPr>
              <p:cNvPr name="Freeform 200" id="200"/>
              <p:cNvSpPr/>
              <p:nvPr/>
            </p:nvSpPr>
            <p:spPr>
              <a:xfrm flipH="false" flipV="false" rot="0">
                <a:off x="41910" y="43180"/>
                <a:ext cx="1576070" cy="1131598"/>
              </a:xfrm>
              <a:custGeom>
                <a:avLst/>
                <a:gdLst/>
                <a:ahLst/>
                <a:cxnLst/>
                <a:rect r="r" b="b" t="t" l="l"/>
                <a:pathLst>
                  <a:path h="1131598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31598"/>
                    </a:lnTo>
                    <a:lnTo>
                      <a:pt x="0" y="1131598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201" id="201"/>
              <p:cNvSpPr/>
              <p:nvPr/>
            </p:nvSpPr>
            <p:spPr>
              <a:xfrm flipH="false" flipV="false" rot="0">
                <a:off x="35560" y="35560"/>
                <a:ext cx="1588770" cy="1144298"/>
              </a:xfrm>
              <a:custGeom>
                <a:avLst/>
                <a:gdLst/>
                <a:ahLst/>
                <a:cxnLst/>
                <a:rect r="r" b="b" t="t" l="l"/>
                <a:pathLst>
                  <a:path h="1144298" w="1588770">
                    <a:moveTo>
                      <a:pt x="1588770" y="1144298"/>
                    </a:moveTo>
                    <a:lnTo>
                      <a:pt x="0" y="1144298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44298"/>
                    </a:lnTo>
                    <a:close/>
                    <a:moveTo>
                      <a:pt x="12700" y="1131598"/>
                    </a:moveTo>
                    <a:lnTo>
                      <a:pt x="1576070" y="1131598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31598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202" id="202"/>
              <p:cNvSpPr/>
              <p:nvPr/>
            </p:nvSpPr>
            <p:spPr>
              <a:xfrm flipH="false" flipV="false" rot="0">
                <a:off x="0" y="0"/>
                <a:ext cx="1576070" cy="1131598"/>
              </a:xfrm>
              <a:custGeom>
                <a:avLst/>
                <a:gdLst/>
                <a:ahLst/>
                <a:cxnLst/>
                <a:rect r="r" b="b" t="t" l="l"/>
                <a:pathLst>
                  <a:path h="1131598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31598"/>
                    </a:lnTo>
                    <a:lnTo>
                      <a:pt x="0" y="1131598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203" id="203"/>
            <p:cNvGrpSpPr/>
            <p:nvPr/>
          </p:nvGrpSpPr>
          <p:grpSpPr>
            <a:xfrm rot="0">
              <a:off x="4468015" y="1219699"/>
              <a:ext cx="764354" cy="561368"/>
              <a:chOff x="0" y="0"/>
              <a:chExt cx="1624330" cy="1192964"/>
            </a:xfrm>
          </p:grpSpPr>
          <p:sp>
            <p:nvSpPr>
              <p:cNvPr name="Freeform 204" id="204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205" id="205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206" id="206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207" id="207"/>
            <p:cNvGrpSpPr/>
            <p:nvPr/>
          </p:nvGrpSpPr>
          <p:grpSpPr>
            <a:xfrm rot="0">
              <a:off x="5347261" y="1219699"/>
              <a:ext cx="764354" cy="561368"/>
              <a:chOff x="0" y="0"/>
              <a:chExt cx="1624330" cy="1192964"/>
            </a:xfrm>
          </p:grpSpPr>
          <p:sp>
            <p:nvSpPr>
              <p:cNvPr name="Freeform 208" id="208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209" id="209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210" id="210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211" id="211"/>
            <p:cNvGrpSpPr/>
            <p:nvPr/>
          </p:nvGrpSpPr>
          <p:grpSpPr>
            <a:xfrm rot="0">
              <a:off x="6211567" y="1219699"/>
              <a:ext cx="764354" cy="561368"/>
              <a:chOff x="0" y="0"/>
              <a:chExt cx="1624330" cy="1192964"/>
            </a:xfrm>
          </p:grpSpPr>
          <p:sp>
            <p:nvSpPr>
              <p:cNvPr name="Freeform 212" id="212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213" id="213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214" id="214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215" id="215"/>
            <p:cNvGrpSpPr/>
            <p:nvPr/>
          </p:nvGrpSpPr>
          <p:grpSpPr>
            <a:xfrm rot="0">
              <a:off x="7095446" y="1219699"/>
              <a:ext cx="764354" cy="561368"/>
              <a:chOff x="0" y="0"/>
              <a:chExt cx="1624330" cy="1192964"/>
            </a:xfrm>
          </p:grpSpPr>
          <p:sp>
            <p:nvSpPr>
              <p:cNvPr name="Freeform 216" id="216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217" id="217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218" id="218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219" id="219"/>
            <p:cNvGrpSpPr/>
            <p:nvPr/>
          </p:nvGrpSpPr>
          <p:grpSpPr>
            <a:xfrm rot="0">
              <a:off x="1861612" y="946564"/>
              <a:ext cx="1702654" cy="845061"/>
              <a:chOff x="0" y="0"/>
              <a:chExt cx="3618311" cy="1795841"/>
            </a:xfrm>
          </p:grpSpPr>
          <p:sp>
            <p:nvSpPr>
              <p:cNvPr name="Freeform 220" id="220"/>
              <p:cNvSpPr/>
              <p:nvPr/>
            </p:nvSpPr>
            <p:spPr>
              <a:xfrm flipH="false" flipV="false" rot="0">
                <a:off x="41910" y="43180"/>
                <a:ext cx="3570051" cy="1747581"/>
              </a:xfrm>
              <a:custGeom>
                <a:avLst/>
                <a:gdLst/>
                <a:ahLst/>
                <a:cxnLst/>
                <a:rect r="r" b="b" t="t" l="l"/>
                <a:pathLst>
                  <a:path h="1747581" w="3570051">
                    <a:moveTo>
                      <a:pt x="0" y="0"/>
                    </a:moveTo>
                    <a:lnTo>
                      <a:pt x="3570051" y="0"/>
                    </a:lnTo>
                    <a:lnTo>
                      <a:pt x="3570051" y="1747581"/>
                    </a:lnTo>
                    <a:lnTo>
                      <a:pt x="0" y="1747581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221" id="221"/>
              <p:cNvSpPr/>
              <p:nvPr/>
            </p:nvSpPr>
            <p:spPr>
              <a:xfrm flipH="false" flipV="false" rot="0">
                <a:off x="35560" y="35560"/>
                <a:ext cx="3582751" cy="1760281"/>
              </a:xfrm>
              <a:custGeom>
                <a:avLst/>
                <a:gdLst/>
                <a:ahLst/>
                <a:cxnLst/>
                <a:rect r="r" b="b" t="t" l="l"/>
                <a:pathLst>
                  <a:path h="1760281" w="3582751">
                    <a:moveTo>
                      <a:pt x="3582751" y="1760281"/>
                    </a:moveTo>
                    <a:lnTo>
                      <a:pt x="0" y="1760281"/>
                    </a:lnTo>
                    <a:lnTo>
                      <a:pt x="0" y="0"/>
                    </a:lnTo>
                    <a:lnTo>
                      <a:pt x="3582751" y="0"/>
                    </a:lnTo>
                    <a:lnTo>
                      <a:pt x="3582751" y="1760281"/>
                    </a:lnTo>
                    <a:close/>
                    <a:moveTo>
                      <a:pt x="12700" y="1747581"/>
                    </a:moveTo>
                    <a:lnTo>
                      <a:pt x="3570051" y="1747581"/>
                    </a:lnTo>
                    <a:lnTo>
                      <a:pt x="3570051" y="12700"/>
                    </a:lnTo>
                    <a:lnTo>
                      <a:pt x="12700" y="12700"/>
                    </a:lnTo>
                    <a:lnTo>
                      <a:pt x="12700" y="1747581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222" id="222"/>
              <p:cNvSpPr/>
              <p:nvPr/>
            </p:nvSpPr>
            <p:spPr>
              <a:xfrm flipH="false" flipV="false" rot="0">
                <a:off x="0" y="0"/>
                <a:ext cx="3570051" cy="1747581"/>
              </a:xfrm>
              <a:custGeom>
                <a:avLst/>
                <a:gdLst/>
                <a:ahLst/>
                <a:cxnLst/>
                <a:rect r="r" b="b" t="t" l="l"/>
                <a:pathLst>
                  <a:path h="1747581" w="3570051">
                    <a:moveTo>
                      <a:pt x="0" y="0"/>
                    </a:moveTo>
                    <a:lnTo>
                      <a:pt x="3570051" y="0"/>
                    </a:lnTo>
                    <a:lnTo>
                      <a:pt x="3570051" y="1747581"/>
                    </a:lnTo>
                    <a:lnTo>
                      <a:pt x="0" y="174758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name="AutoShape 223" id="223"/>
            <p:cNvSpPr/>
            <p:nvPr/>
          </p:nvSpPr>
          <p:spPr>
            <a:xfrm>
              <a:off x="1787319" y="1482770"/>
              <a:ext cx="6072481" cy="0"/>
            </a:xfrm>
            <a:prstGeom prst="line">
              <a:avLst/>
            </a:prstGeom>
            <a:ln cap="flat" w="50800">
              <a:solidFill>
                <a:srgbClr val="DE8244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TextBox 224" id="224"/>
            <p:cNvSpPr txBox="true"/>
            <p:nvPr/>
          </p:nvSpPr>
          <p:spPr>
            <a:xfrm rot="0">
              <a:off x="3642860" y="1178829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b="true" sz="1007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2570</a:t>
              </a:r>
            </a:p>
          </p:txBody>
        </p:sp>
        <p:sp>
          <p:nvSpPr>
            <p:cNvPr name="TextBox 225" id="225"/>
            <p:cNvSpPr txBox="true"/>
            <p:nvPr/>
          </p:nvSpPr>
          <p:spPr>
            <a:xfrm rot="0">
              <a:off x="4532784" y="1178829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b="true" sz="1007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2571</a:t>
              </a:r>
            </a:p>
          </p:txBody>
        </p:sp>
        <p:sp>
          <p:nvSpPr>
            <p:cNvPr name="TextBox 226" id="226"/>
            <p:cNvSpPr txBox="true"/>
            <p:nvPr/>
          </p:nvSpPr>
          <p:spPr>
            <a:xfrm rot="0">
              <a:off x="5394688" y="1178829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2572</a:t>
              </a:r>
            </a:p>
          </p:txBody>
        </p:sp>
        <p:sp>
          <p:nvSpPr>
            <p:cNvPr name="TextBox 227" id="227"/>
            <p:cNvSpPr txBox="true"/>
            <p:nvPr/>
          </p:nvSpPr>
          <p:spPr>
            <a:xfrm rot="0">
              <a:off x="6259212" y="1170967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2573</a:t>
              </a:r>
            </a:p>
          </p:txBody>
        </p:sp>
        <p:sp>
          <p:nvSpPr>
            <p:cNvPr name="TextBox 228" id="228"/>
            <p:cNvSpPr txBox="true"/>
            <p:nvPr/>
          </p:nvSpPr>
          <p:spPr>
            <a:xfrm rot="0">
              <a:off x="7123736" y="1170967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2574</a:t>
              </a:r>
            </a:p>
          </p:txBody>
        </p:sp>
        <p:sp>
          <p:nvSpPr>
            <p:cNvPr name="TextBox 229" id="229"/>
            <p:cNvSpPr txBox="true"/>
            <p:nvPr/>
          </p:nvSpPr>
          <p:spPr>
            <a:xfrm rot="0">
              <a:off x="3627155" y="1496555"/>
              <a:ext cx="746523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65</a:t>
              </a:r>
            </a:p>
          </p:txBody>
        </p:sp>
        <p:sp>
          <p:nvSpPr>
            <p:cNvPr name="TextBox 230" id="230"/>
            <p:cNvSpPr txBox="true"/>
            <p:nvPr/>
          </p:nvSpPr>
          <p:spPr>
            <a:xfrm rot="0">
              <a:off x="7116091" y="1508170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 u="sng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&gt;</a:t>
              </a: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85</a:t>
              </a:r>
            </a:p>
          </p:txBody>
        </p:sp>
        <p:grpSp>
          <p:nvGrpSpPr>
            <p:cNvPr name="Group 231" id="231"/>
            <p:cNvGrpSpPr/>
            <p:nvPr/>
          </p:nvGrpSpPr>
          <p:grpSpPr>
            <a:xfrm rot="0">
              <a:off x="3593182" y="936327"/>
              <a:ext cx="4281043" cy="214632"/>
              <a:chOff x="0" y="0"/>
              <a:chExt cx="1150672" cy="57689"/>
            </a:xfrm>
          </p:grpSpPr>
          <p:sp>
            <p:nvSpPr>
              <p:cNvPr name="Freeform 232" id="232"/>
              <p:cNvSpPr/>
              <p:nvPr/>
            </p:nvSpPr>
            <p:spPr>
              <a:xfrm flipH="false" flipV="false" rot="0">
                <a:off x="0" y="0"/>
                <a:ext cx="1150672" cy="57689"/>
              </a:xfrm>
              <a:custGeom>
                <a:avLst/>
                <a:gdLst/>
                <a:ahLst/>
                <a:cxnLst/>
                <a:rect r="r" b="b" t="t" l="l"/>
                <a:pathLst>
                  <a:path h="57689" w="1150672">
                    <a:moveTo>
                      <a:pt x="0" y="0"/>
                    </a:moveTo>
                    <a:lnTo>
                      <a:pt x="1150672" y="0"/>
                    </a:lnTo>
                    <a:lnTo>
                      <a:pt x="1150672" y="57689"/>
                    </a:lnTo>
                    <a:lnTo>
                      <a:pt x="0" y="57689"/>
                    </a:lnTo>
                    <a:close/>
                  </a:path>
                </a:pathLst>
              </a:custGeom>
              <a:solidFill>
                <a:srgbClr val="FFFAF2"/>
              </a:solidFill>
            </p:spPr>
          </p:sp>
          <p:sp>
            <p:nvSpPr>
              <p:cNvPr name="TextBox 233" id="233"/>
              <p:cNvSpPr txBox="true"/>
              <p:nvPr/>
            </p:nvSpPr>
            <p:spPr>
              <a:xfrm>
                <a:off x="0" y="-38100"/>
                <a:ext cx="1150672" cy="9578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40"/>
                  </a:lnSpc>
                </a:pPr>
              </a:p>
            </p:txBody>
          </p:sp>
        </p:grpSp>
        <p:sp>
          <p:nvSpPr>
            <p:cNvPr name="TextBox 234" id="234"/>
            <p:cNvSpPr txBox="true"/>
            <p:nvPr/>
          </p:nvSpPr>
          <p:spPr>
            <a:xfrm rot="0">
              <a:off x="3657950" y="897906"/>
              <a:ext cx="4154565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b="true" sz="1007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ปีงบประมาณ </a:t>
              </a:r>
            </a:p>
          </p:txBody>
        </p:sp>
        <p:sp>
          <p:nvSpPr>
            <p:cNvPr name="TextBox 235" id="235"/>
            <p:cNvSpPr txBox="true"/>
            <p:nvPr/>
          </p:nvSpPr>
          <p:spPr>
            <a:xfrm rot="0">
              <a:off x="4494606" y="1496555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70</a:t>
              </a:r>
            </a:p>
          </p:txBody>
        </p:sp>
        <p:sp>
          <p:nvSpPr>
            <p:cNvPr name="TextBox 236" id="236"/>
            <p:cNvSpPr txBox="true"/>
            <p:nvPr/>
          </p:nvSpPr>
          <p:spPr>
            <a:xfrm rot="0">
              <a:off x="5392426" y="1496555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75</a:t>
              </a:r>
            </a:p>
          </p:txBody>
        </p:sp>
        <p:sp>
          <p:nvSpPr>
            <p:cNvPr name="TextBox 237" id="237"/>
            <p:cNvSpPr txBox="true"/>
            <p:nvPr/>
          </p:nvSpPr>
          <p:spPr>
            <a:xfrm rot="0">
              <a:off x="6238615" y="1496555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80</a:t>
              </a:r>
            </a:p>
          </p:txBody>
        </p:sp>
        <p:sp>
          <p:nvSpPr>
            <p:cNvPr name="TextBox 238" id="238"/>
            <p:cNvSpPr txBox="true"/>
            <p:nvPr/>
          </p:nvSpPr>
          <p:spPr>
            <a:xfrm rot="0">
              <a:off x="7129352" y="767855"/>
              <a:ext cx="743250" cy="13005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865"/>
                </a:lnSpc>
              </a:pPr>
              <a:r>
                <a:rPr lang="en-US" b="true" sz="565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หน่วยนับ : ร้อยละ</a:t>
              </a:r>
            </a:p>
          </p:txBody>
        </p:sp>
        <p:sp>
          <p:nvSpPr>
            <p:cNvPr name="TextBox 239" id="239"/>
            <p:cNvSpPr txBox="true"/>
            <p:nvPr/>
          </p:nvSpPr>
          <p:spPr>
            <a:xfrm rot="0">
              <a:off x="1787319" y="378268"/>
              <a:ext cx="6634572" cy="31973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007"/>
                </a:lnSpc>
              </a:pPr>
              <a:r>
                <a:rPr lang="en-US" sz="1433" spc="-60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ร้อยละความพึงพอใจชุมชน/สถานประกอบการต่อบริการวิชาการ</a:t>
              </a:r>
            </a:p>
          </p:txBody>
        </p:sp>
        <p:sp>
          <p:nvSpPr>
            <p:cNvPr name="TextBox 240" id="240"/>
            <p:cNvSpPr txBox="true"/>
            <p:nvPr/>
          </p:nvSpPr>
          <p:spPr>
            <a:xfrm rot="0">
              <a:off x="1927482" y="1535737"/>
              <a:ext cx="1577177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ค่าเป้าหมาย </a:t>
              </a:r>
            </a:p>
          </p:txBody>
        </p:sp>
        <p:grpSp>
          <p:nvGrpSpPr>
            <p:cNvPr name="Group 241" id="241"/>
            <p:cNvGrpSpPr/>
            <p:nvPr/>
          </p:nvGrpSpPr>
          <p:grpSpPr>
            <a:xfrm rot="0">
              <a:off x="1852894" y="1842425"/>
              <a:ext cx="6021331" cy="222447"/>
              <a:chOff x="0" y="0"/>
              <a:chExt cx="1618432" cy="59790"/>
            </a:xfrm>
          </p:grpSpPr>
          <p:sp>
            <p:nvSpPr>
              <p:cNvPr name="Freeform 242" id="242"/>
              <p:cNvSpPr/>
              <p:nvPr/>
            </p:nvSpPr>
            <p:spPr>
              <a:xfrm flipH="false" flipV="false" rot="0">
                <a:off x="0" y="0"/>
                <a:ext cx="1618432" cy="59790"/>
              </a:xfrm>
              <a:custGeom>
                <a:avLst/>
                <a:gdLst/>
                <a:ahLst/>
                <a:cxnLst/>
                <a:rect r="r" b="b" t="t" l="l"/>
                <a:pathLst>
                  <a:path h="59790" w="1618432">
                    <a:moveTo>
                      <a:pt x="0" y="0"/>
                    </a:moveTo>
                    <a:lnTo>
                      <a:pt x="1618432" y="0"/>
                    </a:lnTo>
                    <a:lnTo>
                      <a:pt x="1618432" y="59790"/>
                    </a:lnTo>
                    <a:lnTo>
                      <a:pt x="0" y="59790"/>
                    </a:lnTo>
                    <a:close/>
                  </a:path>
                </a:pathLst>
              </a:custGeom>
              <a:solidFill>
                <a:srgbClr val="FFFAF2"/>
              </a:solidFill>
            </p:spPr>
          </p:sp>
          <p:sp>
            <p:nvSpPr>
              <p:cNvPr name="TextBox 243" id="243"/>
              <p:cNvSpPr txBox="true"/>
              <p:nvPr/>
            </p:nvSpPr>
            <p:spPr>
              <a:xfrm>
                <a:off x="0" y="-38100"/>
                <a:ext cx="1618432" cy="978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40"/>
                  </a:lnSpc>
                </a:pPr>
              </a:p>
            </p:txBody>
          </p:sp>
        </p:grpSp>
        <p:sp>
          <p:nvSpPr>
            <p:cNvPr name="TextBox 244" id="244"/>
            <p:cNvSpPr txBox="true"/>
            <p:nvPr/>
          </p:nvSpPr>
          <p:spPr>
            <a:xfrm rot="0">
              <a:off x="1901068" y="1809154"/>
              <a:ext cx="5826502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ตัวชี้วัดใหม่</a:t>
              </a:r>
            </a:p>
          </p:txBody>
        </p:sp>
        <p:sp>
          <p:nvSpPr>
            <p:cNvPr name="TextBox 245" id="245"/>
            <p:cNvSpPr txBox="true"/>
            <p:nvPr/>
          </p:nvSpPr>
          <p:spPr>
            <a:xfrm rot="0">
              <a:off x="1861612" y="1104263"/>
              <a:ext cx="1568581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พ.ศ.</a:t>
              </a:r>
            </a:p>
          </p:txBody>
        </p:sp>
        <p:grpSp>
          <p:nvGrpSpPr>
            <p:cNvPr name="Group 246" id="246"/>
            <p:cNvGrpSpPr/>
            <p:nvPr/>
          </p:nvGrpSpPr>
          <p:grpSpPr>
            <a:xfrm rot="0">
              <a:off x="0" y="0"/>
              <a:ext cx="1801808" cy="1801808"/>
              <a:chOff x="0" y="0"/>
              <a:chExt cx="812800" cy="812800"/>
            </a:xfrm>
          </p:grpSpPr>
          <p:sp>
            <p:nvSpPr>
              <p:cNvPr name="Freeform 247" id="247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B7833"/>
              </a:solidFill>
            </p:spPr>
          </p:sp>
          <p:sp>
            <p:nvSpPr>
              <p:cNvPr name="TextBox 248" id="248"/>
              <p:cNvSpPr txBox="true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249" id="249"/>
            <p:cNvGrpSpPr>
              <a:grpSpLocks noChangeAspect="true"/>
            </p:cNvGrpSpPr>
            <p:nvPr/>
          </p:nvGrpSpPr>
          <p:grpSpPr>
            <a:xfrm rot="0">
              <a:off x="199580" y="199580"/>
              <a:ext cx="1402648" cy="1402648"/>
              <a:chOff x="0" y="0"/>
              <a:chExt cx="6355080" cy="6355080"/>
            </a:xfrm>
          </p:grpSpPr>
          <p:sp>
            <p:nvSpPr>
              <p:cNvPr name="Freeform 250" id="250"/>
              <p:cNvSpPr/>
              <p:nvPr/>
            </p:nvSpPr>
            <p:spPr>
              <a:xfrm flipH="false" flipV="false" rot="0">
                <a:off x="0" y="0"/>
                <a:ext cx="6355080" cy="6355080"/>
              </a:xfrm>
              <a:custGeom>
                <a:avLst/>
                <a:gdLst/>
                <a:ahLst/>
                <a:cxnLst/>
                <a:rect r="r" b="b" t="t" l="l"/>
                <a:pathLst>
                  <a:path h="6355080" w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name="TextBox 251" id="251"/>
            <p:cNvSpPr txBox="true"/>
            <p:nvPr/>
          </p:nvSpPr>
          <p:spPr>
            <a:xfrm rot="0">
              <a:off x="199580" y="526406"/>
              <a:ext cx="1277275" cy="77364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900"/>
                </a:lnSpc>
              </a:pPr>
              <a:r>
                <a:rPr lang="en-US" sz="3500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4.4</a:t>
              </a:r>
            </a:p>
          </p:txBody>
        </p:sp>
      </p:grpSp>
    </p:spTree>
  </p:cSld>
  <p:clrMapOvr>
    <a:masterClrMapping/>
  </p:clrMapOvr>
</p:sld>
</file>

<file path=ppt/slides/slide9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-1435228" y="1881181"/>
            <a:ext cx="10502457" cy="7001638"/>
          </a:xfrm>
          <a:custGeom>
            <a:avLst/>
            <a:gdLst/>
            <a:ahLst/>
            <a:cxnLst/>
            <a:rect r="r" b="b" t="t" l="l"/>
            <a:pathLst>
              <a:path h="7001638" w="10502457">
                <a:moveTo>
                  <a:pt x="0" y="0"/>
                </a:moveTo>
                <a:lnTo>
                  <a:pt x="10502456" y="0"/>
                </a:lnTo>
                <a:lnTo>
                  <a:pt x="10502456" y="7001638"/>
                </a:lnTo>
                <a:lnTo>
                  <a:pt x="0" y="70016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5877417" y="9602566"/>
            <a:ext cx="1686183" cy="1100278"/>
            <a:chOff x="0" y="0"/>
            <a:chExt cx="2248244" cy="146703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248244" cy="1467037"/>
            </a:xfrm>
            <a:custGeom>
              <a:avLst/>
              <a:gdLst/>
              <a:ahLst/>
              <a:cxnLst/>
              <a:rect r="r" b="b" t="t" l="l"/>
              <a:pathLst>
                <a:path h="1467037" w="2248244">
                  <a:moveTo>
                    <a:pt x="0" y="0"/>
                  </a:moveTo>
                  <a:lnTo>
                    <a:pt x="2248244" y="0"/>
                  </a:lnTo>
                  <a:lnTo>
                    <a:pt x="2248244" y="1467037"/>
                  </a:lnTo>
                  <a:lnTo>
                    <a:pt x="0" y="14670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" t="0" r="-1" b="0"/>
              </a:stretch>
            </a:blipFill>
          </p:spPr>
        </p:sp>
        <p:sp>
          <p:nvSpPr>
            <p:cNvPr name="TextBox 5" id="5"/>
            <p:cNvSpPr txBox="true"/>
            <p:nvPr/>
          </p:nvSpPr>
          <p:spPr>
            <a:xfrm rot="0">
              <a:off x="1175581" y="630147"/>
              <a:ext cx="615451" cy="6560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173"/>
                </a:lnSpc>
              </a:pPr>
              <a:r>
                <a:rPr lang="en-US" sz="2980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83</a:t>
              </a:r>
            </a:p>
          </p:txBody>
        </p:sp>
      </p:grpSp>
    </p:spTree>
  </p:cSld>
  <p:clrMapOvr>
    <a:masterClrMapping/>
  </p:clrMapOvr>
</p:sld>
</file>

<file path=ppt/slides/slide9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09869" y="738151"/>
            <a:ext cx="3231849" cy="9197849"/>
          </a:xfrm>
          <a:custGeom>
            <a:avLst/>
            <a:gdLst/>
            <a:ahLst/>
            <a:cxnLst/>
            <a:rect r="r" b="b" t="t" l="l"/>
            <a:pathLst>
              <a:path h="9197849" w="3231849">
                <a:moveTo>
                  <a:pt x="0" y="0"/>
                </a:moveTo>
                <a:lnTo>
                  <a:pt x="3231849" y="0"/>
                </a:lnTo>
                <a:lnTo>
                  <a:pt x="3231849" y="9197849"/>
                </a:lnTo>
                <a:lnTo>
                  <a:pt x="0" y="91978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7985" t="0" r="-165416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56622" y="2789319"/>
            <a:ext cx="2921305" cy="3326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90"/>
              </a:lnSpc>
            </a:pPr>
            <a:r>
              <a:rPr lang="en-US" sz="1400" spc="79">
                <a:solidFill>
                  <a:srgbClr val="000000"/>
                </a:solidFill>
                <a:latin typeface="Mitr ExtraLight Bold"/>
                <a:ea typeface="Mitr ExtraLight Bold"/>
                <a:cs typeface="Mitr ExtraLight Bold"/>
                <a:sym typeface="Mitr ExtraLight Bold"/>
              </a:rPr>
              <a:t>เป้าประสงค์ :</a:t>
            </a:r>
            <a:r>
              <a:rPr lang="en-US" sz="1400" spc="79">
                <a:solidFill>
                  <a:srgbClr val="FFFFFF"/>
                </a:solidFill>
                <a:latin typeface="Mitr ExtraLight Bold"/>
                <a:ea typeface="Mitr ExtraLight Bold"/>
                <a:cs typeface="Mitr ExtraLight Bold"/>
                <a:sym typeface="Mitr ExtraLight Bold"/>
              </a:rPr>
              <a:t> </a:t>
            </a:r>
          </a:p>
          <a:p>
            <a:pPr algn="l">
              <a:lnSpc>
                <a:spcPts val="1890"/>
              </a:lnSpc>
            </a:pPr>
            <a:r>
              <a:rPr lang="en-US" sz="1400" spc="79">
                <a:solidFill>
                  <a:srgbClr val="FFFFFF"/>
                </a:solidFill>
                <a:latin typeface="Mitr ExtraLight Bold"/>
                <a:ea typeface="Mitr ExtraLight Bold"/>
                <a:cs typeface="Mitr ExtraLight Bold"/>
                <a:sym typeface="Mitr ExtraLight Bold"/>
              </a:rPr>
              <a:t>5.1 ยกระดับอัตลักษณ์ท้องถิ่นและศิลปวัฒนธรรมลุ่มน้ำโขงให้เป็นทุนทางวัฒนธรรม (CULTURAL CAPITAL) ที่สร้างคุณค่าและมูลค่าเพิ่มสู่เศรษฐกิจสร้างสรรค์ (CREATIVE ECONOMY)</a:t>
            </a:r>
          </a:p>
          <a:p>
            <a:pPr algn="l">
              <a:lnSpc>
                <a:spcPts val="1890"/>
              </a:lnSpc>
            </a:pPr>
            <a:r>
              <a:rPr lang="en-US" sz="1400" spc="79">
                <a:solidFill>
                  <a:srgbClr val="FFFFFF"/>
                </a:solidFill>
                <a:latin typeface="Mitr ExtraLight Bold"/>
                <a:ea typeface="Mitr ExtraLight Bold"/>
                <a:cs typeface="Mitr ExtraLight Bold"/>
                <a:sym typeface="Mitr ExtraLight Bold"/>
              </a:rPr>
              <a:t> 5.2 เกิดเครือข่ายความร่วมมือ</a:t>
            </a:r>
          </a:p>
          <a:p>
            <a:pPr algn="l">
              <a:lnSpc>
                <a:spcPts val="1890"/>
              </a:lnSpc>
            </a:pPr>
            <a:r>
              <a:rPr lang="en-US" sz="1400" spc="79">
                <a:solidFill>
                  <a:srgbClr val="FFFFFF"/>
                </a:solidFill>
                <a:latin typeface="Mitr ExtraLight Bold"/>
                <a:ea typeface="Mitr ExtraLight Bold"/>
                <a:cs typeface="Mitr ExtraLight Bold"/>
                <a:sym typeface="Mitr ExtraLight Bold"/>
              </a:rPr>
              <a:t>ด้านการวิจัย นวัตกรรม </a:t>
            </a:r>
          </a:p>
          <a:p>
            <a:pPr algn="l">
              <a:lnSpc>
                <a:spcPts val="1890"/>
              </a:lnSpc>
            </a:pPr>
            <a:r>
              <a:rPr lang="en-US" sz="1400" spc="79">
                <a:solidFill>
                  <a:srgbClr val="FFFFFF"/>
                </a:solidFill>
                <a:latin typeface="Mitr ExtraLight Bold"/>
                <a:ea typeface="Mitr ExtraLight Bold"/>
                <a:cs typeface="Mitr ExtraLight Bold"/>
                <a:sym typeface="Mitr ExtraLight Bold"/>
              </a:rPr>
              <a:t>และการแลกเปลี่ยนองค์ความรู้</a:t>
            </a:r>
          </a:p>
          <a:p>
            <a:pPr algn="l">
              <a:lnSpc>
                <a:spcPts val="1890"/>
              </a:lnSpc>
            </a:pPr>
            <a:r>
              <a:rPr lang="en-US" sz="1400" spc="79">
                <a:solidFill>
                  <a:srgbClr val="FFFFFF"/>
                </a:solidFill>
                <a:latin typeface="Mitr ExtraLight Bold"/>
                <a:ea typeface="Mitr ExtraLight Bold"/>
                <a:cs typeface="Mitr ExtraLight Bold"/>
                <a:sym typeface="Mitr ExtraLight Bold"/>
              </a:rPr>
              <a:t>ด้านศิลปวัฒนธรรมในระดับ GMS และ ASEAN ในการสร้างและ</a:t>
            </a:r>
          </a:p>
          <a:p>
            <a:pPr algn="l">
              <a:lnSpc>
                <a:spcPts val="1890"/>
              </a:lnSpc>
            </a:pPr>
            <a:r>
              <a:rPr lang="en-US" sz="1400" spc="79">
                <a:solidFill>
                  <a:srgbClr val="FFFFFF"/>
                </a:solidFill>
                <a:latin typeface="Mitr ExtraLight Bold"/>
                <a:ea typeface="Mitr ExtraLight Bold"/>
                <a:cs typeface="Mitr ExtraLight Bold"/>
                <a:sym typeface="Mitr ExtraLight Bold"/>
              </a:rPr>
              <a:t>เผยแพร่ SOFT POWER </a:t>
            </a:r>
          </a:p>
          <a:p>
            <a:pPr algn="l">
              <a:lnSpc>
                <a:spcPts val="1890"/>
              </a:lnSpc>
            </a:pPr>
            <a:r>
              <a:rPr lang="en-US" sz="1400" spc="79">
                <a:solidFill>
                  <a:srgbClr val="FFFFFF"/>
                </a:solidFill>
                <a:latin typeface="Mitr ExtraLight Bold"/>
                <a:ea typeface="Mitr ExtraLight Bold"/>
                <a:cs typeface="Mitr ExtraLight Bold"/>
                <a:sym typeface="Mitr ExtraLight Bold"/>
              </a:rPr>
              <a:t>ด้านศิลปวัฒนธรรมลุ่มน้ำโขง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09179" y="882193"/>
            <a:ext cx="2968748" cy="15284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40"/>
              </a:lnSpc>
            </a:pPr>
            <a:r>
              <a:rPr lang="en-US" b="true" sz="2000" spc="200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4.5 ยุทธศาสตร์ที่ 5 </a:t>
            </a:r>
          </a:p>
          <a:p>
            <a:pPr algn="l">
              <a:lnSpc>
                <a:spcPts val="2440"/>
              </a:lnSpc>
            </a:pPr>
            <a:r>
              <a:rPr lang="en-US" b="true" sz="2000" spc="200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สืบสานและยกระดับ</a:t>
            </a:r>
          </a:p>
          <a:p>
            <a:pPr algn="l">
              <a:lnSpc>
                <a:spcPts val="2440"/>
              </a:lnSpc>
            </a:pPr>
            <a:r>
              <a:rPr lang="en-US" b="true" sz="2000" spc="200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อัตลักษณ์ท้องถิ่น ศิลปวัฒนธรรมลุ่มน้ำโขง </a:t>
            </a:r>
          </a:p>
          <a:p>
            <a:pPr algn="l">
              <a:lnSpc>
                <a:spcPts val="2440"/>
              </a:lnSpc>
            </a:pPr>
            <a:r>
              <a:rPr lang="en-US" b="true" sz="2000" spc="200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สู่เศรษฐกิจสร้างสรรค์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5877417" y="9602566"/>
            <a:ext cx="1686183" cy="1100278"/>
            <a:chOff x="0" y="0"/>
            <a:chExt cx="2248244" cy="146703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248244" cy="1467037"/>
            </a:xfrm>
            <a:custGeom>
              <a:avLst/>
              <a:gdLst/>
              <a:ahLst/>
              <a:cxnLst/>
              <a:rect r="r" b="b" t="t" l="l"/>
              <a:pathLst>
                <a:path h="1467037" w="2248244">
                  <a:moveTo>
                    <a:pt x="0" y="0"/>
                  </a:moveTo>
                  <a:lnTo>
                    <a:pt x="2248244" y="0"/>
                  </a:lnTo>
                  <a:lnTo>
                    <a:pt x="2248244" y="1467037"/>
                  </a:lnTo>
                  <a:lnTo>
                    <a:pt x="0" y="14670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" t="0" r="-1" b="0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 rot="0">
              <a:off x="1175581" y="630147"/>
              <a:ext cx="615451" cy="6560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173"/>
                </a:lnSpc>
              </a:pPr>
              <a:r>
                <a:rPr lang="en-US" sz="2980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84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4113718" y="702151"/>
            <a:ext cx="3276195" cy="5614408"/>
            <a:chOff x="0" y="0"/>
            <a:chExt cx="4368260" cy="7485878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35043" y="6475418"/>
              <a:ext cx="4333217" cy="1010460"/>
            </a:xfrm>
            <a:custGeom>
              <a:avLst/>
              <a:gdLst/>
              <a:ahLst/>
              <a:cxnLst/>
              <a:rect r="r" b="b" t="t" l="l"/>
              <a:pathLst>
                <a:path h="1010460" w="4333217">
                  <a:moveTo>
                    <a:pt x="0" y="0"/>
                  </a:moveTo>
                  <a:lnTo>
                    <a:pt x="4333217" y="0"/>
                  </a:lnTo>
                  <a:lnTo>
                    <a:pt x="4333217" y="1010460"/>
                  </a:lnTo>
                  <a:lnTo>
                    <a:pt x="0" y="10104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7986" t="-24222" r="-19800" b="-548725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3609" y="4328770"/>
              <a:ext cx="4333217" cy="1010460"/>
            </a:xfrm>
            <a:custGeom>
              <a:avLst/>
              <a:gdLst/>
              <a:ahLst/>
              <a:cxnLst/>
              <a:rect r="r" b="b" t="t" l="l"/>
              <a:pathLst>
                <a:path h="1010460" w="4333217">
                  <a:moveTo>
                    <a:pt x="0" y="0"/>
                  </a:moveTo>
                  <a:lnTo>
                    <a:pt x="4333217" y="0"/>
                  </a:lnTo>
                  <a:lnTo>
                    <a:pt x="4333217" y="1010460"/>
                  </a:lnTo>
                  <a:lnTo>
                    <a:pt x="0" y="10104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7986" t="-24222" r="-19800" b="-548725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23609" y="2544171"/>
              <a:ext cx="4333217" cy="1079773"/>
            </a:xfrm>
            <a:custGeom>
              <a:avLst/>
              <a:gdLst/>
              <a:ahLst/>
              <a:cxnLst/>
              <a:rect r="r" b="b" t="t" l="l"/>
              <a:pathLst>
                <a:path h="1079773" w="4333217">
                  <a:moveTo>
                    <a:pt x="0" y="0"/>
                  </a:moveTo>
                  <a:lnTo>
                    <a:pt x="4333217" y="0"/>
                  </a:lnTo>
                  <a:lnTo>
                    <a:pt x="4333217" y="1079772"/>
                  </a:lnTo>
                  <a:lnTo>
                    <a:pt x="0" y="10797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7986" t="-22667" r="-19800" b="-507082"/>
              </a:stretch>
            </a:blipFill>
          </p:spPr>
        </p:sp>
        <p:grpSp>
          <p:nvGrpSpPr>
            <p:cNvPr name="Group 12" id="12"/>
            <p:cNvGrpSpPr/>
            <p:nvPr/>
          </p:nvGrpSpPr>
          <p:grpSpPr>
            <a:xfrm rot="0">
              <a:off x="0" y="0"/>
              <a:ext cx="4296651" cy="1034435"/>
              <a:chOff x="0" y="0"/>
              <a:chExt cx="1128528" cy="271697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1128528" cy="271697"/>
              </a:xfrm>
              <a:custGeom>
                <a:avLst/>
                <a:gdLst/>
                <a:ahLst/>
                <a:cxnLst/>
                <a:rect r="r" b="b" t="t" l="l"/>
                <a:pathLst>
                  <a:path h="271697" w="1128528">
                    <a:moveTo>
                      <a:pt x="0" y="0"/>
                    </a:moveTo>
                    <a:lnTo>
                      <a:pt x="1128528" y="0"/>
                    </a:lnTo>
                    <a:lnTo>
                      <a:pt x="1128528" y="271697"/>
                    </a:lnTo>
                    <a:lnTo>
                      <a:pt x="0" y="271697"/>
                    </a:lnTo>
                    <a:close/>
                  </a:path>
                </a:pathLst>
              </a:custGeom>
              <a:solidFill>
                <a:srgbClr val="FFC5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14" id="14"/>
              <p:cNvSpPr txBox="true"/>
              <p:nvPr/>
            </p:nvSpPr>
            <p:spPr>
              <a:xfrm>
                <a:off x="0" y="-9525"/>
                <a:ext cx="1128528" cy="281222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15" id="15"/>
            <p:cNvSpPr/>
            <p:nvPr/>
          </p:nvSpPr>
          <p:spPr>
            <a:xfrm flipH="false" flipV="false" rot="0">
              <a:off x="23609" y="1146301"/>
              <a:ext cx="4333217" cy="698500"/>
            </a:xfrm>
            <a:custGeom>
              <a:avLst/>
              <a:gdLst/>
              <a:ahLst/>
              <a:cxnLst/>
              <a:rect r="r" b="b" t="t" l="l"/>
              <a:pathLst>
                <a:path h="698500" w="4333217">
                  <a:moveTo>
                    <a:pt x="0" y="0"/>
                  </a:moveTo>
                  <a:lnTo>
                    <a:pt x="4333217" y="0"/>
                  </a:lnTo>
                  <a:lnTo>
                    <a:pt x="4333217" y="698500"/>
                  </a:lnTo>
                  <a:lnTo>
                    <a:pt x="0" y="698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7986" t="-35040" r="-19800" b="-838455"/>
              </a:stretch>
            </a:blipFill>
          </p:spPr>
        </p:sp>
        <p:grpSp>
          <p:nvGrpSpPr>
            <p:cNvPr name="Group 16" id="16"/>
            <p:cNvGrpSpPr/>
            <p:nvPr/>
          </p:nvGrpSpPr>
          <p:grpSpPr>
            <a:xfrm rot="0">
              <a:off x="27884" y="1146301"/>
              <a:ext cx="480407" cy="308380"/>
              <a:chOff x="0" y="0"/>
              <a:chExt cx="126180" cy="80997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126180" cy="80997"/>
              </a:xfrm>
              <a:custGeom>
                <a:avLst/>
                <a:gdLst/>
                <a:ahLst/>
                <a:cxnLst/>
                <a:rect r="r" b="b" t="t" l="l"/>
                <a:pathLst>
                  <a:path h="80997" w="126180">
                    <a:moveTo>
                      <a:pt x="0" y="0"/>
                    </a:moveTo>
                    <a:lnTo>
                      <a:pt x="126180" y="0"/>
                    </a:lnTo>
                    <a:lnTo>
                      <a:pt x="126180" y="80997"/>
                    </a:lnTo>
                    <a:lnTo>
                      <a:pt x="0" y="80997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0" y="-9525"/>
                <a:ext cx="126180" cy="90522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19" id="19"/>
            <p:cNvSpPr txBox="true"/>
            <p:nvPr/>
          </p:nvSpPr>
          <p:spPr>
            <a:xfrm rot="0">
              <a:off x="91554" y="1154626"/>
              <a:ext cx="4088739" cy="60229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en-US" sz="1500" spc="-6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5.1.1 พัฒนาคุณภาพและมาตรฐาน</a:t>
              </a:r>
            </a:p>
            <a:p>
              <a:pPr algn="l">
                <a:lnSpc>
                  <a:spcPts val="2100"/>
                </a:lnSpc>
              </a:pPr>
              <a:r>
                <a:rPr lang="en-US" sz="1500" spc="-6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การจัดเทศกาลศิลปวัฒนธรรมนานาชาติ</a:t>
              </a:r>
            </a:p>
            <a:p>
              <a:pPr algn="l">
                <a:lnSpc>
                  <a:spcPts val="2100"/>
                </a:lnSpc>
              </a:pPr>
              <a:r>
                <a:rPr lang="en-US" sz="1500" spc="-55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5.1.2 </a:t>
              </a:r>
              <a:r>
                <a:rPr lang="en-US" sz="1500" spc="-55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จัดเทศกาลวัฒนธรรมนานาชาติ NPU Mekong Cultural Fest</a:t>
              </a:r>
            </a:p>
            <a:p>
              <a:pPr algn="l">
                <a:lnSpc>
                  <a:spcPts val="2100"/>
                </a:lnSpc>
              </a:pPr>
              <a:r>
                <a:rPr lang="en-US" sz="1500" spc="-6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5.1.3 </a:t>
              </a:r>
              <a:r>
                <a:rPr lang="en-US" sz="1500" spc="-6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พัฒนาผลิตภัณฑ์วัฒนธรรม NPU (Cultural Products and Merchandise)</a:t>
              </a:r>
            </a:p>
            <a:p>
              <a:pPr algn="l">
                <a:lnSpc>
                  <a:spcPts val="2100"/>
                </a:lnSpc>
              </a:pPr>
              <a:r>
                <a:rPr lang="en-US" sz="1500" spc="-91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5.1.4 </a:t>
              </a:r>
              <a:r>
                <a:rPr lang="en-US" sz="1500" spc="-91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พัฒนาระบบฐานข้อมูลวัฒนธรรมดิจิทัล NPU Cultural Database</a:t>
              </a:r>
            </a:p>
            <a:p>
              <a:pPr algn="l">
                <a:lnSpc>
                  <a:spcPts val="2100"/>
                </a:lnSpc>
              </a:pPr>
              <a:r>
                <a:rPr lang="en-US" sz="1500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5.1.5 </a:t>
              </a:r>
              <a:r>
                <a:rPr lang="en-US" sz="1500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ดิจิทัลมาร์เก็ตติ้งวัฒนธรรม</a:t>
              </a:r>
              <a:r>
                <a:rPr lang="en-US" sz="1500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 NPU บน SOCIAL MEDIA (TIKTOK/YOUTUBE/INSTAGRAM)</a:t>
              </a:r>
            </a:p>
            <a:p>
              <a:pPr algn="l">
                <a:lnSpc>
                  <a:spcPts val="2100"/>
                </a:lnSpc>
              </a:pPr>
              <a:r>
                <a:rPr lang="en-US" sz="1500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5.1.6 ผลิต DIGITAL CULTURAL CONTENT: ซีรีส์ MEKONG STORIES สำหรับ GEN Z</a:t>
              </a:r>
            </a:p>
            <a:p>
              <a:pPr algn="l">
                <a:lnSpc>
                  <a:spcPts val="2100"/>
                </a:lnSpc>
              </a:pPr>
              <a:r>
                <a:rPr lang="en-US" sz="1500" spc="-99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5.1.7 ส่งเสริมให้มีการจัดทำวิจัยวัฒนธรรมร่วมกับสถาบันต่างประเทศ GMS / ASIA</a:t>
              </a:r>
            </a:p>
          </p:txBody>
        </p:sp>
        <p:grpSp>
          <p:nvGrpSpPr>
            <p:cNvPr name="Group 20" id="20"/>
            <p:cNvGrpSpPr/>
            <p:nvPr/>
          </p:nvGrpSpPr>
          <p:grpSpPr>
            <a:xfrm rot="0">
              <a:off x="0" y="1844801"/>
              <a:ext cx="553610" cy="308380"/>
              <a:chOff x="0" y="0"/>
              <a:chExt cx="145407" cy="80997"/>
            </a:xfrm>
          </p:grpSpPr>
          <p:sp>
            <p:nvSpPr>
              <p:cNvPr name="Freeform 21" id="21"/>
              <p:cNvSpPr/>
              <p:nvPr/>
            </p:nvSpPr>
            <p:spPr>
              <a:xfrm flipH="false" flipV="false" rot="0">
                <a:off x="0" y="0"/>
                <a:ext cx="145407" cy="80997"/>
              </a:xfrm>
              <a:custGeom>
                <a:avLst/>
                <a:gdLst/>
                <a:ahLst/>
                <a:cxnLst/>
                <a:rect r="r" b="b" t="t" l="l"/>
                <a:pathLst>
                  <a:path h="80997" w="145407">
                    <a:moveTo>
                      <a:pt x="0" y="0"/>
                    </a:moveTo>
                    <a:lnTo>
                      <a:pt x="145407" y="0"/>
                    </a:lnTo>
                    <a:lnTo>
                      <a:pt x="145407" y="80997"/>
                    </a:lnTo>
                    <a:lnTo>
                      <a:pt x="0" y="80997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0" y="-9525"/>
                <a:ext cx="145407" cy="90522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23" id="23"/>
            <p:cNvSpPr txBox="true"/>
            <p:nvPr/>
          </p:nvSpPr>
          <p:spPr>
            <a:xfrm rot="0">
              <a:off x="148760" y="24228"/>
              <a:ext cx="3999132" cy="99470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952"/>
                </a:lnSpc>
              </a:pPr>
              <a:r>
                <a:rPr lang="en-US" sz="1600" spc="-96" b="true">
                  <a:solidFill>
                    <a:srgbClr val="804928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กลยุทธ์ที่ 1   ยกระดับ Soft Power เทศกาลศิลปวัฒนธรรมในอนุภูมิภาค GMS</a:t>
              </a:r>
            </a:p>
          </p:txBody>
        </p:sp>
        <p:grpSp>
          <p:nvGrpSpPr>
            <p:cNvPr name="Group 24" id="24"/>
            <p:cNvGrpSpPr/>
            <p:nvPr/>
          </p:nvGrpSpPr>
          <p:grpSpPr>
            <a:xfrm rot="0">
              <a:off x="23609" y="2544171"/>
              <a:ext cx="553610" cy="308380"/>
              <a:chOff x="0" y="0"/>
              <a:chExt cx="145407" cy="80997"/>
            </a:xfrm>
          </p:grpSpPr>
          <p:sp>
            <p:nvSpPr>
              <p:cNvPr name="Freeform 25" id="25"/>
              <p:cNvSpPr/>
              <p:nvPr/>
            </p:nvSpPr>
            <p:spPr>
              <a:xfrm flipH="false" flipV="false" rot="0">
                <a:off x="0" y="0"/>
                <a:ext cx="145407" cy="80997"/>
              </a:xfrm>
              <a:custGeom>
                <a:avLst/>
                <a:gdLst/>
                <a:ahLst/>
                <a:cxnLst/>
                <a:rect r="r" b="b" t="t" l="l"/>
                <a:pathLst>
                  <a:path h="80997" w="145407">
                    <a:moveTo>
                      <a:pt x="0" y="0"/>
                    </a:moveTo>
                    <a:lnTo>
                      <a:pt x="145407" y="0"/>
                    </a:lnTo>
                    <a:lnTo>
                      <a:pt x="145407" y="80997"/>
                    </a:lnTo>
                    <a:lnTo>
                      <a:pt x="0" y="80997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26" id="26"/>
              <p:cNvSpPr txBox="true"/>
              <p:nvPr/>
            </p:nvSpPr>
            <p:spPr>
              <a:xfrm>
                <a:off x="0" y="-9525"/>
                <a:ext cx="145407" cy="90522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27" id="27"/>
            <p:cNvGrpSpPr/>
            <p:nvPr/>
          </p:nvGrpSpPr>
          <p:grpSpPr>
            <a:xfrm rot="0">
              <a:off x="23609" y="3623943"/>
              <a:ext cx="553610" cy="308380"/>
              <a:chOff x="0" y="0"/>
              <a:chExt cx="145407" cy="80997"/>
            </a:xfrm>
          </p:grpSpPr>
          <p:sp>
            <p:nvSpPr>
              <p:cNvPr name="Freeform 28" id="28"/>
              <p:cNvSpPr/>
              <p:nvPr/>
            </p:nvSpPr>
            <p:spPr>
              <a:xfrm flipH="false" flipV="false" rot="0">
                <a:off x="0" y="0"/>
                <a:ext cx="145407" cy="80997"/>
              </a:xfrm>
              <a:custGeom>
                <a:avLst/>
                <a:gdLst/>
                <a:ahLst/>
                <a:cxnLst/>
                <a:rect r="r" b="b" t="t" l="l"/>
                <a:pathLst>
                  <a:path h="80997" w="145407">
                    <a:moveTo>
                      <a:pt x="0" y="0"/>
                    </a:moveTo>
                    <a:lnTo>
                      <a:pt x="145407" y="0"/>
                    </a:lnTo>
                    <a:lnTo>
                      <a:pt x="145407" y="80997"/>
                    </a:lnTo>
                    <a:lnTo>
                      <a:pt x="0" y="80997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29" id="29"/>
              <p:cNvSpPr txBox="true"/>
              <p:nvPr/>
            </p:nvSpPr>
            <p:spPr>
              <a:xfrm>
                <a:off x="0" y="-9525"/>
                <a:ext cx="145407" cy="90522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30" id="30"/>
            <p:cNvGrpSpPr/>
            <p:nvPr/>
          </p:nvGrpSpPr>
          <p:grpSpPr>
            <a:xfrm rot="0">
              <a:off x="23609" y="4328770"/>
              <a:ext cx="553610" cy="308380"/>
              <a:chOff x="0" y="0"/>
              <a:chExt cx="145407" cy="80997"/>
            </a:xfrm>
          </p:grpSpPr>
          <p:sp>
            <p:nvSpPr>
              <p:cNvPr name="Freeform 31" id="31"/>
              <p:cNvSpPr/>
              <p:nvPr/>
            </p:nvSpPr>
            <p:spPr>
              <a:xfrm flipH="false" flipV="false" rot="0">
                <a:off x="0" y="0"/>
                <a:ext cx="145407" cy="80997"/>
              </a:xfrm>
              <a:custGeom>
                <a:avLst/>
                <a:gdLst/>
                <a:ahLst/>
                <a:cxnLst/>
                <a:rect r="r" b="b" t="t" l="l"/>
                <a:pathLst>
                  <a:path h="80997" w="145407">
                    <a:moveTo>
                      <a:pt x="0" y="0"/>
                    </a:moveTo>
                    <a:lnTo>
                      <a:pt x="145407" y="0"/>
                    </a:lnTo>
                    <a:lnTo>
                      <a:pt x="145407" y="80997"/>
                    </a:lnTo>
                    <a:lnTo>
                      <a:pt x="0" y="80997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32" id="32"/>
              <p:cNvSpPr txBox="true"/>
              <p:nvPr/>
            </p:nvSpPr>
            <p:spPr>
              <a:xfrm>
                <a:off x="0" y="-9525"/>
                <a:ext cx="145407" cy="90522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33" id="33"/>
            <p:cNvGrpSpPr/>
            <p:nvPr/>
          </p:nvGrpSpPr>
          <p:grpSpPr>
            <a:xfrm rot="0">
              <a:off x="23609" y="5414850"/>
              <a:ext cx="553610" cy="308380"/>
              <a:chOff x="0" y="0"/>
              <a:chExt cx="145407" cy="80997"/>
            </a:xfrm>
          </p:grpSpPr>
          <p:sp>
            <p:nvSpPr>
              <p:cNvPr name="Freeform 34" id="34"/>
              <p:cNvSpPr/>
              <p:nvPr/>
            </p:nvSpPr>
            <p:spPr>
              <a:xfrm flipH="false" flipV="false" rot="0">
                <a:off x="0" y="0"/>
                <a:ext cx="145407" cy="80997"/>
              </a:xfrm>
              <a:custGeom>
                <a:avLst/>
                <a:gdLst/>
                <a:ahLst/>
                <a:cxnLst/>
                <a:rect r="r" b="b" t="t" l="l"/>
                <a:pathLst>
                  <a:path h="80997" w="145407">
                    <a:moveTo>
                      <a:pt x="0" y="0"/>
                    </a:moveTo>
                    <a:lnTo>
                      <a:pt x="145407" y="0"/>
                    </a:lnTo>
                    <a:lnTo>
                      <a:pt x="145407" y="80997"/>
                    </a:lnTo>
                    <a:lnTo>
                      <a:pt x="0" y="80997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35" id="35"/>
              <p:cNvSpPr txBox="true"/>
              <p:nvPr/>
            </p:nvSpPr>
            <p:spPr>
              <a:xfrm>
                <a:off x="0" y="-9525"/>
                <a:ext cx="145407" cy="90522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36" id="36"/>
            <p:cNvGrpSpPr/>
            <p:nvPr/>
          </p:nvGrpSpPr>
          <p:grpSpPr>
            <a:xfrm rot="0">
              <a:off x="48000" y="6475418"/>
              <a:ext cx="553610" cy="308380"/>
              <a:chOff x="0" y="0"/>
              <a:chExt cx="145407" cy="80997"/>
            </a:xfrm>
          </p:grpSpPr>
          <p:sp>
            <p:nvSpPr>
              <p:cNvPr name="Freeform 37" id="37"/>
              <p:cNvSpPr/>
              <p:nvPr/>
            </p:nvSpPr>
            <p:spPr>
              <a:xfrm flipH="false" flipV="false" rot="0">
                <a:off x="0" y="0"/>
                <a:ext cx="145407" cy="80997"/>
              </a:xfrm>
              <a:custGeom>
                <a:avLst/>
                <a:gdLst/>
                <a:ahLst/>
                <a:cxnLst/>
                <a:rect r="r" b="b" t="t" l="l"/>
                <a:pathLst>
                  <a:path h="80997" w="145407">
                    <a:moveTo>
                      <a:pt x="0" y="0"/>
                    </a:moveTo>
                    <a:lnTo>
                      <a:pt x="145407" y="0"/>
                    </a:lnTo>
                    <a:lnTo>
                      <a:pt x="145407" y="80997"/>
                    </a:lnTo>
                    <a:lnTo>
                      <a:pt x="0" y="80997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38" id="38"/>
              <p:cNvSpPr txBox="true"/>
              <p:nvPr/>
            </p:nvSpPr>
            <p:spPr>
              <a:xfrm>
                <a:off x="0" y="-9525"/>
                <a:ext cx="145407" cy="90522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</p:grpSp>
      <p:grpSp>
        <p:nvGrpSpPr>
          <p:cNvPr name="Group 39" id="39"/>
          <p:cNvGrpSpPr/>
          <p:nvPr/>
        </p:nvGrpSpPr>
        <p:grpSpPr>
          <a:xfrm rot="0">
            <a:off x="4148381" y="7031994"/>
            <a:ext cx="3267619" cy="2706829"/>
            <a:chOff x="0" y="0"/>
            <a:chExt cx="4356826" cy="3609106"/>
          </a:xfrm>
        </p:grpSpPr>
        <p:grpSp>
          <p:nvGrpSpPr>
            <p:cNvPr name="Group 40" id="40"/>
            <p:cNvGrpSpPr/>
            <p:nvPr/>
          </p:nvGrpSpPr>
          <p:grpSpPr>
            <a:xfrm rot="0">
              <a:off x="0" y="0"/>
              <a:ext cx="4296651" cy="1034435"/>
              <a:chOff x="0" y="0"/>
              <a:chExt cx="1128528" cy="271697"/>
            </a:xfrm>
          </p:grpSpPr>
          <p:sp>
            <p:nvSpPr>
              <p:cNvPr name="Freeform 41" id="41"/>
              <p:cNvSpPr/>
              <p:nvPr/>
            </p:nvSpPr>
            <p:spPr>
              <a:xfrm flipH="false" flipV="false" rot="0">
                <a:off x="0" y="0"/>
                <a:ext cx="1128528" cy="271697"/>
              </a:xfrm>
              <a:custGeom>
                <a:avLst/>
                <a:gdLst/>
                <a:ahLst/>
                <a:cxnLst/>
                <a:rect r="r" b="b" t="t" l="l"/>
                <a:pathLst>
                  <a:path h="271697" w="1128528">
                    <a:moveTo>
                      <a:pt x="0" y="0"/>
                    </a:moveTo>
                    <a:lnTo>
                      <a:pt x="1128528" y="0"/>
                    </a:lnTo>
                    <a:lnTo>
                      <a:pt x="1128528" y="271697"/>
                    </a:lnTo>
                    <a:lnTo>
                      <a:pt x="0" y="271697"/>
                    </a:lnTo>
                    <a:close/>
                  </a:path>
                </a:pathLst>
              </a:custGeom>
              <a:solidFill>
                <a:srgbClr val="FFC5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42" id="42"/>
              <p:cNvSpPr txBox="true"/>
              <p:nvPr/>
            </p:nvSpPr>
            <p:spPr>
              <a:xfrm>
                <a:off x="0" y="-9525"/>
                <a:ext cx="1128528" cy="281222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Freeform 43" id="43"/>
            <p:cNvSpPr/>
            <p:nvPr/>
          </p:nvSpPr>
          <p:spPr>
            <a:xfrm flipH="false" flipV="false" rot="0">
              <a:off x="23609" y="1146301"/>
              <a:ext cx="4333217" cy="705763"/>
            </a:xfrm>
            <a:custGeom>
              <a:avLst/>
              <a:gdLst/>
              <a:ahLst/>
              <a:cxnLst/>
              <a:rect r="r" b="b" t="t" l="l"/>
              <a:pathLst>
                <a:path h="705763" w="4333217">
                  <a:moveTo>
                    <a:pt x="0" y="0"/>
                  </a:moveTo>
                  <a:lnTo>
                    <a:pt x="4333217" y="0"/>
                  </a:lnTo>
                  <a:lnTo>
                    <a:pt x="4333217" y="705762"/>
                  </a:lnTo>
                  <a:lnTo>
                    <a:pt x="0" y="7057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7986" t="-34680" r="-19800" b="-828798"/>
              </a:stretch>
            </a:blipFill>
          </p:spPr>
        </p:sp>
        <p:grpSp>
          <p:nvGrpSpPr>
            <p:cNvPr name="Group 44" id="44"/>
            <p:cNvGrpSpPr/>
            <p:nvPr/>
          </p:nvGrpSpPr>
          <p:grpSpPr>
            <a:xfrm rot="0">
              <a:off x="27884" y="1146301"/>
              <a:ext cx="480407" cy="308380"/>
              <a:chOff x="0" y="0"/>
              <a:chExt cx="126180" cy="80997"/>
            </a:xfrm>
          </p:grpSpPr>
          <p:sp>
            <p:nvSpPr>
              <p:cNvPr name="Freeform 45" id="45"/>
              <p:cNvSpPr/>
              <p:nvPr/>
            </p:nvSpPr>
            <p:spPr>
              <a:xfrm flipH="false" flipV="false" rot="0">
                <a:off x="0" y="0"/>
                <a:ext cx="126180" cy="80997"/>
              </a:xfrm>
              <a:custGeom>
                <a:avLst/>
                <a:gdLst/>
                <a:ahLst/>
                <a:cxnLst/>
                <a:rect r="r" b="b" t="t" l="l"/>
                <a:pathLst>
                  <a:path h="80997" w="126180">
                    <a:moveTo>
                      <a:pt x="0" y="0"/>
                    </a:moveTo>
                    <a:lnTo>
                      <a:pt x="126180" y="0"/>
                    </a:lnTo>
                    <a:lnTo>
                      <a:pt x="126180" y="80997"/>
                    </a:lnTo>
                    <a:lnTo>
                      <a:pt x="0" y="80997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46" id="46"/>
              <p:cNvSpPr txBox="true"/>
              <p:nvPr/>
            </p:nvSpPr>
            <p:spPr>
              <a:xfrm>
                <a:off x="0" y="-9525"/>
                <a:ext cx="126180" cy="90522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47" id="47"/>
            <p:cNvSpPr txBox="true"/>
            <p:nvPr/>
          </p:nvSpPr>
          <p:spPr>
            <a:xfrm rot="0">
              <a:off x="35366" y="1142131"/>
              <a:ext cx="4261285" cy="24669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00"/>
                </a:lnSpc>
              </a:pPr>
              <a:r>
                <a:rPr lang="en-US" sz="1500" spc="-67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5.2.1 </a:t>
              </a:r>
              <a:r>
                <a:rPr lang="en-US" sz="1500" spc="-67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Intergenerational Wisdom Transfer: ปราชญ์ชาวบ้าน-นักศึกษา</a:t>
              </a:r>
            </a:p>
            <a:p>
              <a:pPr algn="l">
                <a:lnSpc>
                  <a:spcPts val="2100"/>
                </a:lnSpc>
              </a:pPr>
              <a:r>
                <a:rPr lang="en-US" sz="1500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5.2.2 CULTURAL AMBASSADOR PROGRAM: นักศึกษาเป็นทูตวัฒนธรรม</a:t>
              </a:r>
            </a:p>
            <a:p>
              <a:pPr algn="l">
                <a:lnSpc>
                  <a:spcPts val="2100"/>
                </a:lnSpc>
              </a:pPr>
              <a:r>
                <a:rPr lang="en-US" sz="1500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สู่ชุมชน</a:t>
              </a:r>
            </a:p>
            <a:p>
              <a:pPr algn="l">
                <a:lnSpc>
                  <a:spcPts val="2100"/>
                </a:lnSpc>
              </a:pPr>
            </a:p>
            <a:p>
              <a:pPr algn="l">
                <a:lnSpc>
                  <a:spcPts val="2100"/>
                </a:lnSpc>
              </a:pPr>
            </a:p>
          </p:txBody>
        </p:sp>
        <p:grpSp>
          <p:nvGrpSpPr>
            <p:cNvPr name="Group 48" id="48"/>
            <p:cNvGrpSpPr/>
            <p:nvPr/>
          </p:nvGrpSpPr>
          <p:grpSpPr>
            <a:xfrm rot="0">
              <a:off x="0" y="1852063"/>
              <a:ext cx="553610" cy="308380"/>
              <a:chOff x="0" y="0"/>
              <a:chExt cx="145407" cy="80997"/>
            </a:xfrm>
          </p:grpSpPr>
          <p:sp>
            <p:nvSpPr>
              <p:cNvPr name="Freeform 49" id="49"/>
              <p:cNvSpPr/>
              <p:nvPr/>
            </p:nvSpPr>
            <p:spPr>
              <a:xfrm flipH="false" flipV="false" rot="0">
                <a:off x="0" y="0"/>
                <a:ext cx="145407" cy="80997"/>
              </a:xfrm>
              <a:custGeom>
                <a:avLst/>
                <a:gdLst/>
                <a:ahLst/>
                <a:cxnLst/>
                <a:rect r="r" b="b" t="t" l="l"/>
                <a:pathLst>
                  <a:path h="80997" w="145407">
                    <a:moveTo>
                      <a:pt x="0" y="0"/>
                    </a:moveTo>
                    <a:lnTo>
                      <a:pt x="145407" y="0"/>
                    </a:lnTo>
                    <a:lnTo>
                      <a:pt x="145407" y="80997"/>
                    </a:lnTo>
                    <a:lnTo>
                      <a:pt x="0" y="80997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50" id="50"/>
              <p:cNvSpPr txBox="true"/>
              <p:nvPr/>
            </p:nvSpPr>
            <p:spPr>
              <a:xfrm>
                <a:off x="0" y="-9525"/>
                <a:ext cx="145407" cy="90522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769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name="TextBox 51" id="51"/>
            <p:cNvSpPr txBox="true"/>
            <p:nvPr/>
          </p:nvSpPr>
          <p:spPr>
            <a:xfrm rot="0">
              <a:off x="148760" y="24228"/>
              <a:ext cx="3999132" cy="99470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952"/>
                </a:lnSpc>
              </a:pPr>
              <a:r>
                <a:rPr lang="en-US" sz="1600" spc="-96" b="true">
                  <a:solidFill>
                    <a:srgbClr val="804928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กลยุทธ์ที่ 2 เชื่อมโยงอัตลักษณ์ท้องถิ่น วัฒนธรรมลุ่มน้ำโขง ในการจัดการเรียนการสอน</a:t>
              </a:r>
            </a:p>
          </p:txBody>
        </p:sp>
      </p:grpSp>
    </p:spTree>
  </p:cSld>
  <p:clrMapOvr>
    <a:masterClrMapping/>
  </p:clrMapOvr>
</p:sld>
</file>

<file path=ppt/slides/slide9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09869" y="738151"/>
            <a:ext cx="3231849" cy="9197849"/>
          </a:xfrm>
          <a:custGeom>
            <a:avLst/>
            <a:gdLst/>
            <a:ahLst/>
            <a:cxnLst/>
            <a:rect r="r" b="b" t="t" l="l"/>
            <a:pathLst>
              <a:path h="9197849" w="3231849">
                <a:moveTo>
                  <a:pt x="0" y="0"/>
                </a:moveTo>
                <a:lnTo>
                  <a:pt x="3231849" y="0"/>
                </a:lnTo>
                <a:lnTo>
                  <a:pt x="3231849" y="9197849"/>
                </a:lnTo>
                <a:lnTo>
                  <a:pt x="0" y="91978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9939" t="0" r="-170814" b="-2505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09179" y="882193"/>
            <a:ext cx="2968748" cy="15284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40"/>
              </a:lnSpc>
            </a:pPr>
            <a:r>
              <a:rPr lang="en-US" b="true" sz="2000" spc="200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4.5 ยุทธศาสตร์ที่ 5 </a:t>
            </a:r>
          </a:p>
          <a:p>
            <a:pPr algn="l">
              <a:lnSpc>
                <a:spcPts val="2440"/>
              </a:lnSpc>
            </a:pPr>
            <a:r>
              <a:rPr lang="en-US" b="true" sz="2000" spc="200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สืบสานและยกระดับ</a:t>
            </a:r>
          </a:p>
          <a:p>
            <a:pPr algn="l">
              <a:lnSpc>
                <a:spcPts val="2440"/>
              </a:lnSpc>
            </a:pPr>
            <a:r>
              <a:rPr lang="en-US" b="true" sz="2000" spc="200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อัตลักษณ์ท้องถิ่น ศิลปวัฒนธรรมลุ่มน้ำโขง </a:t>
            </a:r>
          </a:p>
          <a:p>
            <a:pPr algn="l">
              <a:lnSpc>
                <a:spcPts val="2440"/>
              </a:lnSpc>
            </a:pPr>
            <a:r>
              <a:rPr lang="en-US" b="true" sz="2000" spc="200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สู่เศรษฐกิจสร้างสรรค์</a:t>
            </a:r>
          </a:p>
        </p:txBody>
      </p:sp>
      <p:grpSp>
        <p:nvGrpSpPr>
          <p:cNvPr name="Group 4" id="4"/>
          <p:cNvGrpSpPr/>
          <p:nvPr/>
        </p:nvGrpSpPr>
        <p:grpSpPr>
          <a:xfrm rot="0">
            <a:off x="5823183" y="9567178"/>
            <a:ext cx="1740417" cy="1135665"/>
            <a:chOff x="0" y="0"/>
            <a:chExt cx="2320555" cy="151422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320555" cy="1514220"/>
            </a:xfrm>
            <a:custGeom>
              <a:avLst/>
              <a:gdLst/>
              <a:ahLst/>
              <a:cxnLst/>
              <a:rect r="r" b="b" t="t" l="l"/>
              <a:pathLst>
                <a:path h="1514220" w="2320555">
                  <a:moveTo>
                    <a:pt x="0" y="0"/>
                  </a:moveTo>
                  <a:lnTo>
                    <a:pt x="2320555" y="0"/>
                  </a:lnTo>
                  <a:lnTo>
                    <a:pt x="2320555" y="1514220"/>
                  </a:lnTo>
                  <a:lnTo>
                    <a:pt x="0" y="15142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" t="0" r="-1" b="0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 rot="0">
              <a:off x="1247893" y="677330"/>
              <a:ext cx="615451" cy="6560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173"/>
                </a:lnSpc>
              </a:pPr>
              <a:r>
                <a:rPr lang="en-US" sz="2980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85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4084257" y="702343"/>
            <a:ext cx="3274302" cy="5351715"/>
            <a:chOff x="0" y="0"/>
            <a:chExt cx="4365737" cy="713562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32519" y="6028889"/>
              <a:ext cx="4333217" cy="1106732"/>
            </a:xfrm>
            <a:custGeom>
              <a:avLst/>
              <a:gdLst/>
              <a:ahLst/>
              <a:cxnLst/>
              <a:rect r="r" b="b" t="t" l="l"/>
              <a:pathLst>
                <a:path h="1106732" w="4333217">
                  <a:moveTo>
                    <a:pt x="0" y="0"/>
                  </a:moveTo>
                  <a:lnTo>
                    <a:pt x="4333218" y="0"/>
                  </a:lnTo>
                  <a:lnTo>
                    <a:pt x="4333218" y="1106732"/>
                  </a:lnTo>
                  <a:lnTo>
                    <a:pt x="0" y="11067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7986" t="-22115" r="-19800" b="-492294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32519" y="3592808"/>
              <a:ext cx="4333217" cy="1213300"/>
            </a:xfrm>
            <a:custGeom>
              <a:avLst/>
              <a:gdLst/>
              <a:ahLst/>
              <a:cxnLst/>
              <a:rect r="r" b="b" t="t" l="l"/>
              <a:pathLst>
                <a:path h="1213300" w="4333217">
                  <a:moveTo>
                    <a:pt x="0" y="0"/>
                  </a:moveTo>
                  <a:lnTo>
                    <a:pt x="4333218" y="0"/>
                  </a:lnTo>
                  <a:lnTo>
                    <a:pt x="4333218" y="1213301"/>
                  </a:lnTo>
                  <a:lnTo>
                    <a:pt x="0" y="12133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7986" t="-20172" r="-19800" b="-440271"/>
              </a:stretch>
            </a:blipFill>
          </p:spPr>
        </p:sp>
        <p:grpSp>
          <p:nvGrpSpPr>
            <p:cNvPr name="Group 10" id="10"/>
            <p:cNvGrpSpPr/>
            <p:nvPr/>
          </p:nvGrpSpPr>
          <p:grpSpPr>
            <a:xfrm rot="0">
              <a:off x="0" y="0"/>
              <a:ext cx="4296651" cy="1034435"/>
              <a:chOff x="0" y="0"/>
              <a:chExt cx="1128528" cy="271697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1128528" cy="271697"/>
              </a:xfrm>
              <a:custGeom>
                <a:avLst/>
                <a:gdLst/>
                <a:ahLst/>
                <a:cxnLst/>
                <a:rect r="r" b="b" t="t" l="l"/>
                <a:pathLst>
                  <a:path h="271697" w="1128528">
                    <a:moveTo>
                      <a:pt x="0" y="0"/>
                    </a:moveTo>
                    <a:lnTo>
                      <a:pt x="1128528" y="0"/>
                    </a:lnTo>
                    <a:lnTo>
                      <a:pt x="1128528" y="271697"/>
                    </a:lnTo>
                    <a:lnTo>
                      <a:pt x="0" y="271697"/>
                    </a:lnTo>
                    <a:close/>
                  </a:path>
                </a:pathLst>
              </a:custGeom>
              <a:solidFill>
                <a:srgbClr val="FFC5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0" y="-19050"/>
                <a:ext cx="1128528" cy="290747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890"/>
                  </a:lnSpc>
                </a:pPr>
              </a:p>
            </p:txBody>
          </p:sp>
        </p:grpSp>
        <p:sp>
          <p:nvSpPr>
            <p:cNvPr name="Freeform 13" id="13"/>
            <p:cNvSpPr/>
            <p:nvPr/>
          </p:nvSpPr>
          <p:spPr>
            <a:xfrm flipH="false" flipV="false" rot="0">
              <a:off x="23609" y="1146301"/>
              <a:ext cx="4333217" cy="721210"/>
            </a:xfrm>
            <a:custGeom>
              <a:avLst/>
              <a:gdLst/>
              <a:ahLst/>
              <a:cxnLst/>
              <a:rect r="r" b="b" t="t" l="l"/>
              <a:pathLst>
                <a:path h="721210" w="4333217">
                  <a:moveTo>
                    <a:pt x="0" y="0"/>
                  </a:moveTo>
                  <a:lnTo>
                    <a:pt x="4333217" y="0"/>
                  </a:lnTo>
                  <a:lnTo>
                    <a:pt x="4333217" y="721210"/>
                  </a:lnTo>
                  <a:lnTo>
                    <a:pt x="0" y="7212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7986" t="-33937" r="-19800" b="-808904"/>
              </a:stretch>
            </a:blipFill>
          </p:spPr>
        </p:sp>
        <p:grpSp>
          <p:nvGrpSpPr>
            <p:cNvPr name="Group 14" id="14"/>
            <p:cNvGrpSpPr/>
            <p:nvPr/>
          </p:nvGrpSpPr>
          <p:grpSpPr>
            <a:xfrm rot="0">
              <a:off x="27884" y="1146301"/>
              <a:ext cx="480407" cy="308380"/>
              <a:chOff x="0" y="0"/>
              <a:chExt cx="126180" cy="80997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126180" cy="80997"/>
              </a:xfrm>
              <a:custGeom>
                <a:avLst/>
                <a:gdLst/>
                <a:ahLst/>
                <a:cxnLst/>
                <a:rect r="r" b="b" t="t" l="l"/>
                <a:pathLst>
                  <a:path h="80997" w="126180">
                    <a:moveTo>
                      <a:pt x="0" y="0"/>
                    </a:moveTo>
                    <a:lnTo>
                      <a:pt x="126180" y="0"/>
                    </a:lnTo>
                    <a:lnTo>
                      <a:pt x="126180" y="80997"/>
                    </a:lnTo>
                    <a:lnTo>
                      <a:pt x="0" y="80997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19050"/>
                <a:ext cx="126180" cy="100047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890"/>
                  </a:lnSpc>
                </a:pPr>
              </a:p>
            </p:txBody>
          </p:sp>
        </p:grpSp>
        <p:sp>
          <p:nvSpPr>
            <p:cNvPr name="TextBox 17" id="17"/>
            <p:cNvSpPr txBox="true"/>
            <p:nvPr/>
          </p:nvSpPr>
          <p:spPr>
            <a:xfrm rot="0">
              <a:off x="76087" y="1089151"/>
              <a:ext cx="4088739" cy="604647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430"/>
                </a:lnSpc>
              </a:pPr>
              <a:r>
                <a:rPr lang="en-US" sz="1500" spc="-4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5.3.1 สร้างเครือข่ายวัฒนธรรม GMS Festival Network</a:t>
              </a:r>
            </a:p>
            <a:p>
              <a:pPr algn="l">
                <a:lnSpc>
                  <a:spcPts val="2430"/>
                </a:lnSpc>
              </a:pPr>
              <a:r>
                <a:rPr lang="en-US" sz="1500" spc="-4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5.3.2 </a:t>
              </a:r>
              <a:r>
                <a:rPr lang="en-US" sz="1500" spc="-4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จัดประชุมวิชาการนานาชาติด้านวัฒนธรรมลุ่มน้ำโขง (Annual Mekong Cultural Conference)</a:t>
              </a:r>
            </a:p>
            <a:p>
              <a:pPr algn="l">
                <a:lnSpc>
                  <a:spcPts val="2430"/>
                </a:lnSpc>
              </a:pPr>
              <a:r>
                <a:rPr lang="en-US" sz="1500" spc="-4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5.3.3 </a:t>
              </a:r>
              <a:r>
                <a:rPr lang="en-US" sz="1500" spc="-4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สร้างความร่วมมือ NPU-หอการค้า-ภาครัฐ เพื่อสนับสนุนงานวัฒนธรรม</a:t>
              </a:r>
            </a:p>
            <a:p>
              <a:pPr algn="l">
                <a:lnSpc>
                  <a:spcPts val="2430"/>
                </a:lnSpc>
              </a:pPr>
              <a:r>
                <a:rPr lang="en-US" sz="1500" spc="-4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5.3.4 </a:t>
              </a:r>
              <a:r>
                <a:rPr lang="en-US" sz="1500" spc="-4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ระดมทุนและหาสปอนเซอร์สำหรับกิจกรรมวัฒนธรรม</a:t>
              </a:r>
              <a:r>
                <a:rPr lang="en-US" sz="1500" spc="-4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 (CULTURAL FUNDRAISING)</a:t>
              </a:r>
            </a:p>
            <a:p>
              <a:pPr algn="l">
                <a:lnSpc>
                  <a:spcPts val="2430"/>
                </a:lnSpc>
              </a:pPr>
              <a:r>
                <a:rPr lang="en-US" sz="1500" spc="-4">
                  <a:solidFill>
                    <a:srgbClr val="000E2B"/>
                  </a:solidFill>
                  <a:latin typeface="Mitr ExtraLight Bold"/>
                  <a:ea typeface="Mitr ExtraLight Bold"/>
                  <a:cs typeface="Mitr ExtraLight Bold"/>
                  <a:sym typeface="Mitr ExtraLight Bold"/>
                </a:rPr>
                <a:t>5.3.5 จัดตั้งเครือข่ายชุมชนวัฒนธรรม NPU COMMUNITY CULTURAL NETWORK</a:t>
              </a:r>
            </a:p>
          </p:txBody>
        </p:sp>
        <p:grpSp>
          <p:nvGrpSpPr>
            <p:cNvPr name="Group 18" id="18"/>
            <p:cNvGrpSpPr/>
            <p:nvPr/>
          </p:nvGrpSpPr>
          <p:grpSpPr>
            <a:xfrm rot="0">
              <a:off x="32519" y="1867511"/>
              <a:ext cx="553610" cy="308380"/>
              <a:chOff x="0" y="0"/>
              <a:chExt cx="145407" cy="80997"/>
            </a:xfrm>
          </p:grpSpPr>
          <p:sp>
            <p:nvSpPr>
              <p:cNvPr name="Freeform 19" id="19"/>
              <p:cNvSpPr/>
              <p:nvPr/>
            </p:nvSpPr>
            <p:spPr>
              <a:xfrm flipH="false" flipV="false" rot="0">
                <a:off x="0" y="0"/>
                <a:ext cx="145407" cy="80997"/>
              </a:xfrm>
              <a:custGeom>
                <a:avLst/>
                <a:gdLst/>
                <a:ahLst/>
                <a:cxnLst/>
                <a:rect r="r" b="b" t="t" l="l"/>
                <a:pathLst>
                  <a:path h="80997" w="145407">
                    <a:moveTo>
                      <a:pt x="0" y="0"/>
                    </a:moveTo>
                    <a:lnTo>
                      <a:pt x="145407" y="0"/>
                    </a:lnTo>
                    <a:lnTo>
                      <a:pt x="145407" y="80997"/>
                    </a:lnTo>
                    <a:lnTo>
                      <a:pt x="0" y="80997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20" id="20"/>
              <p:cNvSpPr txBox="true"/>
              <p:nvPr/>
            </p:nvSpPr>
            <p:spPr>
              <a:xfrm>
                <a:off x="0" y="-19050"/>
                <a:ext cx="145407" cy="100047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890"/>
                  </a:lnSpc>
                </a:pPr>
              </a:p>
            </p:txBody>
          </p:sp>
        </p:grpSp>
        <p:sp>
          <p:nvSpPr>
            <p:cNvPr name="TextBox 21" id="21"/>
            <p:cNvSpPr txBox="true"/>
            <p:nvPr/>
          </p:nvSpPr>
          <p:spPr>
            <a:xfrm rot="0">
              <a:off x="148760" y="14703"/>
              <a:ext cx="3999132" cy="99339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016"/>
                </a:lnSpc>
              </a:pPr>
              <a:r>
                <a:rPr lang="en-US" sz="1600" spc="-4" b="true">
                  <a:solidFill>
                    <a:srgbClr val="804928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กลยุทธ์ที่ 3 สร้างเครือข่ายวิจัยวัฒนธรรมนานาชาติ GMS/ASEAN ผ่านอัตลักษณ์ลุ่มน้ำโขง</a:t>
              </a:r>
            </a:p>
          </p:txBody>
        </p:sp>
        <p:grpSp>
          <p:nvGrpSpPr>
            <p:cNvPr name="Group 22" id="22"/>
            <p:cNvGrpSpPr/>
            <p:nvPr/>
          </p:nvGrpSpPr>
          <p:grpSpPr>
            <a:xfrm rot="0">
              <a:off x="76087" y="3582266"/>
              <a:ext cx="553610" cy="308380"/>
              <a:chOff x="0" y="0"/>
              <a:chExt cx="145407" cy="80997"/>
            </a:xfrm>
          </p:grpSpPr>
          <p:sp>
            <p:nvSpPr>
              <p:cNvPr name="Freeform 23" id="23"/>
              <p:cNvSpPr/>
              <p:nvPr/>
            </p:nvSpPr>
            <p:spPr>
              <a:xfrm flipH="false" flipV="false" rot="0">
                <a:off x="0" y="0"/>
                <a:ext cx="145407" cy="80997"/>
              </a:xfrm>
              <a:custGeom>
                <a:avLst/>
                <a:gdLst/>
                <a:ahLst/>
                <a:cxnLst/>
                <a:rect r="r" b="b" t="t" l="l"/>
                <a:pathLst>
                  <a:path h="80997" w="145407">
                    <a:moveTo>
                      <a:pt x="0" y="0"/>
                    </a:moveTo>
                    <a:lnTo>
                      <a:pt x="145407" y="0"/>
                    </a:lnTo>
                    <a:lnTo>
                      <a:pt x="145407" y="80997"/>
                    </a:lnTo>
                    <a:lnTo>
                      <a:pt x="0" y="80997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24" id="24"/>
              <p:cNvSpPr txBox="true"/>
              <p:nvPr/>
            </p:nvSpPr>
            <p:spPr>
              <a:xfrm>
                <a:off x="0" y="-19050"/>
                <a:ext cx="145407" cy="100047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890"/>
                  </a:lnSpc>
                </a:pPr>
              </a:p>
            </p:txBody>
          </p:sp>
        </p:grpSp>
        <p:grpSp>
          <p:nvGrpSpPr>
            <p:cNvPr name="Group 25" id="25"/>
            <p:cNvGrpSpPr/>
            <p:nvPr/>
          </p:nvGrpSpPr>
          <p:grpSpPr>
            <a:xfrm rot="0">
              <a:off x="76087" y="4806109"/>
              <a:ext cx="553610" cy="308380"/>
              <a:chOff x="0" y="0"/>
              <a:chExt cx="145407" cy="80997"/>
            </a:xfrm>
          </p:grpSpPr>
          <p:sp>
            <p:nvSpPr>
              <p:cNvPr name="Freeform 26" id="26"/>
              <p:cNvSpPr/>
              <p:nvPr/>
            </p:nvSpPr>
            <p:spPr>
              <a:xfrm flipH="false" flipV="false" rot="0">
                <a:off x="0" y="0"/>
                <a:ext cx="145407" cy="80997"/>
              </a:xfrm>
              <a:custGeom>
                <a:avLst/>
                <a:gdLst/>
                <a:ahLst/>
                <a:cxnLst/>
                <a:rect r="r" b="b" t="t" l="l"/>
                <a:pathLst>
                  <a:path h="80997" w="145407">
                    <a:moveTo>
                      <a:pt x="0" y="0"/>
                    </a:moveTo>
                    <a:lnTo>
                      <a:pt x="145407" y="0"/>
                    </a:lnTo>
                    <a:lnTo>
                      <a:pt x="145407" y="80997"/>
                    </a:lnTo>
                    <a:lnTo>
                      <a:pt x="0" y="80997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27" id="27"/>
              <p:cNvSpPr txBox="true"/>
              <p:nvPr/>
            </p:nvSpPr>
            <p:spPr>
              <a:xfrm>
                <a:off x="0" y="-19050"/>
                <a:ext cx="145407" cy="100047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890"/>
                  </a:lnSpc>
                </a:pPr>
              </a:p>
            </p:txBody>
          </p:sp>
        </p:grpSp>
        <p:grpSp>
          <p:nvGrpSpPr>
            <p:cNvPr name="Group 28" id="28"/>
            <p:cNvGrpSpPr/>
            <p:nvPr/>
          </p:nvGrpSpPr>
          <p:grpSpPr>
            <a:xfrm rot="0">
              <a:off x="76087" y="6018230"/>
              <a:ext cx="553610" cy="308380"/>
              <a:chOff x="0" y="0"/>
              <a:chExt cx="145407" cy="80997"/>
            </a:xfrm>
          </p:grpSpPr>
          <p:sp>
            <p:nvSpPr>
              <p:cNvPr name="Freeform 29" id="29"/>
              <p:cNvSpPr/>
              <p:nvPr/>
            </p:nvSpPr>
            <p:spPr>
              <a:xfrm flipH="false" flipV="false" rot="0">
                <a:off x="0" y="0"/>
                <a:ext cx="145407" cy="80997"/>
              </a:xfrm>
              <a:custGeom>
                <a:avLst/>
                <a:gdLst/>
                <a:ahLst/>
                <a:cxnLst/>
                <a:rect r="r" b="b" t="t" l="l"/>
                <a:pathLst>
                  <a:path h="80997" w="145407">
                    <a:moveTo>
                      <a:pt x="0" y="0"/>
                    </a:moveTo>
                    <a:lnTo>
                      <a:pt x="145407" y="0"/>
                    </a:lnTo>
                    <a:lnTo>
                      <a:pt x="145407" y="80997"/>
                    </a:lnTo>
                    <a:lnTo>
                      <a:pt x="0" y="80997"/>
                    </a:ln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30" id="30"/>
              <p:cNvSpPr txBox="true"/>
              <p:nvPr/>
            </p:nvSpPr>
            <p:spPr>
              <a:xfrm>
                <a:off x="0" y="-19050"/>
                <a:ext cx="145407" cy="100047"/>
              </a:xfrm>
              <a:prstGeom prst="rect">
                <a:avLst/>
              </a:prstGeom>
            </p:spPr>
            <p:txBody>
              <a:bodyPr anchor="ctr" rtlCol="false" tIns="25397" lIns="25397" bIns="25397" rIns="25397"/>
              <a:lstStyle/>
              <a:p>
                <a:pPr algn="ctr" marL="0" indent="0" lvl="0">
                  <a:lnSpc>
                    <a:spcPts val="890"/>
                  </a:lnSpc>
                </a:pPr>
              </a:p>
            </p:txBody>
          </p:sp>
        </p:grpSp>
      </p:grpSp>
      <p:sp>
        <p:nvSpPr>
          <p:cNvPr name="TextBox 31" id="31"/>
          <p:cNvSpPr txBox="true"/>
          <p:nvPr/>
        </p:nvSpPr>
        <p:spPr>
          <a:xfrm rot="0">
            <a:off x="992831" y="2561365"/>
            <a:ext cx="2985096" cy="3802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90"/>
              </a:lnSpc>
            </a:pPr>
            <a:r>
              <a:rPr lang="en-US" sz="1400" spc="42">
                <a:solidFill>
                  <a:srgbClr val="000000"/>
                </a:solidFill>
                <a:latin typeface="Mitr ExtraLight Bold"/>
                <a:ea typeface="Mitr ExtraLight Bold"/>
                <a:cs typeface="Mitr ExtraLight Bold"/>
                <a:sym typeface="Mitr ExtraLight Bold"/>
              </a:rPr>
              <a:t>เป้าประสงค์ :</a:t>
            </a:r>
            <a:r>
              <a:rPr lang="en-US" sz="1400" spc="42">
                <a:solidFill>
                  <a:srgbClr val="FFFFFF"/>
                </a:solidFill>
                <a:latin typeface="Mitr ExtraLight Bold"/>
                <a:ea typeface="Mitr ExtraLight Bold"/>
                <a:cs typeface="Mitr ExtraLight Bold"/>
                <a:sym typeface="Mitr ExtraLight Bold"/>
              </a:rPr>
              <a:t> </a:t>
            </a:r>
          </a:p>
          <a:p>
            <a:pPr algn="l">
              <a:lnSpc>
                <a:spcPts val="1890"/>
              </a:lnSpc>
            </a:pPr>
            <a:r>
              <a:rPr lang="en-US" sz="1400" spc="42">
                <a:solidFill>
                  <a:srgbClr val="FFFFFF"/>
                </a:solidFill>
                <a:latin typeface="Mitr ExtraLight Bold"/>
                <a:ea typeface="Mitr ExtraLight Bold"/>
                <a:cs typeface="Mitr ExtraLight Bold"/>
                <a:sym typeface="Mitr ExtraLight Bold"/>
              </a:rPr>
              <a:t>5.1 ยกระดับอัตลักษณ์ท้องถิ่นและ</a:t>
            </a:r>
          </a:p>
          <a:p>
            <a:pPr algn="l">
              <a:lnSpc>
                <a:spcPts val="1890"/>
              </a:lnSpc>
            </a:pPr>
            <a:r>
              <a:rPr lang="en-US" sz="1400" spc="42">
                <a:solidFill>
                  <a:srgbClr val="FFFFFF"/>
                </a:solidFill>
                <a:latin typeface="Mitr ExtraLight Bold"/>
                <a:ea typeface="Mitr ExtraLight Bold"/>
                <a:cs typeface="Mitr ExtraLight Bold"/>
                <a:sym typeface="Mitr ExtraLight Bold"/>
              </a:rPr>
              <a:t>ศิลปวัฒนธรรมลุ่มน้ำโขงให้เป็นทุน</a:t>
            </a:r>
          </a:p>
          <a:p>
            <a:pPr algn="l">
              <a:lnSpc>
                <a:spcPts val="1890"/>
              </a:lnSpc>
            </a:pPr>
            <a:r>
              <a:rPr lang="en-US" sz="1400" spc="42">
                <a:solidFill>
                  <a:srgbClr val="FFFFFF"/>
                </a:solidFill>
                <a:latin typeface="Mitr ExtraLight Bold"/>
                <a:ea typeface="Mitr ExtraLight Bold"/>
                <a:cs typeface="Mitr ExtraLight Bold"/>
                <a:sym typeface="Mitr ExtraLight Bold"/>
              </a:rPr>
              <a:t>ทางวัฒนธรรม (CULTURAL CAPITAL) ที่สร้างคุณค่าและมูลค่าเพิ่มสู่เศรษฐกิจสร้างสรรค์ (CREATIVE ECONOMY)</a:t>
            </a:r>
          </a:p>
          <a:p>
            <a:pPr algn="l">
              <a:lnSpc>
                <a:spcPts val="1890"/>
              </a:lnSpc>
            </a:pPr>
            <a:r>
              <a:rPr lang="en-US" sz="1400" spc="42">
                <a:solidFill>
                  <a:srgbClr val="FFFFFF"/>
                </a:solidFill>
                <a:latin typeface="Mitr ExtraLight Bold"/>
                <a:ea typeface="Mitr ExtraLight Bold"/>
                <a:cs typeface="Mitr ExtraLight Bold"/>
                <a:sym typeface="Mitr ExtraLight Bold"/>
              </a:rPr>
              <a:t> 5.2 เกิดเครือข่ายความร่วมมือ</a:t>
            </a:r>
          </a:p>
          <a:p>
            <a:pPr algn="l">
              <a:lnSpc>
                <a:spcPts val="1890"/>
              </a:lnSpc>
            </a:pPr>
            <a:r>
              <a:rPr lang="en-US" sz="1400" spc="42">
                <a:solidFill>
                  <a:srgbClr val="FFFFFF"/>
                </a:solidFill>
                <a:latin typeface="Mitr ExtraLight Bold"/>
                <a:ea typeface="Mitr ExtraLight Bold"/>
                <a:cs typeface="Mitr ExtraLight Bold"/>
                <a:sym typeface="Mitr ExtraLight Bold"/>
              </a:rPr>
              <a:t>ด้านการวิจัย นวัตกรรม </a:t>
            </a:r>
          </a:p>
          <a:p>
            <a:pPr algn="l">
              <a:lnSpc>
                <a:spcPts val="1890"/>
              </a:lnSpc>
            </a:pPr>
            <a:r>
              <a:rPr lang="en-US" sz="1400" spc="42">
                <a:solidFill>
                  <a:srgbClr val="FFFFFF"/>
                </a:solidFill>
                <a:latin typeface="Mitr ExtraLight Bold"/>
                <a:ea typeface="Mitr ExtraLight Bold"/>
                <a:cs typeface="Mitr ExtraLight Bold"/>
                <a:sym typeface="Mitr ExtraLight Bold"/>
              </a:rPr>
              <a:t>และการแลกเปลี่ยนองค์ความรู้</a:t>
            </a:r>
          </a:p>
          <a:p>
            <a:pPr algn="l">
              <a:lnSpc>
                <a:spcPts val="1890"/>
              </a:lnSpc>
            </a:pPr>
            <a:r>
              <a:rPr lang="en-US" sz="1400" spc="42">
                <a:solidFill>
                  <a:srgbClr val="FFFFFF"/>
                </a:solidFill>
                <a:latin typeface="Mitr ExtraLight Bold"/>
                <a:ea typeface="Mitr ExtraLight Bold"/>
                <a:cs typeface="Mitr ExtraLight Bold"/>
                <a:sym typeface="Mitr ExtraLight Bold"/>
              </a:rPr>
              <a:t>ด้านศิลปวัฒนธรรมในระดับ GMS และ ASEAN ในการสร้างและเผยแพร่ SOFT POWER ด้านศิลปวัฒนธรรม</a:t>
            </a:r>
          </a:p>
          <a:p>
            <a:pPr algn="l">
              <a:lnSpc>
                <a:spcPts val="1890"/>
              </a:lnSpc>
            </a:pPr>
            <a:r>
              <a:rPr lang="en-US" sz="1400" spc="42">
                <a:solidFill>
                  <a:srgbClr val="FFFFFF"/>
                </a:solidFill>
                <a:latin typeface="Mitr ExtraLight Bold"/>
                <a:ea typeface="Mitr ExtraLight Bold"/>
                <a:cs typeface="Mitr ExtraLight Bold"/>
                <a:sym typeface="Mitr ExtraLight Bold"/>
              </a:rPr>
              <a:t>ลุ่มน้ำโขง</a:t>
            </a:r>
          </a:p>
          <a:p>
            <a:pPr algn="l">
              <a:lnSpc>
                <a:spcPts val="1890"/>
              </a:lnSpc>
            </a:pPr>
          </a:p>
          <a:p>
            <a:pPr algn="l">
              <a:lnSpc>
                <a:spcPts val="1890"/>
              </a:lnSpc>
            </a:pPr>
          </a:p>
        </p:txBody>
      </p:sp>
    </p:spTree>
  </p:cSld>
  <p:clrMapOvr>
    <a:masterClrMapping/>
  </p:clrMapOvr>
</p:sld>
</file>

<file path=ppt/slides/slide9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2142636" y="0"/>
            <a:ext cx="5290120" cy="2044460"/>
          </a:xfrm>
          <a:prstGeom prst="rect">
            <a:avLst/>
          </a:prstGeom>
          <a:solidFill>
            <a:srgbClr val="313434"/>
          </a:solidFill>
        </p:spPr>
      </p:sp>
      <p:sp>
        <p:nvSpPr>
          <p:cNvPr name="AutoShape 3" id="3"/>
          <p:cNvSpPr/>
          <p:nvPr/>
        </p:nvSpPr>
        <p:spPr>
          <a:xfrm rot="0">
            <a:off x="-75246" y="-11863"/>
            <a:ext cx="2269880" cy="2044460"/>
          </a:xfrm>
          <a:prstGeom prst="rect">
            <a:avLst/>
          </a:prstGeom>
          <a:solidFill>
            <a:srgbClr val="ED9F35"/>
          </a:solidFill>
        </p:spPr>
      </p:sp>
      <p:sp>
        <p:nvSpPr>
          <p:cNvPr name="TextBox 4" id="4"/>
          <p:cNvSpPr txBox="true"/>
          <p:nvPr/>
        </p:nvSpPr>
        <p:spPr>
          <a:xfrm rot="-5400000">
            <a:off x="-1757744" y="5480234"/>
            <a:ext cx="5291320" cy="705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26"/>
              </a:lnSpc>
            </a:pPr>
            <a:r>
              <a:rPr lang="en-US" sz="5892">
                <a:solidFill>
                  <a:srgbClr val="000000"/>
                </a:solidFill>
                <a:latin typeface="DM Serif Display"/>
                <a:ea typeface="DM Serif Display"/>
                <a:cs typeface="DM Serif Display"/>
                <a:sym typeface="DM Serif Display"/>
              </a:rPr>
              <a:t>ตัวชี้วัด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-5400000">
            <a:off x="-4998516" y="3395221"/>
            <a:ext cx="8849869" cy="4502371"/>
          </a:xfrm>
          <a:custGeom>
            <a:avLst/>
            <a:gdLst/>
            <a:ahLst/>
            <a:cxnLst/>
            <a:rect r="r" b="b" t="t" l="l"/>
            <a:pathLst>
              <a:path h="4502371" w="8849869">
                <a:moveTo>
                  <a:pt x="0" y="0"/>
                </a:moveTo>
                <a:lnTo>
                  <a:pt x="8849869" y="0"/>
                </a:lnTo>
                <a:lnTo>
                  <a:pt x="8849869" y="4502371"/>
                </a:lnTo>
                <a:lnTo>
                  <a:pt x="0" y="45023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2274877" y="459262"/>
            <a:ext cx="4924840" cy="1218640"/>
            <a:chOff x="0" y="0"/>
            <a:chExt cx="6566454" cy="1624853"/>
          </a:xfrm>
        </p:grpSpPr>
        <p:sp>
          <p:nvSpPr>
            <p:cNvPr name="TextBox 7" id="7"/>
            <p:cNvSpPr txBox="true"/>
            <p:nvPr/>
          </p:nvSpPr>
          <p:spPr>
            <a:xfrm rot="0">
              <a:off x="0" y="85725"/>
              <a:ext cx="6566454" cy="8286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500"/>
                </a:lnSpc>
              </a:pPr>
              <a:r>
                <a:rPr lang="en-US" sz="4500" b="true">
                  <a:solidFill>
                    <a:srgbClr val="ED9F35"/>
                  </a:solidFill>
                  <a:latin typeface="Saira Black"/>
                  <a:ea typeface="Saira Black"/>
                  <a:cs typeface="Saira Black"/>
                  <a:sym typeface="Saira Black"/>
                </a:rPr>
                <a:t>ยุทธศาสตร์ที่ 5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0" y="934546"/>
              <a:ext cx="6566454" cy="69030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039"/>
                </a:lnSpc>
              </a:pPr>
              <a:r>
                <a:rPr lang="en-US" sz="1699" spc="246">
                  <a:solidFill>
                    <a:srgbClr val="FFFFFF"/>
                  </a:solidFill>
                  <a:latin typeface="Glacial Indifference"/>
                  <a:ea typeface="Glacial Indifference"/>
                  <a:cs typeface="Glacial Indifference"/>
                  <a:sym typeface="Glacial Indifference"/>
                </a:rPr>
                <a:t>สืบสานและยกระดับอัตลักษณ์ท้องถิ่น ศิลปวัฒนธรรมลุ่มน้ำโขง สู่เศรษฐกิจสร้างสรรค์</a:t>
              </a: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670461" y="765525"/>
            <a:ext cx="1465423" cy="5455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108"/>
              </a:lnSpc>
            </a:pPr>
            <a:r>
              <a:rPr lang="en-US" b="true" sz="1899" spc="170">
                <a:solidFill>
                  <a:srgbClr val="31343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ตัวชี้วัดและค่าเป้าหมาย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6713439" y="10148070"/>
            <a:ext cx="850161" cy="554730"/>
            <a:chOff x="0" y="0"/>
            <a:chExt cx="1133548" cy="73964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133548" cy="739640"/>
            </a:xfrm>
            <a:custGeom>
              <a:avLst/>
              <a:gdLst/>
              <a:ahLst/>
              <a:cxnLst/>
              <a:rect r="r" b="b" t="t" l="l"/>
              <a:pathLst>
                <a:path h="739640" w="1133548">
                  <a:moveTo>
                    <a:pt x="0" y="0"/>
                  </a:moveTo>
                  <a:lnTo>
                    <a:pt x="1133548" y="0"/>
                  </a:lnTo>
                  <a:lnTo>
                    <a:pt x="1133548" y="739640"/>
                  </a:lnTo>
                  <a:lnTo>
                    <a:pt x="0" y="7396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 rot="0">
              <a:off x="521783" y="262301"/>
              <a:ext cx="351007" cy="37422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380"/>
                </a:lnSpc>
              </a:pPr>
              <a:r>
                <a:rPr lang="en-US" sz="1700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76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232021" y="8190745"/>
            <a:ext cx="6316418" cy="1745255"/>
            <a:chOff x="0" y="0"/>
            <a:chExt cx="8421891" cy="2327007"/>
          </a:xfrm>
        </p:grpSpPr>
        <p:grpSp>
          <p:nvGrpSpPr>
            <p:cNvPr name="Group 14" id="14"/>
            <p:cNvGrpSpPr/>
            <p:nvPr/>
          </p:nvGrpSpPr>
          <p:grpSpPr>
            <a:xfrm rot="0">
              <a:off x="1178530" y="82414"/>
              <a:ext cx="7189522" cy="2244593"/>
              <a:chOff x="0" y="0"/>
              <a:chExt cx="1671696" cy="521909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1671696" cy="521909"/>
              </a:xfrm>
              <a:custGeom>
                <a:avLst/>
                <a:gdLst/>
                <a:ahLst/>
                <a:cxnLst/>
                <a:rect r="r" b="b" t="t" l="l"/>
                <a:pathLst>
                  <a:path h="521909" w="1671696">
                    <a:moveTo>
                      <a:pt x="53124" y="0"/>
                    </a:moveTo>
                    <a:lnTo>
                      <a:pt x="1618573" y="0"/>
                    </a:lnTo>
                    <a:cubicBezTo>
                      <a:pt x="1632662" y="0"/>
                      <a:pt x="1646174" y="5597"/>
                      <a:pt x="1656137" y="15560"/>
                    </a:cubicBezTo>
                    <a:cubicBezTo>
                      <a:pt x="1666099" y="25522"/>
                      <a:pt x="1671696" y="39034"/>
                      <a:pt x="1671696" y="53124"/>
                    </a:cubicBezTo>
                    <a:lnTo>
                      <a:pt x="1671696" y="468785"/>
                    </a:lnTo>
                    <a:cubicBezTo>
                      <a:pt x="1671696" y="482875"/>
                      <a:pt x="1666099" y="496387"/>
                      <a:pt x="1656137" y="506350"/>
                    </a:cubicBezTo>
                    <a:cubicBezTo>
                      <a:pt x="1646174" y="516312"/>
                      <a:pt x="1632662" y="521909"/>
                      <a:pt x="1618573" y="521909"/>
                    </a:cubicBezTo>
                    <a:lnTo>
                      <a:pt x="53124" y="521909"/>
                    </a:lnTo>
                    <a:cubicBezTo>
                      <a:pt x="39034" y="521909"/>
                      <a:pt x="25522" y="516312"/>
                      <a:pt x="15560" y="506350"/>
                    </a:cubicBezTo>
                    <a:cubicBezTo>
                      <a:pt x="5597" y="496387"/>
                      <a:pt x="0" y="482875"/>
                      <a:pt x="0" y="468785"/>
                    </a:cubicBezTo>
                    <a:lnTo>
                      <a:pt x="0" y="53124"/>
                    </a:lnTo>
                    <a:cubicBezTo>
                      <a:pt x="0" y="39034"/>
                      <a:pt x="5597" y="25522"/>
                      <a:pt x="15560" y="15560"/>
                    </a:cubicBezTo>
                    <a:cubicBezTo>
                      <a:pt x="25522" y="5597"/>
                      <a:pt x="39034" y="0"/>
                      <a:pt x="53124" y="0"/>
                    </a:cubicBezTo>
                    <a:close/>
                  </a:path>
                </a:pathLst>
              </a:custGeom>
              <a:solidFill>
                <a:srgbClr val="EB7833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28575"/>
                <a:ext cx="1671696" cy="55048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rot="0">
              <a:off x="1451300" y="233217"/>
              <a:ext cx="6764117" cy="1963086"/>
              <a:chOff x="0" y="0"/>
              <a:chExt cx="22444046" cy="6513723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-12700" y="-12700"/>
                <a:ext cx="22469446" cy="6539123"/>
              </a:xfrm>
              <a:custGeom>
                <a:avLst/>
                <a:gdLst/>
                <a:ahLst/>
                <a:cxnLst/>
                <a:rect r="r" b="b" t="t" l="l"/>
                <a:pathLst>
                  <a:path h="6539123" w="22469446">
                    <a:moveTo>
                      <a:pt x="21607115" y="0"/>
                    </a:moveTo>
                    <a:lnTo>
                      <a:pt x="862330" y="0"/>
                    </a:lnTo>
                    <a:cubicBezTo>
                      <a:pt x="389890" y="0"/>
                      <a:pt x="0" y="389890"/>
                      <a:pt x="0" y="862330"/>
                    </a:cubicBezTo>
                    <a:lnTo>
                      <a:pt x="0" y="5676793"/>
                    </a:lnTo>
                    <a:cubicBezTo>
                      <a:pt x="0" y="6149233"/>
                      <a:pt x="389890" y="6539123"/>
                      <a:pt x="862330" y="6539123"/>
                    </a:cubicBezTo>
                    <a:lnTo>
                      <a:pt x="21607115" y="6539123"/>
                    </a:lnTo>
                    <a:cubicBezTo>
                      <a:pt x="22079556" y="6539123"/>
                      <a:pt x="22469446" y="6149233"/>
                      <a:pt x="22469446" y="5676793"/>
                    </a:cubicBezTo>
                    <a:lnTo>
                      <a:pt x="22469446" y="862330"/>
                    </a:lnTo>
                    <a:cubicBezTo>
                      <a:pt x="22469446" y="389890"/>
                      <a:pt x="22079556" y="0"/>
                      <a:pt x="21607115" y="0"/>
                    </a:cubicBezTo>
                    <a:close/>
                    <a:moveTo>
                      <a:pt x="22278946" y="927100"/>
                    </a:moveTo>
                    <a:lnTo>
                      <a:pt x="22278946" y="5676793"/>
                    </a:lnTo>
                    <a:cubicBezTo>
                      <a:pt x="22278946" y="6043823"/>
                      <a:pt x="21974146" y="6348623"/>
                      <a:pt x="21607115" y="6348623"/>
                    </a:cubicBezTo>
                    <a:lnTo>
                      <a:pt x="862330" y="6348623"/>
                    </a:lnTo>
                    <a:cubicBezTo>
                      <a:pt x="495300" y="6348623"/>
                      <a:pt x="190500" y="6043823"/>
                      <a:pt x="190500" y="5676793"/>
                    </a:cubicBezTo>
                    <a:lnTo>
                      <a:pt x="190500" y="862330"/>
                    </a:lnTo>
                    <a:cubicBezTo>
                      <a:pt x="190500" y="495300"/>
                      <a:pt x="495300" y="190500"/>
                      <a:pt x="862330" y="190500"/>
                    </a:cubicBezTo>
                    <a:lnTo>
                      <a:pt x="21607115" y="190500"/>
                    </a:lnTo>
                    <a:cubicBezTo>
                      <a:pt x="21974146" y="190500"/>
                      <a:pt x="22278946" y="495300"/>
                      <a:pt x="22278946" y="862330"/>
                    </a:cubicBezTo>
                    <a:lnTo>
                      <a:pt x="22278946" y="92710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9" id="19"/>
            <p:cNvGrpSpPr/>
            <p:nvPr/>
          </p:nvGrpSpPr>
          <p:grpSpPr>
            <a:xfrm rot="0">
              <a:off x="3604057" y="1225866"/>
              <a:ext cx="764354" cy="555201"/>
              <a:chOff x="0" y="0"/>
              <a:chExt cx="1624330" cy="1179858"/>
            </a:xfrm>
          </p:grpSpPr>
          <p:sp>
            <p:nvSpPr>
              <p:cNvPr name="Freeform 20" id="20"/>
              <p:cNvSpPr/>
              <p:nvPr/>
            </p:nvSpPr>
            <p:spPr>
              <a:xfrm flipH="false" flipV="false" rot="0">
                <a:off x="41910" y="43180"/>
                <a:ext cx="1576070" cy="1131598"/>
              </a:xfrm>
              <a:custGeom>
                <a:avLst/>
                <a:gdLst/>
                <a:ahLst/>
                <a:cxnLst/>
                <a:rect r="r" b="b" t="t" l="l"/>
                <a:pathLst>
                  <a:path h="1131598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31598"/>
                    </a:lnTo>
                    <a:lnTo>
                      <a:pt x="0" y="1131598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21" id="21"/>
              <p:cNvSpPr/>
              <p:nvPr/>
            </p:nvSpPr>
            <p:spPr>
              <a:xfrm flipH="false" flipV="false" rot="0">
                <a:off x="35560" y="35560"/>
                <a:ext cx="1588770" cy="1144298"/>
              </a:xfrm>
              <a:custGeom>
                <a:avLst/>
                <a:gdLst/>
                <a:ahLst/>
                <a:cxnLst/>
                <a:rect r="r" b="b" t="t" l="l"/>
                <a:pathLst>
                  <a:path h="1144298" w="1588770">
                    <a:moveTo>
                      <a:pt x="1588770" y="1144298"/>
                    </a:moveTo>
                    <a:lnTo>
                      <a:pt x="0" y="1144298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44298"/>
                    </a:lnTo>
                    <a:close/>
                    <a:moveTo>
                      <a:pt x="12700" y="1131598"/>
                    </a:moveTo>
                    <a:lnTo>
                      <a:pt x="1576070" y="1131598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31598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1576070" cy="1131598"/>
              </a:xfrm>
              <a:custGeom>
                <a:avLst/>
                <a:gdLst/>
                <a:ahLst/>
                <a:cxnLst/>
                <a:rect r="r" b="b" t="t" l="l"/>
                <a:pathLst>
                  <a:path h="1131598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31598"/>
                    </a:lnTo>
                    <a:lnTo>
                      <a:pt x="0" y="1131598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23" id="23"/>
            <p:cNvGrpSpPr/>
            <p:nvPr/>
          </p:nvGrpSpPr>
          <p:grpSpPr>
            <a:xfrm rot="0">
              <a:off x="4468015" y="1219699"/>
              <a:ext cx="764354" cy="561368"/>
              <a:chOff x="0" y="0"/>
              <a:chExt cx="1624330" cy="1192964"/>
            </a:xfrm>
          </p:grpSpPr>
          <p:sp>
            <p:nvSpPr>
              <p:cNvPr name="Freeform 24" id="24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25" id="25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26" id="26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27" id="27"/>
            <p:cNvGrpSpPr/>
            <p:nvPr/>
          </p:nvGrpSpPr>
          <p:grpSpPr>
            <a:xfrm rot="0">
              <a:off x="5347261" y="1219699"/>
              <a:ext cx="764354" cy="561368"/>
              <a:chOff x="0" y="0"/>
              <a:chExt cx="1624330" cy="1192964"/>
            </a:xfrm>
          </p:grpSpPr>
          <p:sp>
            <p:nvSpPr>
              <p:cNvPr name="Freeform 28" id="28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29" id="29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30" id="30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31" id="31"/>
            <p:cNvGrpSpPr/>
            <p:nvPr/>
          </p:nvGrpSpPr>
          <p:grpSpPr>
            <a:xfrm rot="0">
              <a:off x="6211567" y="1219699"/>
              <a:ext cx="764354" cy="561368"/>
              <a:chOff x="0" y="0"/>
              <a:chExt cx="1624330" cy="1192964"/>
            </a:xfrm>
          </p:grpSpPr>
          <p:sp>
            <p:nvSpPr>
              <p:cNvPr name="Freeform 32" id="32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33" id="33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34" id="34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35" id="35"/>
            <p:cNvGrpSpPr/>
            <p:nvPr/>
          </p:nvGrpSpPr>
          <p:grpSpPr>
            <a:xfrm rot="0">
              <a:off x="7095446" y="1219699"/>
              <a:ext cx="764354" cy="561368"/>
              <a:chOff x="0" y="0"/>
              <a:chExt cx="1624330" cy="1192964"/>
            </a:xfrm>
          </p:grpSpPr>
          <p:sp>
            <p:nvSpPr>
              <p:cNvPr name="Freeform 36" id="36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37" id="37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38" id="38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39" id="39"/>
            <p:cNvGrpSpPr/>
            <p:nvPr/>
          </p:nvGrpSpPr>
          <p:grpSpPr>
            <a:xfrm rot="0">
              <a:off x="1861612" y="946564"/>
              <a:ext cx="1702654" cy="845061"/>
              <a:chOff x="0" y="0"/>
              <a:chExt cx="3618311" cy="1795841"/>
            </a:xfrm>
          </p:grpSpPr>
          <p:sp>
            <p:nvSpPr>
              <p:cNvPr name="Freeform 40" id="40"/>
              <p:cNvSpPr/>
              <p:nvPr/>
            </p:nvSpPr>
            <p:spPr>
              <a:xfrm flipH="false" flipV="false" rot="0">
                <a:off x="41910" y="43180"/>
                <a:ext cx="3570051" cy="1747581"/>
              </a:xfrm>
              <a:custGeom>
                <a:avLst/>
                <a:gdLst/>
                <a:ahLst/>
                <a:cxnLst/>
                <a:rect r="r" b="b" t="t" l="l"/>
                <a:pathLst>
                  <a:path h="1747581" w="3570051">
                    <a:moveTo>
                      <a:pt x="0" y="0"/>
                    </a:moveTo>
                    <a:lnTo>
                      <a:pt x="3570051" y="0"/>
                    </a:lnTo>
                    <a:lnTo>
                      <a:pt x="3570051" y="1747581"/>
                    </a:lnTo>
                    <a:lnTo>
                      <a:pt x="0" y="1747581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41" id="41"/>
              <p:cNvSpPr/>
              <p:nvPr/>
            </p:nvSpPr>
            <p:spPr>
              <a:xfrm flipH="false" flipV="false" rot="0">
                <a:off x="35560" y="35560"/>
                <a:ext cx="3582751" cy="1760281"/>
              </a:xfrm>
              <a:custGeom>
                <a:avLst/>
                <a:gdLst/>
                <a:ahLst/>
                <a:cxnLst/>
                <a:rect r="r" b="b" t="t" l="l"/>
                <a:pathLst>
                  <a:path h="1760281" w="3582751">
                    <a:moveTo>
                      <a:pt x="3582751" y="1760281"/>
                    </a:moveTo>
                    <a:lnTo>
                      <a:pt x="0" y="1760281"/>
                    </a:lnTo>
                    <a:lnTo>
                      <a:pt x="0" y="0"/>
                    </a:lnTo>
                    <a:lnTo>
                      <a:pt x="3582751" y="0"/>
                    </a:lnTo>
                    <a:lnTo>
                      <a:pt x="3582751" y="1760281"/>
                    </a:lnTo>
                    <a:close/>
                    <a:moveTo>
                      <a:pt x="12700" y="1747581"/>
                    </a:moveTo>
                    <a:lnTo>
                      <a:pt x="3570051" y="1747581"/>
                    </a:lnTo>
                    <a:lnTo>
                      <a:pt x="3570051" y="12700"/>
                    </a:lnTo>
                    <a:lnTo>
                      <a:pt x="12700" y="12700"/>
                    </a:lnTo>
                    <a:lnTo>
                      <a:pt x="12700" y="1747581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42" id="42"/>
              <p:cNvSpPr/>
              <p:nvPr/>
            </p:nvSpPr>
            <p:spPr>
              <a:xfrm flipH="false" flipV="false" rot="0">
                <a:off x="0" y="0"/>
                <a:ext cx="3570051" cy="1747581"/>
              </a:xfrm>
              <a:custGeom>
                <a:avLst/>
                <a:gdLst/>
                <a:ahLst/>
                <a:cxnLst/>
                <a:rect r="r" b="b" t="t" l="l"/>
                <a:pathLst>
                  <a:path h="1747581" w="3570051">
                    <a:moveTo>
                      <a:pt x="0" y="0"/>
                    </a:moveTo>
                    <a:lnTo>
                      <a:pt x="3570051" y="0"/>
                    </a:lnTo>
                    <a:lnTo>
                      <a:pt x="3570051" y="1747581"/>
                    </a:lnTo>
                    <a:lnTo>
                      <a:pt x="0" y="174758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name="AutoShape 43" id="43"/>
            <p:cNvSpPr/>
            <p:nvPr/>
          </p:nvSpPr>
          <p:spPr>
            <a:xfrm>
              <a:off x="1787319" y="1482770"/>
              <a:ext cx="6072481" cy="0"/>
            </a:xfrm>
            <a:prstGeom prst="line">
              <a:avLst/>
            </a:prstGeom>
            <a:ln cap="flat" w="50800">
              <a:solidFill>
                <a:srgbClr val="DE8244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TextBox 44" id="44"/>
            <p:cNvSpPr txBox="true"/>
            <p:nvPr/>
          </p:nvSpPr>
          <p:spPr>
            <a:xfrm rot="0">
              <a:off x="3642860" y="1178829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b="true" sz="1007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2570</a:t>
              </a:r>
            </a:p>
          </p:txBody>
        </p:sp>
        <p:sp>
          <p:nvSpPr>
            <p:cNvPr name="TextBox 45" id="45"/>
            <p:cNvSpPr txBox="true"/>
            <p:nvPr/>
          </p:nvSpPr>
          <p:spPr>
            <a:xfrm rot="0">
              <a:off x="4532784" y="1178829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b="true" sz="1007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2571</a:t>
              </a:r>
            </a:p>
          </p:txBody>
        </p:sp>
        <p:sp>
          <p:nvSpPr>
            <p:cNvPr name="TextBox 46" id="46"/>
            <p:cNvSpPr txBox="true"/>
            <p:nvPr/>
          </p:nvSpPr>
          <p:spPr>
            <a:xfrm rot="0">
              <a:off x="5394688" y="1178829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2572</a:t>
              </a:r>
            </a:p>
          </p:txBody>
        </p:sp>
        <p:sp>
          <p:nvSpPr>
            <p:cNvPr name="TextBox 47" id="47"/>
            <p:cNvSpPr txBox="true"/>
            <p:nvPr/>
          </p:nvSpPr>
          <p:spPr>
            <a:xfrm rot="0">
              <a:off x="6259212" y="1170967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2573</a:t>
              </a:r>
            </a:p>
          </p:txBody>
        </p:sp>
        <p:sp>
          <p:nvSpPr>
            <p:cNvPr name="TextBox 48" id="48"/>
            <p:cNvSpPr txBox="true"/>
            <p:nvPr/>
          </p:nvSpPr>
          <p:spPr>
            <a:xfrm rot="0">
              <a:off x="7123736" y="1170967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2574</a:t>
              </a:r>
            </a:p>
          </p:txBody>
        </p:sp>
        <p:sp>
          <p:nvSpPr>
            <p:cNvPr name="TextBox 49" id="49"/>
            <p:cNvSpPr txBox="true"/>
            <p:nvPr/>
          </p:nvSpPr>
          <p:spPr>
            <a:xfrm rot="0">
              <a:off x="3627155" y="1496555"/>
              <a:ext cx="746523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50</a:t>
              </a:r>
            </a:p>
          </p:txBody>
        </p:sp>
        <p:sp>
          <p:nvSpPr>
            <p:cNvPr name="TextBox 50" id="50"/>
            <p:cNvSpPr txBox="true"/>
            <p:nvPr/>
          </p:nvSpPr>
          <p:spPr>
            <a:xfrm rot="0">
              <a:off x="7116091" y="1508170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 u="sng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&gt;</a:t>
              </a: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200</a:t>
              </a:r>
            </a:p>
          </p:txBody>
        </p:sp>
        <p:grpSp>
          <p:nvGrpSpPr>
            <p:cNvPr name="Group 51" id="51"/>
            <p:cNvGrpSpPr/>
            <p:nvPr/>
          </p:nvGrpSpPr>
          <p:grpSpPr>
            <a:xfrm rot="0">
              <a:off x="3593182" y="936327"/>
              <a:ext cx="4281043" cy="214632"/>
              <a:chOff x="0" y="0"/>
              <a:chExt cx="1150672" cy="57689"/>
            </a:xfrm>
          </p:grpSpPr>
          <p:sp>
            <p:nvSpPr>
              <p:cNvPr name="Freeform 52" id="52"/>
              <p:cNvSpPr/>
              <p:nvPr/>
            </p:nvSpPr>
            <p:spPr>
              <a:xfrm flipH="false" flipV="false" rot="0">
                <a:off x="0" y="0"/>
                <a:ext cx="1150672" cy="57689"/>
              </a:xfrm>
              <a:custGeom>
                <a:avLst/>
                <a:gdLst/>
                <a:ahLst/>
                <a:cxnLst/>
                <a:rect r="r" b="b" t="t" l="l"/>
                <a:pathLst>
                  <a:path h="57689" w="1150672">
                    <a:moveTo>
                      <a:pt x="0" y="0"/>
                    </a:moveTo>
                    <a:lnTo>
                      <a:pt x="1150672" y="0"/>
                    </a:lnTo>
                    <a:lnTo>
                      <a:pt x="1150672" y="57689"/>
                    </a:lnTo>
                    <a:lnTo>
                      <a:pt x="0" y="57689"/>
                    </a:lnTo>
                    <a:close/>
                  </a:path>
                </a:pathLst>
              </a:custGeom>
              <a:solidFill>
                <a:srgbClr val="FFFAF2"/>
              </a:solidFill>
            </p:spPr>
          </p:sp>
          <p:sp>
            <p:nvSpPr>
              <p:cNvPr name="TextBox 53" id="53"/>
              <p:cNvSpPr txBox="true"/>
              <p:nvPr/>
            </p:nvSpPr>
            <p:spPr>
              <a:xfrm>
                <a:off x="0" y="-38100"/>
                <a:ext cx="1150672" cy="9578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40"/>
                  </a:lnSpc>
                </a:pPr>
              </a:p>
            </p:txBody>
          </p:sp>
        </p:grpSp>
        <p:sp>
          <p:nvSpPr>
            <p:cNvPr name="TextBox 54" id="54"/>
            <p:cNvSpPr txBox="true"/>
            <p:nvPr/>
          </p:nvSpPr>
          <p:spPr>
            <a:xfrm rot="0">
              <a:off x="3657950" y="897906"/>
              <a:ext cx="4154565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b="true" sz="1007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ปีงบประมาณ </a:t>
              </a:r>
            </a:p>
          </p:txBody>
        </p:sp>
        <p:sp>
          <p:nvSpPr>
            <p:cNvPr name="TextBox 55" id="55"/>
            <p:cNvSpPr txBox="true"/>
            <p:nvPr/>
          </p:nvSpPr>
          <p:spPr>
            <a:xfrm rot="0">
              <a:off x="4494606" y="1496555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80</a:t>
              </a:r>
            </a:p>
          </p:txBody>
        </p:sp>
        <p:sp>
          <p:nvSpPr>
            <p:cNvPr name="TextBox 56" id="56"/>
            <p:cNvSpPr txBox="true"/>
            <p:nvPr/>
          </p:nvSpPr>
          <p:spPr>
            <a:xfrm rot="0">
              <a:off x="5392426" y="1496555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120</a:t>
              </a:r>
            </a:p>
          </p:txBody>
        </p:sp>
        <p:sp>
          <p:nvSpPr>
            <p:cNvPr name="TextBox 57" id="57"/>
            <p:cNvSpPr txBox="true"/>
            <p:nvPr/>
          </p:nvSpPr>
          <p:spPr>
            <a:xfrm rot="0">
              <a:off x="6238615" y="1496555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160</a:t>
              </a:r>
            </a:p>
          </p:txBody>
        </p:sp>
        <p:sp>
          <p:nvSpPr>
            <p:cNvPr name="TextBox 58" id="58"/>
            <p:cNvSpPr txBox="true"/>
            <p:nvPr/>
          </p:nvSpPr>
          <p:spPr>
            <a:xfrm rot="0">
              <a:off x="7129352" y="767855"/>
              <a:ext cx="743250" cy="13005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865"/>
                </a:lnSpc>
              </a:pPr>
              <a:r>
                <a:rPr lang="en-US" b="true" sz="565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หน่วยนับ : คน</a:t>
              </a:r>
            </a:p>
          </p:txBody>
        </p:sp>
        <p:sp>
          <p:nvSpPr>
            <p:cNvPr name="TextBox 59" id="59"/>
            <p:cNvSpPr txBox="true"/>
            <p:nvPr/>
          </p:nvSpPr>
          <p:spPr>
            <a:xfrm rot="0">
              <a:off x="1787319" y="378268"/>
              <a:ext cx="6634572" cy="31973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007"/>
                </a:lnSpc>
              </a:pPr>
              <a:r>
                <a:rPr lang="en-US" sz="1433" spc="-60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จำนวนเยาวชน/นักศึกษาที่ผ่านโครงการถ่ายทอดภูมิปัญญาต่อปี</a:t>
              </a:r>
            </a:p>
          </p:txBody>
        </p:sp>
        <p:sp>
          <p:nvSpPr>
            <p:cNvPr name="TextBox 60" id="60"/>
            <p:cNvSpPr txBox="true"/>
            <p:nvPr/>
          </p:nvSpPr>
          <p:spPr>
            <a:xfrm rot="0">
              <a:off x="1927482" y="1535737"/>
              <a:ext cx="1577177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ค่าเป้าหมาย </a:t>
              </a:r>
            </a:p>
          </p:txBody>
        </p:sp>
        <p:grpSp>
          <p:nvGrpSpPr>
            <p:cNvPr name="Group 61" id="61"/>
            <p:cNvGrpSpPr/>
            <p:nvPr/>
          </p:nvGrpSpPr>
          <p:grpSpPr>
            <a:xfrm rot="0">
              <a:off x="1852894" y="1842425"/>
              <a:ext cx="6021331" cy="222447"/>
              <a:chOff x="0" y="0"/>
              <a:chExt cx="1618432" cy="59790"/>
            </a:xfrm>
          </p:grpSpPr>
          <p:sp>
            <p:nvSpPr>
              <p:cNvPr name="Freeform 62" id="62"/>
              <p:cNvSpPr/>
              <p:nvPr/>
            </p:nvSpPr>
            <p:spPr>
              <a:xfrm flipH="false" flipV="false" rot="0">
                <a:off x="0" y="0"/>
                <a:ext cx="1618432" cy="59790"/>
              </a:xfrm>
              <a:custGeom>
                <a:avLst/>
                <a:gdLst/>
                <a:ahLst/>
                <a:cxnLst/>
                <a:rect r="r" b="b" t="t" l="l"/>
                <a:pathLst>
                  <a:path h="59790" w="1618432">
                    <a:moveTo>
                      <a:pt x="0" y="0"/>
                    </a:moveTo>
                    <a:lnTo>
                      <a:pt x="1618432" y="0"/>
                    </a:lnTo>
                    <a:lnTo>
                      <a:pt x="1618432" y="59790"/>
                    </a:lnTo>
                    <a:lnTo>
                      <a:pt x="0" y="59790"/>
                    </a:lnTo>
                    <a:close/>
                  </a:path>
                </a:pathLst>
              </a:custGeom>
              <a:solidFill>
                <a:srgbClr val="FFFAF2"/>
              </a:solidFill>
            </p:spPr>
          </p:sp>
          <p:sp>
            <p:nvSpPr>
              <p:cNvPr name="TextBox 63" id="63"/>
              <p:cNvSpPr txBox="true"/>
              <p:nvPr/>
            </p:nvSpPr>
            <p:spPr>
              <a:xfrm>
                <a:off x="0" y="-38100"/>
                <a:ext cx="1618432" cy="978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40"/>
                  </a:lnSpc>
                </a:pPr>
              </a:p>
            </p:txBody>
          </p:sp>
        </p:grpSp>
        <p:sp>
          <p:nvSpPr>
            <p:cNvPr name="TextBox 64" id="64"/>
            <p:cNvSpPr txBox="true"/>
            <p:nvPr/>
          </p:nvSpPr>
          <p:spPr>
            <a:xfrm rot="0">
              <a:off x="1901068" y="1809154"/>
              <a:ext cx="5826502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ตัวชี้วัดใหม่</a:t>
              </a:r>
            </a:p>
          </p:txBody>
        </p:sp>
        <p:sp>
          <p:nvSpPr>
            <p:cNvPr name="TextBox 65" id="65"/>
            <p:cNvSpPr txBox="true"/>
            <p:nvPr/>
          </p:nvSpPr>
          <p:spPr>
            <a:xfrm rot="0">
              <a:off x="1861612" y="1104263"/>
              <a:ext cx="1568581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พ.ศ.</a:t>
              </a:r>
            </a:p>
          </p:txBody>
        </p:sp>
        <p:grpSp>
          <p:nvGrpSpPr>
            <p:cNvPr name="Group 66" id="66"/>
            <p:cNvGrpSpPr/>
            <p:nvPr/>
          </p:nvGrpSpPr>
          <p:grpSpPr>
            <a:xfrm rot="0">
              <a:off x="0" y="0"/>
              <a:ext cx="1801808" cy="1801808"/>
              <a:chOff x="0" y="0"/>
              <a:chExt cx="812800" cy="812800"/>
            </a:xfrm>
          </p:grpSpPr>
          <p:sp>
            <p:nvSpPr>
              <p:cNvPr name="Freeform 67" id="67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B7833"/>
              </a:solidFill>
            </p:spPr>
          </p:sp>
          <p:sp>
            <p:nvSpPr>
              <p:cNvPr name="TextBox 68" id="68"/>
              <p:cNvSpPr txBox="true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69" id="69"/>
            <p:cNvGrpSpPr>
              <a:grpSpLocks noChangeAspect="true"/>
            </p:cNvGrpSpPr>
            <p:nvPr/>
          </p:nvGrpSpPr>
          <p:grpSpPr>
            <a:xfrm rot="0">
              <a:off x="199580" y="199580"/>
              <a:ext cx="1402648" cy="1402648"/>
              <a:chOff x="0" y="0"/>
              <a:chExt cx="6355080" cy="6355080"/>
            </a:xfrm>
          </p:grpSpPr>
          <p:sp>
            <p:nvSpPr>
              <p:cNvPr name="Freeform 70" id="70"/>
              <p:cNvSpPr/>
              <p:nvPr/>
            </p:nvSpPr>
            <p:spPr>
              <a:xfrm flipH="false" flipV="false" rot="0">
                <a:off x="0" y="0"/>
                <a:ext cx="6355080" cy="6355080"/>
              </a:xfrm>
              <a:custGeom>
                <a:avLst/>
                <a:gdLst/>
                <a:ahLst/>
                <a:cxnLst/>
                <a:rect r="r" b="b" t="t" l="l"/>
                <a:pathLst>
                  <a:path h="6355080" w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name="TextBox 71" id="71"/>
            <p:cNvSpPr txBox="true"/>
            <p:nvPr/>
          </p:nvSpPr>
          <p:spPr>
            <a:xfrm rot="0">
              <a:off x="106978" y="542132"/>
              <a:ext cx="1495250" cy="77364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900"/>
                </a:lnSpc>
              </a:pPr>
              <a:r>
                <a:rPr lang="en-US" sz="3500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5.4</a:t>
              </a:r>
            </a:p>
          </p:txBody>
        </p:sp>
      </p:grpSp>
      <p:grpSp>
        <p:nvGrpSpPr>
          <p:cNvPr name="Group 72" id="72"/>
          <p:cNvGrpSpPr/>
          <p:nvPr/>
        </p:nvGrpSpPr>
        <p:grpSpPr>
          <a:xfrm rot="0">
            <a:off x="5961421" y="9648927"/>
            <a:ext cx="1598579" cy="1043115"/>
            <a:chOff x="0" y="0"/>
            <a:chExt cx="2131439" cy="1390821"/>
          </a:xfrm>
        </p:grpSpPr>
        <p:sp>
          <p:nvSpPr>
            <p:cNvPr name="Freeform 73" id="73"/>
            <p:cNvSpPr/>
            <p:nvPr/>
          </p:nvSpPr>
          <p:spPr>
            <a:xfrm flipH="false" flipV="false" rot="0">
              <a:off x="0" y="0"/>
              <a:ext cx="2131439" cy="1390821"/>
            </a:xfrm>
            <a:custGeom>
              <a:avLst/>
              <a:gdLst/>
              <a:ahLst/>
              <a:cxnLst/>
              <a:rect r="r" b="b" t="t" l="l"/>
              <a:pathLst>
                <a:path h="1390821" w="2131439">
                  <a:moveTo>
                    <a:pt x="0" y="0"/>
                  </a:moveTo>
                  <a:lnTo>
                    <a:pt x="2131439" y="0"/>
                  </a:lnTo>
                  <a:lnTo>
                    <a:pt x="2131439" y="1390821"/>
                  </a:lnTo>
                  <a:lnTo>
                    <a:pt x="0" y="13908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2" t="0" r="-2" b="0"/>
              </a:stretch>
            </a:blipFill>
          </p:spPr>
        </p:sp>
        <p:sp>
          <p:nvSpPr>
            <p:cNvPr name="TextBox 74" id="74"/>
            <p:cNvSpPr txBox="true"/>
            <p:nvPr/>
          </p:nvSpPr>
          <p:spPr>
            <a:xfrm rot="0">
              <a:off x="1078685" y="577751"/>
              <a:ext cx="604028" cy="6356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095"/>
                </a:lnSpc>
              </a:pPr>
              <a:r>
                <a:rPr lang="en-US" sz="2925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86</a:t>
              </a:r>
            </a:p>
          </p:txBody>
        </p:sp>
      </p:grpSp>
      <p:grpSp>
        <p:nvGrpSpPr>
          <p:cNvPr name="Group 75" id="75"/>
          <p:cNvGrpSpPr/>
          <p:nvPr/>
        </p:nvGrpSpPr>
        <p:grpSpPr>
          <a:xfrm rot="0">
            <a:off x="1059694" y="4326720"/>
            <a:ext cx="6276039" cy="1745255"/>
            <a:chOff x="0" y="0"/>
            <a:chExt cx="8368052" cy="2327007"/>
          </a:xfrm>
        </p:grpSpPr>
        <p:grpSp>
          <p:nvGrpSpPr>
            <p:cNvPr name="Group 76" id="76"/>
            <p:cNvGrpSpPr/>
            <p:nvPr/>
          </p:nvGrpSpPr>
          <p:grpSpPr>
            <a:xfrm rot="0">
              <a:off x="1178530" y="82414"/>
              <a:ext cx="7189522" cy="2244593"/>
              <a:chOff x="0" y="0"/>
              <a:chExt cx="1671696" cy="521909"/>
            </a:xfrm>
          </p:grpSpPr>
          <p:sp>
            <p:nvSpPr>
              <p:cNvPr name="Freeform 77" id="77"/>
              <p:cNvSpPr/>
              <p:nvPr/>
            </p:nvSpPr>
            <p:spPr>
              <a:xfrm flipH="false" flipV="false" rot="0">
                <a:off x="0" y="0"/>
                <a:ext cx="1671696" cy="521909"/>
              </a:xfrm>
              <a:custGeom>
                <a:avLst/>
                <a:gdLst/>
                <a:ahLst/>
                <a:cxnLst/>
                <a:rect r="r" b="b" t="t" l="l"/>
                <a:pathLst>
                  <a:path h="521909" w="1671696">
                    <a:moveTo>
                      <a:pt x="53124" y="0"/>
                    </a:moveTo>
                    <a:lnTo>
                      <a:pt x="1618573" y="0"/>
                    </a:lnTo>
                    <a:cubicBezTo>
                      <a:pt x="1632662" y="0"/>
                      <a:pt x="1646174" y="5597"/>
                      <a:pt x="1656137" y="15560"/>
                    </a:cubicBezTo>
                    <a:cubicBezTo>
                      <a:pt x="1666099" y="25522"/>
                      <a:pt x="1671696" y="39034"/>
                      <a:pt x="1671696" y="53124"/>
                    </a:cubicBezTo>
                    <a:lnTo>
                      <a:pt x="1671696" y="468785"/>
                    </a:lnTo>
                    <a:cubicBezTo>
                      <a:pt x="1671696" y="482875"/>
                      <a:pt x="1666099" y="496387"/>
                      <a:pt x="1656137" y="506350"/>
                    </a:cubicBezTo>
                    <a:cubicBezTo>
                      <a:pt x="1646174" y="516312"/>
                      <a:pt x="1632662" y="521909"/>
                      <a:pt x="1618573" y="521909"/>
                    </a:cubicBezTo>
                    <a:lnTo>
                      <a:pt x="53124" y="521909"/>
                    </a:lnTo>
                    <a:cubicBezTo>
                      <a:pt x="39034" y="521909"/>
                      <a:pt x="25522" y="516312"/>
                      <a:pt x="15560" y="506350"/>
                    </a:cubicBezTo>
                    <a:cubicBezTo>
                      <a:pt x="5597" y="496387"/>
                      <a:pt x="0" y="482875"/>
                      <a:pt x="0" y="468785"/>
                    </a:cubicBezTo>
                    <a:lnTo>
                      <a:pt x="0" y="53124"/>
                    </a:lnTo>
                    <a:cubicBezTo>
                      <a:pt x="0" y="39034"/>
                      <a:pt x="5597" y="25522"/>
                      <a:pt x="15560" y="15560"/>
                    </a:cubicBezTo>
                    <a:cubicBezTo>
                      <a:pt x="25522" y="5597"/>
                      <a:pt x="39034" y="0"/>
                      <a:pt x="53124" y="0"/>
                    </a:cubicBezTo>
                    <a:close/>
                  </a:path>
                </a:pathLst>
              </a:custGeom>
              <a:solidFill>
                <a:srgbClr val="EB7833"/>
              </a:solidFill>
            </p:spPr>
          </p:sp>
          <p:sp>
            <p:nvSpPr>
              <p:cNvPr name="TextBox 78" id="78"/>
              <p:cNvSpPr txBox="true"/>
              <p:nvPr/>
            </p:nvSpPr>
            <p:spPr>
              <a:xfrm>
                <a:off x="0" y="-28575"/>
                <a:ext cx="1671696" cy="55048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grpSp>
          <p:nvGrpSpPr>
            <p:cNvPr name="Group 79" id="79"/>
            <p:cNvGrpSpPr/>
            <p:nvPr/>
          </p:nvGrpSpPr>
          <p:grpSpPr>
            <a:xfrm rot="0">
              <a:off x="1451300" y="233217"/>
              <a:ext cx="6764117" cy="1963086"/>
              <a:chOff x="0" y="0"/>
              <a:chExt cx="22444046" cy="6513723"/>
            </a:xfrm>
          </p:grpSpPr>
          <p:sp>
            <p:nvSpPr>
              <p:cNvPr name="Freeform 80" id="80"/>
              <p:cNvSpPr/>
              <p:nvPr/>
            </p:nvSpPr>
            <p:spPr>
              <a:xfrm flipH="false" flipV="false" rot="0">
                <a:off x="-12700" y="-12700"/>
                <a:ext cx="22469446" cy="6539123"/>
              </a:xfrm>
              <a:custGeom>
                <a:avLst/>
                <a:gdLst/>
                <a:ahLst/>
                <a:cxnLst/>
                <a:rect r="r" b="b" t="t" l="l"/>
                <a:pathLst>
                  <a:path h="6539123" w="22469446">
                    <a:moveTo>
                      <a:pt x="21607115" y="0"/>
                    </a:moveTo>
                    <a:lnTo>
                      <a:pt x="862330" y="0"/>
                    </a:lnTo>
                    <a:cubicBezTo>
                      <a:pt x="389890" y="0"/>
                      <a:pt x="0" y="389890"/>
                      <a:pt x="0" y="862330"/>
                    </a:cubicBezTo>
                    <a:lnTo>
                      <a:pt x="0" y="5676793"/>
                    </a:lnTo>
                    <a:cubicBezTo>
                      <a:pt x="0" y="6149233"/>
                      <a:pt x="389890" y="6539123"/>
                      <a:pt x="862330" y="6539123"/>
                    </a:cubicBezTo>
                    <a:lnTo>
                      <a:pt x="21607115" y="6539123"/>
                    </a:lnTo>
                    <a:cubicBezTo>
                      <a:pt x="22079556" y="6539123"/>
                      <a:pt x="22469446" y="6149233"/>
                      <a:pt x="22469446" y="5676793"/>
                    </a:cubicBezTo>
                    <a:lnTo>
                      <a:pt x="22469446" y="862330"/>
                    </a:lnTo>
                    <a:cubicBezTo>
                      <a:pt x="22469446" y="389890"/>
                      <a:pt x="22079556" y="0"/>
                      <a:pt x="21607115" y="0"/>
                    </a:cubicBezTo>
                    <a:close/>
                    <a:moveTo>
                      <a:pt x="22278946" y="927100"/>
                    </a:moveTo>
                    <a:lnTo>
                      <a:pt x="22278946" y="5676793"/>
                    </a:lnTo>
                    <a:cubicBezTo>
                      <a:pt x="22278946" y="6043823"/>
                      <a:pt x="21974146" y="6348623"/>
                      <a:pt x="21607115" y="6348623"/>
                    </a:cubicBezTo>
                    <a:lnTo>
                      <a:pt x="862330" y="6348623"/>
                    </a:lnTo>
                    <a:cubicBezTo>
                      <a:pt x="495300" y="6348623"/>
                      <a:pt x="190500" y="6043823"/>
                      <a:pt x="190500" y="5676793"/>
                    </a:cubicBezTo>
                    <a:lnTo>
                      <a:pt x="190500" y="862330"/>
                    </a:lnTo>
                    <a:cubicBezTo>
                      <a:pt x="190500" y="495300"/>
                      <a:pt x="495300" y="190500"/>
                      <a:pt x="862330" y="190500"/>
                    </a:cubicBezTo>
                    <a:lnTo>
                      <a:pt x="21607115" y="190500"/>
                    </a:lnTo>
                    <a:cubicBezTo>
                      <a:pt x="21974146" y="190500"/>
                      <a:pt x="22278946" y="495300"/>
                      <a:pt x="22278946" y="862330"/>
                    </a:cubicBezTo>
                    <a:lnTo>
                      <a:pt x="22278946" y="92710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81" id="81"/>
            <p:cNvGrpSpPr/>
            <p:nvPr/>
          </p:nvGrpSpPr>
          <p:grpSpPr>
            <a:xfrm rot="0">
              <a:off x="3604057" y="1225866"/>
              <a:ext cx="764354" cy="555201"/>
              <a:chOff x="0" y="0"/>
              <a:chExt cx="1624330" cy="1179858"/>
            </a:xfrm>
          </p:grpSpPr>
          <p:sp>
            <p:nvSpPr>
              <p:cNvPr name="Freeform 82" id="82"/>
              <p:cNvSpPr/>
              <p:nvPr/>
            </p:nvSpPr>
            <p:spPr>
              <a:xfrm flipH="false" flipV="false" rot="0">
                <a:off x="41910" y="43180"/>
                <a:ext cx="1576070" cy="1131598"/>
              </a:xfrm>
              <a:custGeom>
                <a:avLst/>
                <a:gdLst/>
                <a:ahLst/>
                <a:cxnLst/>
                <a:rect r="r" b="b" t="t" l="l"/>
                <a:pathLst>
                  <a:path h="1131598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31598"/>
                    </a:lnTo>
                    <a:lnTo>
                      <a:pt x="0" y="1131598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83" id="83"/>
              <p:cNvSpPr/>
              <p:nvPr/>
            </p:nvSpPr>
            <p:spPr>
              <a:xfrm flipH="false" flipV="false" rot="0">
                <a:off x="35560" y="35560"/>
                <a:ext cx="1588770" cy="1144298"/>
              </a:xfrm>
              <a:custGeom>
                <a:avLst/>
                <a:gdLst/>
                <a:ahLst/>
                <a:cxnLst/>
                <a:rect r="r" b="b" t="t" l="l"/>
                <a:pathLst>
                  <a:path h="1144298" w="1588770">
                    <a:moveTo>
                      <a:pt x="1588770" y="1144298"/>
                    </a:moveTo>
                    <a:lnTo>
                      <a:pt x="0" y="1144298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44298"/>
                    </a:lnTo>
                    <a:close/>
                    <a:moveTo>
                      <a:pt x="12700" y="1131598"/>
                    </a:moveTo>
                    <a:lnTo>
                      <a:pt x="1576070" y="1131598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31598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84" id="84"/>
              <p:cNvSpPr/>
              <p:nvPr/>
            </p:nvSpPr>
            <p:spPr>
              <a:xfrm flipH="false" flipV="false" rot="0">
                <a:off x="0" y="0"/>
                <a:ext cx="1576070" cy="1131598"/>
              </a:xfrm>
              <a:custGeom>
                <a:avLst/>
                <a:gdLst/>
                <a:ahLst/>
                <a:cxnLst/>
                <a:rect r="r" b="b" t="t" l="l"/>
                <a:pathLst>
                  <a:path h="1131598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31598"/>
                    </a:lnTo>
                    <a:lnTo>
                      <a:pt x="0" y="1131598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85" id="85"/>
            <p:cNvGrpSpPr/>
            <p:nvPr/>
          </p:nvGrpSpPr>
          <p:grpSpPr>
            <a:xfrm rot="0">
              <a:off x="4468015" y="1219699"/>
              <a:ext cx="764354" cy="561368"/>
              <a:chOff x="0" y="0"/>
              <a:chExt cx="1624330" cy="1192964"/>
            </a:xfrm>
          </p:grpSpPr>
          <p:sp>
            <p:nvSpPr>
              <p:cNvPr name="Freeform 86" id="86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87" id="87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88" id="88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89" id="89"/>
            <p:cNvGrpSpPr/>
            <p:nvPr/>
          </p:nvGrpSpPr>
          <p:grpSpPr>
            <a:xfrm rot="0">
              <a:off x="5347261" y="1219699"/>
              <a:ext cx="764354" cy="561368"/>
              <a:chOff x="0" y="0"/>
              <a:chExt cx="1624330" cy="1192964"/>
            </a:xfrm>
          </p:grpSpPr>
          <p:sp>
            <p:nvSpPr>
              <p:cNvPr name="Freeform 90" id="90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91" id="91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92" id="92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93" id="93"/>
            <p:cNvGrpSpPr/>
            <p:nvPr/>
          </p:nvGrpSpPr>
          <p:grpSpPr>
            <a:xfrm rot="0">
              <a:off x="6211567" y="1219699"/>
              <a:ext cx="764354" cy="561368"/>
              <a:chOff x="0" y="0"/>
              <a:chExt cx="1624330" cy="1192964"/>
            </a:xfrm>
          </p:grpSpPr>
          <p:sp>
            <p:nvSpPr>
              <p:cNvPr name="Freeform 94" id="94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95" id="95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96" id="96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97" id="97"/>
            <p:cNvGrpSpPr/>
            <p:nvPr/>
          </p:nvGrpSpPr>
          <p:grpSpPr>
            <a:xfrm rot="0">
              <a:off x="7095446" y="1219699"/>
              <a:ext cx="764354" cy="561368"/>
              <a:chOff x="0" y="0"/>
              <a:chExt cx="1624330" cy="1192964"/>
            </a:xfrm>
          </p:grpSpPr>
          <p:sp>
            <p:nvSpPr>
              <p:cNvPr name="Freeform 98" id="98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99" id="99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100" id="100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01" id="101"/>
            <p:cNvGrpSpPr/>
            <p:nvPr/>
          </p:nvGrpSpPr>
          <p:grpSpPr>
            <a:xfrm rot="0">
              <a:off x="1861612" y="946564"/>
              <a:ext cx="1702654" cy="845061"/>
              <a:chOff x="0" y="0"/>
              <a:chExt cx="3618311" cy="1795841"/>
            </a:xfrm>
          </p:grpSpPr>
          <p:sp>
            <p:nvSpPr>
              <p:cNvPr name="Freeform 102" id="102"/>
              <p:cNvSpPr/>
              <p:nvPr/>
            </p:nvSpPr>
            <p:spPr>
              <a:xfrm flipH="false" flipV="false" rot="0">
                <a:off x="41910" y="43180"/>
                <a:ext cx="3570051" cy="1747581"/>
              </a:xfrm>
              <a:custGeom>
                <a:avLst/>
                <a:gdLst/>
                <a:ahLst/>
                <a:cxnLst/>
                <a:rect r="r" b="b" t="t" l="l"/>
                <a:pathLst>
                  <a:path h="1747581" w="3570051">
                    <a:moveTo>
                      <a:pt x="0" y="0"/>
                    </a:moveTo>
                    <a:lnTo>
                      <a:pt x="3570051" y="0"/>
                    </a:lnTo>
                    <a:lnTo>
                      <a:pt x="3570051" y="1747581"/>
                    </a:lnTo>
                    <a:lnTo>
                      <a:pt x="0" y="1747581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103" id="103"/>
              <p:cNvSpPr/>
              <p:nvPr/>
            </p:nvSpPr>
            <p:spPr>
              <a:xfrm flipH="false" flipV="false" rot="0">
                <a:off x="35560" y="35560"/>
                <a:ext cx="3582751" cy="1760281"/>
              </a:xfrm>
              <a:custGeom>
                <a:avLst/>
                <a:gdLst/>
                <a:ahLst/>
                <a:cxnLst/>
                <a:rect r="r" b="b" t="t" l="l"/>
                <a:pathLst>
                  <a:path h="1760281" w="3582751">
                    <a:moveTo>
                      <a:pt x="3582751" y="1760281"/>
                    </a:moveTo>
                    <a:lnTo>
                      <a:pt x="0" y="1760281"/>
                    </a:lnTo>
                    <a:lnTo>
                      <a:pt x="0" y="0"/>
                    </a:lnTo>
                    <a:lnTo>
                      <a:pt x="3582751" y="0"/>
                    </a:lnTo>
                    <a:lnTo>
                      <a:pt x="3582751" y="1760281"/>
                    </a:lnTo>
                    <a:close/>
                    <a:moveTo>
                      <a:pt x="12700" y="1747581"/>
                    </a:moveTo>
                    <a:lnTo>
                      <a:pt x="3570051" y="1747581"/>
                    </a:lnTo>
                    <a:lnTo>
                      <a:pt x="3570051" y="12700"/>
                    </a:lnTo>
                    <a:lnTo>
                      <a:pt x="12700" y="12700"/>
                    </a:lnTo>
                    <a:lnTo>
                      <a:pt x="12700" y="1747581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104" id="104"/>
              <p:cNvSpPr/>
              <p:nvPr/>
            </p:nvSpPr>
            <p:spPr>
              <a:xfrm flipH="false" flipV="false" rot="0">
                <a:off x="0" y="0"/>
                <a:ext cx="3570051" cy="1747581"/>
              </a:xfrm>
              <a:custGeom>
                <a:avLst/>
                <a:gdLst/>
                <a:ahLst/>
                <a:cxnLst/>
                <a:rect r="r" b="b" t="t" l="l"/>
                <a:pathLst>
                  <a:path h="1747581" w="3570051">
                    <a:moveTo>
                      <a:pt x="0" y="0"/>
                    </a:moveTo>
                    <a:lnTo>
                      <a:pt x="3570051" y="0"/>
                    </a:lnTo>
                    <a:lnTo>
                      <a:pt x="3570051" y="1747581"/>
                    </a:lnTo>
                    <a:lnTo>
                      <a:pt x="0" y="174758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name="AutoShape 105" id="105"/>
            <p:cNvSpPr/>
            <p:nvPr/>
          </p:nvSpPr>
          <p:spPr>
            <a:xfrm>
              <a:off x="1787319" y="1482770"/>
              <a:ext cx="6072481" cy="0"/>
            </a:xfrm>
            <a:prstGeom prst="line">
              <a:avLst/>
            </a:prstGeom>
            <a:ln cap="flat" w="50800">
              <a:solidFill>
                <a:srgbClr val="DE8244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TextBox 106" id="106"/>
            <p:cNvSpPr txBox="true"/>
            <p:nvPr/>
          </p:nvSpPr>
          <p:spPr>
            <a:xfrm rot="0">
              <a:off x="3642860" y="1178829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b="true" sz="1007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2570</a:t>
              </a:r>
            </a:p>
          </p:txBody>
        </p:sp>
        <p:sp>
          <p:nvSpPr>
            <p:cNvPr name="TextBox 107" id="107"/>
            <p:cNvSpPr txBox="true"/>
            <p:nvPr/>
          </p:nvSpPr>
          <p:spPr>
            <a:xfrm rot="0">
              <a:off x="4532784" y="1178829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b="true" sz="1007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2571</a:t>
              </a:r>
            </a:p>
          </p:txBody>
        </p:sp>
        <p:sp>
          <p:nvSpPr>
            <p:cNvPr name="TextBox 108" id="108"/>
            <p:cNvSpPr txBox="true"/>
            <p:nvPr/>
          </p:nvSpPr>
          <p:spPr>
            <a:xfrm rot="0">
              <a:off x="5394688" y="1178829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2572</a:t>
              </a:r>
            </a:p>
          </p:txBody>
        </p:sp>
        <p:sp>
          <p:nvSpPr>
            <p:cNvPr name="TextBox 109" id="109"/>
            <p:cNvSpPr txBox="true"/>
            <p:nvPr/>
          </p:nvSpPr>
          <p:spPr>
            <a:xfrm rot="0">
              <a:off x="6259212" y="1170967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2573</a:t>
              </a:r>
            </a:p>
          </p:txBody>
        </p:sp>
        <p:sp>
          <p:nvSpPr>
            <p:cNvPr name="TextBox 110" id="110"/>
            <p:cNvSpPr txBox="true"/>
            <p:nvPr/>
          </p:nvSpPr>
          <p:spPr>
            <a:xfrm rot="0">
              <a:off x="7123736" y="1170967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2574</a:t>
              </a:r>
            </a:p>
          </p:txBody>
        </p:sp>
        <p:sp>
          <p:nvSpPr>
            <p:cNvPr name="TextBox 111" id="111"/>
            <p:cNvSpPr txBox="true"/>
            <p:nvPr/>
          </p:nvSpPr>
          <p:spPr>
            <a:xfrm rot="0">
              <a:off x="7116091" y="1508170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 u="sng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&gt;</a:t>
              </a: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5</a:t>
              </a:r>
            </a:p>
          </p:txBody>
        </p:sp>
        <p:grpSp>
          <p:nvGrpSpPr>
            <p:cNvPr name="Group 112" id="112"/>
            <p:cNvGrpSpPr/>
            <p:nvPr/>
          </p:nvGrpSpPr>
          <p:grpSpPr>
            <a:xfrm rot="0">
              <a:off x="3593182" y="936327"/>
              <a:ext cx="4281043" cy="214632"/>
              <a:chOff x="0" y="0"/>
              <a:chExt cx="1150672" cy="57689"/>
            </a:xfrm>
          </p:grpSpPr>
          <p:sp>
            <p:nvSpPr>
              <p:cNvPr name="Freeform 113" id="113"/>
              <p:cNvSpPr/>
              <p:nvPr/>
            </p:nvSpPr>
            <p:spPr>
              <a:xfrm flipH="false" flipV="false" rot="0">
                <a:off x="0" y="0"/>
                <a:ext cx="1150672" cy="57689"/>
              </a:xfrm>
              <a:custGeom>
                <a:avLst/>
                <a:gdLst/>
                <a:ahLst/>
                <a:cxnLst/>
                <a:rect r="r" b="b" t="t" l="l"/>
                <a:pathLst>
                  <a:path h="57689" w="1150672">
                    <a:moveTo>
                      <a:pt x="0" y="0"/>
                    </a:moveTo>
                    <a:lnTo>
                      <a:pt x="1150672" y="0"/>
                    </a:lnTo>
                    <a:lnTo>
                      <a:pt x="1150672" y="57689"/>
                    </a:lnTo>
                    <a:lnTo>
                      <a:pt x="0" y="57689"/>
                    </a:lnTo>
                    <a:close/>
                  </a:path>
                </a:pathLst>
              </a:custGeom>
              <a:solidFill>
                <a:srgbClr val="FFFAF2"/>
              </a:solidFill>
            </p:spPr>
          </p:sp>
          <p:sp>
            <p:nvSpPr>
              <p:cNvPr name="TextBox 114" id="114"/>
              <p:cNvSpPr txBox="true"/>
              <p:nvPr/>
            </p:nvSpPr>
            <p:spPr>
              <a:xfrm>
                <a:off x="0" y="-38100"/>
                <a:ext cx="1150672" cy="9578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40"/>
                  </a:lnSpc>
                </a:pPr>
              </a:p>
            </p:txBody>
          </p:sp>
        </p:grpSp>
        <p:sp>
          <p:nvSpPr>
            <p:cNvPr name="TextBox 115" id="115"/>
            <p:cNvSpPr txBox="true"/>
            <p:nvPr/>
          </p:nvSpPr>
          <p:spPr>
            <a:xfrm rot="0">
              <a:off x="3657950" y="897906"/>
              <a:ext cx="4154565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b="true" sz="1007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ปีงบประมาณ </a:t>
              </a:r>
            </a:p>
          </p:txBody>
        </p:sp>
        <p:sp>
          <p:nvSpPr>
            <p:cNvPr name="TextBox 116" id="116"/>
            <p:cNvSpPr txBox="true"/>
            <p:nvPr/>
          </p:nvSpPr>
          <p:spPr>
            <a:xfrm rot="0">
              <a:off x="6975921" y="767855"/>
              <a:ext cx="896681" cy="13005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865"/>
                </a:lnSpc>
              </a:pPr>
              <a:r>
                <a:rPr lang="en-US" b="true" sz="565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หน่วยนับ : แหล่งทุน</a:t>
              </a:r>
            </a:p>
          </p:txBody>
        </p:sp>
        <p:sp>
          <p:nvSpPr>
            <p:cNvPr name="TextBox 117" id="117"/>
            <p:cNvSpPr txBox="true"/>
            <p:nvPr/>
          </p:nvSpPr>
          <p:spPr>
            <a:xfrm rot="0">
              <a:off x="1833134" y="318160"/>
              <a:ext cx="5716845" cy="5528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606"/>
                </a:lnSpc>
              </a:pPr>
              <a:r>
                <a:rPr lang="en-US" sz="1433" spc="-60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จำนวนแหล่งทุนภายนอกมหาวิทยาลัยที่สนับสนุนการจัดโครงการ / กิจกรรมวัฒนธรรม</a:t>
              </a:r>
            </a:p>
          </p:txBody>
        </p:sp>
        <p:sp>
          <p:nvSpPr>
            <p:cNvPr name="TextBox 118" id="118"/>
            <p:cNvSpPr txBox="true"/>
            <p:nvPr/>
          </p:nvSpPr>
          <p:spPr>
            <a:xfrm rot="0">
              <a:off x="1927482" y="1535737"/>
              <a:ext cx="1577177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ค่าเป้าหมาย </a:t>
              </a:r>
            </a:p>
          </p:txBody>
        </p:sp>
        <p:grpSp>
          <p:nvGrpSpPr>
            <p:cNvPr name="Group 119" id="119"/>
            <p:cNvGrpSpPr/>
            <p:nvPr/>
          </p:nvGrpSpPr>
          <p:grpSpPr>
            <a:xfrm rot="0">
              <a:off x="1852894" y="1842425"/>
              <a:ext cx="6021331" cy="222447"/>
              <a:chOff x="0" y="0"/>
              <a:chExt cx="1618432" cy="59790"/>
            </a:xfrm>
          </p:grpSpPr>
          <p:sp>
            <p:nvSpPr>
              <p:cNvPr name="Freeform 120" id="120"/>
              <p:cNvSpPr/>
              <p:nvPr/>
            </p:nvSpPr>
            <p:spPr>
              <a:xfrm flipH="false" flipV="false" rot="0">
                <a:off x="0" y="0"/>
                <a:ext cx="1618432" cy="59790"/>
              </a:xfrm>
              <a:custGeom>
                <a:avLst/>
                <a:gdLst/>
                <a:ahLst/>
                <a:cxnLst/>
                <a:rect r="r" b="b" t="t" l="l"/>
                <a:pathLst>
                  <a:path h="59790" w="1618432">
                    <a:moveTo>
                      <a:pt x="0" y="0"/>
                    </a:moveTo>
                    <a:lnTo>
                      <a:pt x="1618432" y="0"/>
                    </a:lnTo>
                    <a:lnTo>
                      <a:pt x="1618432" y="59790"/>
                    </a:lnTo>
                    <a:lnTo>
                      <a:pt x="0" y="59790"/>
                    </a:lnTo>
                    <a:close/>
                  </a:path>
                </a:pathLst>
              </a:custGeom>
              <a:solidFill>
                <a:srgbClr val="FFFAF2"/>
              </a:solidFill>
            </p:spPr>
          </p:sp>
          <p:sp>
            <p:nvSpPr>
              <p:cNvPr name="TextBox 121" id="121"/>
              <p:cNvSpPr txBox="true"/>
              <p:nvPr/>
            </p:nvSpPr>
            <p:spPr>
              <a:xfrm>
                <a:off x="0" y="-38100"/>
                <a:ext cx="1618432" cy="978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40"/>
                  </a:lnSpc>
                </a:pPr>
              </a:p>
            </p:txBody>
          </p:sp>
        </p:grpSp>
        <p:sp>
          <p:nvSpPr>
            <p:cNvPr name="TextBox 122" id="122"/>
            <p:cNvSpPr txBox="true"/>
            <p:nvPr/>
          </p:nvSpPr>
          <p:spPr>
            <a:xfrm rot="0">
              <a:off x="1901068" y="1809154"/>
              <a:ext cx="5826502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ตัวชี้วัดใหม่</a:t>
              </a:r>
            </a:p>
          </p:txBody>
        </p:sp>
        <p:sp>
          <p:nvSpPr>
            <p:cNvPr name="TextBox 123" id="123"/>
            <p:cNvSpPr txBox="true"/>
            <p:nvPr/>
          </p:nvSpPr>
          <p:spPr>
            <a:xfrm rot="0">
              <a:off x="1861612" y="1104263"/>
              <a:ext cx="1568581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พ.ศ.</a:t>
              </a:r>
            </a:p>
          </p:txBody>
        </p:sp>
        <p:grpSp>
          <p:nvGrpSpPr>
            <p:cNvPr name="Group 124" id="124"/>
            <p:cNvGrpSpPr/>
            <p:nvPr/>
          </p:nvGrpSpPr>
          <p:grpSpPr>
            <a:xfrm rot="0">
              <a:off x="0" y="0"/>
              <a:ext cx="1801808" cy="1801808"/>
              <a:chOff x="0" y="0"/>
              <a:chExt cx="812800" cy="812800"/>
            </a:xfrm>
          </p:grpSpPr>
          <p:sp>
            <p:nvSpPr>
              <p:cNvPr name="Freeform 125" id="125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B7833"/>
              </a:solidFill>
            </p:spPr>
          </p:sp>
          <p:sp>
            <p:nvSpPr>
              <p:cNvPr name="TextBox 126" id="126"/>
              <p:cNvSpPr txBox="true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127" id="127"/>
            <p:cNvGrpSpPr>
              <a:grpSpLocks noChangeAspect="true"/>
            </p:cNvGrpSpPr>
            <p:nvPr/>
          </p:nvGrpSpPr>
          <p:grpSpPr>
            <a:xfrm rot="0">
              <a:off x="199580" y="199580"/>
              <a:ext cx="1402648" cy="1402648"/>
              <a:chOff x="0" y="0"/>
              <a:chExt cx="6355080" cy="6355080"/>
            </a:xfrm>
          </p:grpSpPr>
          <p:sp>
            <p:nvSpPr>
              <p:cNvPr name="Freeform 128" id="128"/>
              <p:cNvSpPr/>
              <p:nvPr/>
            </p:nvSpPr>
            <p:spPr>
              <a:xfrm flipH="false" flipV="false" rot="0">
                <a:off x="0" y="0"/>
                <a:ext cx="6355080" cy="6355080"/>
              </a:xfrm>
              <a:custGeom>
                <a:avLst/>
                <a:gdLst/>
                <a:ahLst/>
                <a:cxnLst/>
                <a:rect r="r" b="b" t="t" l="l"/>
                <a:pathLst>
                  <a:path h="6355080" w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name="TextBox 129" id="129"/>
            <p:cNvSpPr txBox="true"/>
            <p:nvPr/>
          </p:nvSpPr>
          <p:spPr>
            <a:xfrm rot="0">
              <a:off x="56867" y="515847"/>
              <a:ext cx="1692352" cy="77364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900"/>
                </a:lnSpc>
              </a:pPr>
              <a:r>
                <a:rPr lang="en-US" sz="3500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5.2</a:t>
              </a:r>
            </a:p>
          </p:txBody>
        </p:sp>
        <p:sp>
          <p:nvSpPr>
            <p:cNvPr name="TextBox 130" id="130"/>
            <p:cNvSpPr txBox="true"/>
            <p:nvPr/>
          </p:nvSpPr>
          <p:spPr>
            <a:xfrm rot="0">
              <a:off x="3673576" y="1494572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3</a:t>
              </a:r>
            </a:p>
          </p:txBody>
        </p:sp>
        <p:sp>
          <p:nvSpPr>
            <p:cNvPr name="TextBox 131" id="131"/>
            <p:cNvSpPr txBox="true"/>
            <p:nvPr/>
          </p:nvSpPr>
          <p:spPr>
            <a:xfrm rot="0">
              <a:off x="4504293" y="1494572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4</a:t>
              </a:r>
            </a:p>
          </p:txBody>
        </p:sp>
        <p:sp>
          <p:nvSpPr>
            <p:cNvPr name="TextBox 132" id="132"/>
            <p:cNvSpPr txBox="true"/>
            <p:nvPr/>
          </p:nvSpPr>
          <p:spPr>
            <a:xfrm rot="0">
              <a:off x="5336206" y="1502654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5</a:t>
              </a:r>
            </a:p>
          </p:txBody>
        </p:sp>
        <p:sp>
          <p:nvSpPr>
            <p:cNvPr name="TextBox 133" id="133"/>
            <p:cNvSpPr txBox="true"/>
            <p:nvPr/>
          </p:nvSpPr>
          <p:spPr>
            <a:xfrm rot="0">
              <a:off x="6162630" y="1502654"/>
              <a:ext cx="813292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5</a:t>
              </a:r>
            </a:p>
          </p:txBody>
        </p:sp>
      </p:grpSp>
      <p:grpSp>
        <p:nvGrpSpPr>
          <p:cNvPr name="Group 134" id="134"/>
          <p:cNvGrpSpPr/>
          <p:nvPr/>
        </p:nvGrpSpPr>
        <p:grpSpPr>
          <a:xfrm rot="0">
            <a:off x="429811" y="2314764"/>
            <a:ext cx="6283628" cy="1745255"/>
            <a:chOff x="0" y="0"/>
            <a:chExt cx="8378170" cy="2327007"/>
          </a:xfrm>
        </p:grpSpPr>
        <p:grpSp>
          <p:nvGrpSpPr>
            <p:cNvPr name="Group 135" id="135"/>
            <p:cNvGrpSpPr/>
            <p:nvPr/>
          </p:nvGrpSpPr>
          <p:grpSpPr>
            <a:xfrm rot="0">
              <a:off x="1178530" y="82414"/>
              <a:ext cx="7189522" cy="2244593"/>
              <a:chOff x="0" y="0"/>
              <a:chExt cx="1671696" cy="521909"/>
            </a:xfrm>
          </p:grpSpPr>
          <p:sp>
            <p:nvSpPr>
              <p:cNvPr name="Freeform 136" id="136"/>
              <p:cNvSpPr/>
              <p:nvPr/>
            </p:nvSpPr>
            <p:spPr>
              <a:xfrm flipH="false" flipV="false" rot="0">
                <a:off x="0" y="0"/>
                <a:ext cx="1671696" cy="521909"/>
              </a:xfrm>
              <a:custGeom>
                <a:avLst/>
                <a:gdLst/>
                <a:ahLst/>
                <a:cxnLst/>
                <a:rect r="r" b="b" t="t" l="l"/>
                <a:pathLst>
                  <a:path h="521909" w="1671696">
                    <a:moveTo>
                      <a:pt x="53124" y="0"/>
                    </a:moveTo>
                    <a:lnTo>
                      <a:pt x="1618573" y="0"/>
                    </a:lnTo>
                    <a:cubicBezTo>
                      <a:pt x="1632662" y="0"/>
                      <a:pt x="1646174" y="5597"/>
                      <a:pt x="1656137" y="15560"/>
                    </a:cubicBezTo>
                    <a:cubicBezTo>
                      <a:pt x="1666099" y="25522"/>
                      <a:pt x="1671696" y="39034"/>
                      <a:pt x="1671696" y="53124"/>
                    </a:cubicBezTo>
                    <a:lnTo>
                      <a:pt x="1671696" y="468785"/>
                    </a:lnTo>
                    <a:cubicBezTo>
                      <a:pt x="1671696" y="482875"/>
                      <a:pt x="1666099" y="496387"/>
                      <a:pt x="1656137" y="506350"/>
                    </a:cubicBezTo>
                    <a:cubicBezTo>
                      <a:pt x="1646174" y="516312"/>
                      <a:pt x="1632662" y="521909"/>
                      <a:pt x="1618573" y="521909"/>
                    </a:cubicBezTo>
                    <a:lnTo>
                      <a:pt x="53124" y="521909"/>
                    </a:lnTo>
                    <a:cubicBezTo>
                      <a:pt x="39034" y="521909"/>
                      <a:pt x="25522" y="516312"/>
                      <a:pt x="15560" y="506350"/>
                    </a:cubicBezTo>
                    <a:cubicBezTo>
                      <a:pt x="5597" y="496387"/>
                      <a:pt x="0" y="482875"/>
                      <a:pt x="0" y="468785"/>
                    </a:cubicBezTo>
                    <a:lnTo>
                      <a:pt x="0" y="53124"/>
                    </a:lnTo>
                    <a:cubicBezTo>
                      <a:pt x="0" y="39034"/>
                      <a:pt x="5597" y="25522"/>
                      <a:pt x="15560" y="15560"/>
                    </a:cubicBezTo>
                    <a:cubicBezTo>
                      <a:pt x="25522" y="5597"/>
                      <a:pt x="39034" y="0"/>
                      <a:pt x="53124" y="0"/>
                    </a:cubicBezTo>
                    <a:close/>
                  </a:path>
                </a:pathLst>
              </a:custGeom>
              <a:solidFill>
                <a:srgbClr val="EB7833"/>
              </a:solidFill>
            </p:spPr>
          </p:sp>
          <p:sp>
            <p:nvSpPr>
              <p:cNvPr name="TextBox 137" id="137"/>
              <p:cNvSpPr txBox="true"/>
              <p:nvPr/>
            </p:nvSpPr>
            <p:spPr>
              <a:xfrm>
                <a:off x="0" y="-28575"/>
                <a:ext cx="1671696" cy="55048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grpSp>
          <p:nvGrpSpPr>
            <p:cNvPr name="Group 138" id="138"/>
            <p:cNvGrpSpPr/>
            <p:nvPr/>
          </p:nvGrpSpPr>
          <p:grpSpPr>
            <a:xfrm rot="0">
              <a:off x="1451300" y="233217"/>
              <a:ext cx="6764117" cy="1963086"/>
              <a:chOff x="0" y="0"/>
              <a:chExt cx="22444046" cy="6513723"/>
            </a:xfrm>
          </p:grpSpPr>
          <p:sp>
            <p:nvSpPr>
              <p:cNvPr name="Freeform 139" id="139"/>
              <p:cNvSpPr/>
              <p:nvPr/>
            </p:nvSpPr>
            <p:spPr>
              <a:xfrm flipH="false" flipV="false" rot="0">
                <a:off x="-12700" y="-12700"/>
                <a:ext cx="22469446" cy="6539123"/>
              </a:xfrm>
              <a:custGeom>
                <a:avLst/>
                <a:gdLst/>
                <a:ahLst/>
                <a:cxnLst/>
                <a:rect r="r" b="b" t="t" l="l"/>
                <a:pathLst>
                  <a:path h="6539123" w="22469446">
                    <a:moveTo>
                      <a:pt x="21607115" y="0"/>
                    </a:moveTo>
                    <a:lnTo>
                      <a:pt x="862330" y="0"/>
                    </a:lnTo>
                    <a:cubicBezTo>
                      <a:pt x="389890" y="0"/>
                      <a:pt x="0" y="389890"/>
                      <a:pt x="0" y="862330"/>
                    </a:cubicBezTo>
                    <a:lnTo>
                      <a:pt x="0" y="5676793"/>
                    </a:lnTo>
                    <a:cubicBezTo>
                      <a:pt x="0" y="6149233"/>
                      <a:pt x="389890" y="6539123"/>
                      <a:pt x="862330" y="6539123"/>
                    </a:cubicBezTo>
                    <a:lnTo>
                      <a:pt x="21607115" y="6539123"/>
                    </a:lnTo>
                    <a:cubicBezTo>
                      <a:pt x="22079556" y="6539123"/>
                      <a:pt x="22469446" y="6149233"/>
                      <a:pt x="22469446" y="5676793"/>
                    </a:cubicBezTo>
                    <a:lnTo>
                      <a:pt x="22469446" y="862330"/>
                    </a:lnTo>
                    <a:cubicBezTo>
                      <a:pt x="22469446" y="389890"/>
                      <a:pt x="22079556" y="0"/>
                      <a:pt x="21607115" y="0"/>
                    </a:cubicBezTo>
                    <a:close/>
                    <a:moveTo>
                      <a:pt x="22278946" y="927100"/>
                    </a:moveTo>
                    <a:lnTo>
                      <a:pt x="22278946" y="5676793"/>
                    </a:lnTo>
                    <a:cubicBezTo>
                      <a:pt x="22278946" y="6043823"/>
                      <a:pt x="21974146" y="6348623"/>
                      <a:pt x="21607115" y="6348623"/>
                    </a:cubicBezTo>
                    <a:lnTo>
                      <a:pt x="862330" y="6348623"/>
                    </a:lnTo>
                    <a:cubicBezTo>
                      <a:pt x="495300" y="6348623"/>
                      <a:pt x="190500" y="6043823"/>
                      <a:pt x="190500" y="5676793"/>
                    </a:cubicBezTo>
                    <a:lnTo>
                      <a:pt x="190500" y="862330"/>
                    </a:lnTo>
                    <a:cubicBezTo>
                      <a:pt x="190500" y="495300"/>
                      <a:pt x="495300" y="190500"/>
                      <a:pt x="862330" y="190500"/>
                    </a:cubicBezTo>
                    <a:lnTo>
                      <a:pt x="21607115" y="190500"/>
                    </a:lnTo>
                    <a:cubicBezTo>
                      <a:pt x="21974146" y="190500"/>
                      <a:pt x="22278946" y="495300"/>
                      <a:pt x="22278946" y="862330"/>
                    </a:cubicBezTo>
                    <a:lnTo>
                      <a:pt x="22278946" y="92710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40" id="140"/>
            <p:cNvGrpSpPr/>
            <p:nvPr/>
          </p:nvGrpSpPr>
          <p:grpSpPr>
            <a:xfrm rot="0">
              <a:off x="3604057" y="1225866"/>
              <a:ext cx="764354" cy="555201"/>
              <a:chOff x="0" y="0"/>
              <a:chExt cx="1624330" cy="1179858"/>
            </a:xfrm>
          </p:grpSpPr>
          <p:sp>
            <p:nvSpPr>
              <p:cNvPr name="Freeform 141" id="141"/>
              <p:cNvSpPr/>
              <p:nvPr/>
            </p:nvSpPr>
            <p:spPr>
              <a:xfrm flipH="false" flipV="false" rot="0">
                <a:off x="41910" y="43180"/>
                <a:ext cx="1576070" cy="1131598"/>
              </a:xfrm>
              <a:custGeom>
                <a:avLst/>
                <a:gdLst/>
                <a:ahLst/>
                <a:cxnLst/>
                <a:rect r="r" b="b" t="t" l="l"/>
                <a:pathLst>
                  <a:path h="1131598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31598"/>
                    </a:lnTo>
                    <a:lnTo>
                      <a:pt x="0" y="1131598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142" id="142"/>
              <p:cNvSpPr/>
              <p:nvPr/>
            </p:nvSpPr>
            <p:spPr>
              <a:xfrm flipH="false" flipV="false" rot="0">
                <a:off x="35560" y="35560"/>
                <a:ext cx="1588770" cy="1144298"/>
              </a:xfrm>
              <a:custGeom>
                <a:avLst/>
                <a:gdLst/>
                <a:ahLst/>
                <a:cxnLst/>
                <a:rect r="r" b="b" t="t" l="l"/>
                <a:pathLst>
                  <a:path h="1144298" w="1588770">
                    <a:moveTo>
                      <a:pt x="1588770" y="1144298"/>
                    </a:moveTo>
                    <a:lnTo>
                      <a:pt x="0" y="1144298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44298"/>
                    </a:lnTo>
                    <a:close/>
                    <a:moveTo>
                      <a:pt x="12700" y="1131598"/>
                    </a:moveTo>
                    <a:lnTo>
                      <a:pt x="1576070" y="1131598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31598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143" id="143"/>
              <p:cNvSpPr/>
              <p:nvPr/>
            </p:nvSpPr>
            <p:spPr>
              <a:xfrm flipH="false" flipV="false" rot="0">
                <a:off x="0" y="0"/>
                <a:ext cx="1576070" cy="1131598"/>
              </a:xfrm>
              <a:custGeom>
                <a:avLst/>
                <a:gdLst/>
                <a:ahLst/>
                <a:cxnLst/>
                <a:rect r="r" b="b" t="t" l="l"/>
                <a:pathLst>
                  <a:path h="1131598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31598"/>
                    </a:lnTo>
                    <a:lnTo>
                      <a:pt x="0" y="1131598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44" id="144"/>
            <p:cNvGrpSpPr/>
            <p:nvPr/>
          </p:nvGrpSpPr>
          <p:grpSpPr>
            <a:xfrm rot="0">
              <a:off x="4468015" y="1219699"/>
              <a:ext cx="764354" cy="561368"/>
              <a:chOff x="0" y="0"/>
              <a:chExt cx="1624330" cy="1192964"/>
            </a:xfrm>
          </p:grpSpPr>
          <p:sp>
            <p:nvSpPr>
              <p:cNvPr name="Freeform 145" id="145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146" id="146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147" id="147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48" id="148"/>
            <p:cNvGrpSpPr/>
            <p:nvPr/>
          </p:nvGrpSpPr>
          <p:grpSpPr>
            <a:xfrm rot="0">
              <a:off x="5347261" y="1219699"/>
              <a:ext cx="764354" cy="561368"/>
              <a:chOff x="0" y="0"/>
              <a:chExt cx="1624330" cy="1192964"/>
            </a:xfrm>
          </p:grpSpPr>
          <p:sp>
            <p:nvSpPr>
              <p:cNvPr name="Freeform 149" id="149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150" id="150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151" id="151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52" id="152"/>
            <p:cNvGrpSpPr/>
            <p:nvPr/>
          </p:nvGrpSpPr>
          <p:grpSpPr>
            <a:xfrm rot="0">
              <a:off x="6211567" y="1219699"/>
              <a:ext cx="764354" cy="561368"/>
              <a:chOff x="0" y="0"/>
              <a:chExt cx="1624330" cy="1192964"/>
            </a:xfrm>
          </p:grpSpPr>
          <p:sp>
            <p:nvSpPr>
              <p:cNvPr name="Freeform 153" id="153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154" id="154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155" id="155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56" id="156"/>
            <p:cNvGrpSpPr/>
            <p:nvPr/>
          </p:nvGrpSpPr>
          <p:grpSpPr>
            <a:xfrm rot="0">
              <a:off x="7095446" y="1219699"/>
              <a:ext cx="764354" cy="561368"/>
              <a:chOff x="0" y="0"/>
              <a:chExt cx="1624330" cy="1192964"/>
            </a:xfrm>
          </p:grpSpPr>
          <p:sp>
            <p:nvSpPr>
              <p:cNvPr name="Freeform 157" id="157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158" id="158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159" id="159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60" id="160"/>
            <p:cNvGrpSpPr/>
            <p:nvPr/>
          </p:nvGrpSpPr>
          <p:grpSpPr>
            <a:xfrm rot="0">
              <a:off x="1861612" y="946564"/>
              <a:ext cx="1702654" cy="845061"/>
              <a:chOff x="0" y="0"/>
              <a:chExt cx="3618311" cy="1795841"/>
            </a:xfrm>
          </p:grpSpPr>
          <p:sp>
            <p:nvSpPr>
              <p:cNvPr name="Freeform 161" id="161"/>
              <p:cNvSpPr/>
              <p:nvPr/>
            </p:nvSpPr>
            <p:spPr>
              <a:xfrm flipH="false" flipV="false" rot="0">
                <a:off x="41910" y="43180"/>
                <a:ext cx="3570051" cy="1747581"/>
              </a:xfrm>
              <a:custGeom>
                <a:avLst/>
                <a:gdLst/>
                <a:ahLst/>
                <a:cxnLst/>
                <a:rect r="r" b="b" t="t" l="l"/>
                <a:pathLst>
                  <a:path h="1747581" w="3570051">
                    <a:moveTo>
                      <a:pt x="0" y="0"/>
                    </a:moveTo>
                    <a:lnTo>
                      <a:pt x="3570051" y="0"/>
                    </a:lnTo>
                    <a:lnTo>
                      <a:pt x="3570051" y="1747581"/>
                    </a:lnTo>
                    <a:lnTo>
                      <a:pt x="0" y="1747581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162" id="162"/>
              <p:cNvSpPr/>
              <p:nvPr/>
            </p:nvSpPr>
            <p:spPr>
              <a:xfrm flipH="false" flipV="false" rot="0">
                <a:off x="35560" y="35560"/>
                <a:ext cx="3582751" cy="1760281"/>
              </a:xfrm>
              <a:custGeom>
                <a:avLst/>
                <a:gdLst/>
                <a:ahLst/>
                <a:cxnLst/>
                <a:rect r="r" b="b" t="t" l="l"/>
                <a:pathLst>
                  <a:path h="1760281" w="3582751">
                    <a:moveTo>
                      <a:pt x="3582751" y="1760281"/>
                    </a:moveTo>
                    <a:lnTo>
                      <a:pt x="0" y="1760281"/>
                    </a:lnTo>
                    <a:lnTo>
                      <a:pt x="0" y="0"/>
                    </a:lnTo>
                    <a:lnTo>
                      <a:pt x="3582751" y="0"/>
                    </a:lnTo>
                    <a:lnTo>
                      <a:pt x="3582751" y="1760281"/>
                    </a:lnTo>
                    <a:close/>
                    <a:moveTo>
                      <a:pt x="12700" y="1747581"/>
                    </a:moveTo>
                    <a:lnTo>
                      <a:pt x="3570051" y="1747581"/>
                    </a:lnTo>
                    <a:lnTo>
                      <a:pt x="3570051" y="12700"/>
                    </a:lnTo>
                    <a:lnTo>
                      <a:pt x="12700" y="12700"/>
                    </a:lnTo>
                    <a:lnTo>
                      <a:pt x="12700" y="1747581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163" id="163"/>
              <p:cNvSpPr/>
              <p:nvPr/>
            </p:nvSpPr>
            <p:spPr>
              <a:xfrm flipH="false" flipV="false" rot="0">
                <a:off x="0" y="0"/>
                <a:ext cx="3570051" cy="1747581"/>
              </a:xfrm>
              <a:custGeom>
                <a:avLst/>
                <a:gdLst/>
                <a:ahLst/>
                <a:cxnLst/>
                <a:rect r="r" b="b" t="t" l="l"/>
                <a:pathLst>
                  <a:path h="1747581" w="3570051">
                    <a:moveTo>
                      <a:pt x="0" y="0"/>
                    </a:moveTo>
                    <a:lnTo>
                      <a:pt x="3570051" y="0"/>
                    </a:lnTo>
                    <a:lnTo>
                      <a:pt x="3570051" y="1747581"/>
                    </a:lnTo>
                    <a:lnTo>
                      <a:pt x="0" y="174758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name="AutoShape 164" id="164"/>
            <p:cNvSpPr/>
            <p:nvPr/>
          </p:nvSpPr>
          <p:spPr>
            <a:xfrm>
              <a:off x="1787319" y="1482770"/>
              <a:ext cx="6072481" cy="0"/>
            </a:xfrm>
            <a:prstGeom prst="line">
              <a:avLst/>
            </a:prstGeom>
            <a:ln cap="flat" w="50800">
              <a:solidFill>
                <a:srgbClr val="DE8244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TextBox 165" id="165"/>
            <p:cNvSpPr txBox="true"/>
            <p:nvPr/>
          </p:nvSpPr>
          <p:spPr>
            <a:xfrm rot="0">
              <a:off x="3642860" y="1178829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b="true" sz="1007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2570</a:t>
              </a:r>
            </a:p>
          </p:txBody>
        </p:sp>
        <p:sp>
          <p:nvSpPr>
            <p:cNvPr name="TextBox 166" id="166"/>
            <p:cNvSpPr txBox="true"/>
            <p:nvPr/>
          </p:nvSpPr>
          <p:spPr>
            <a:xfrm rot="0">
              <a:off x="4532784" y="1178829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b="true" sz="1007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2571</a:t>
              </a:r>
            </a:p>
          </p:txBody>
        </p:sp>
        <p:sp>
          <p:nvSpPr>
            <p:cNvPr name="TextBox 167" id="167"/>
            <p:cNvSpPr txBox="true"/>
            <p:nvPr/>
          </p:nvSpPr>
          <p:spPr>
            <a:xfrm rot="0">
              <a:off x="5394688" y="1178829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2572</a:t>
              </a:r>
            </a:p>
          </p:txBody>
        </p:sp>
        <p:sp>
          <p:nvSpPr>
            <p:cNvPr name="TextBox 168" id="168"/>
            <p:cNvSpPr txBox="true"/>
            <p:nvPr/>
          </p:nvSpPr>
          <p:spPr>
            <a:xfrm rot="0">
              <a:off x="6259212" y="1170967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2573</a:t>
              </a:r>
            </a:p>
          </p:txBody>
        </p:sp>
        <p:sp>
          <p:nvSpPr>
            <p:cNvPr name="TextBox 169" id="169"/>
            <p:cNvSpPr txBox="true"/>
            <p:nvPr/>
          </p:nvSpPr>
          <p:spPr>
            <a:xfrm rot="0">
              <a:off x="7123736" y="1170967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2574</a:t>
              </a:r>
            </a:p>
          </p:txBody>
        </p:sp>
        <p:sp>
          <p:nvSpPr>
            <p:cNvPr name="TextBox 170" id="170"/>
            <p:cNvSpPr txBox="true"/>
            <p:nvPr/>
          </p:nvSpPr>
          <p:spPr>
            <a:xfrm rot="0">
              <a:off x="3627155" y="1496555"/>
              <a:ext cx="746523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</a:t>
              </a:r>
            </a:p>
          </p:txBody>
        </p:sp>
        <p:sp>
          <p:nvSpPr>
            <p:cNvPr name="TextBox 171" id="171"/>
            <p:cNvSpPr txBox="true"/>
            <p:nvPr/>
          </p:nvSpPr>
          <p:spPr>
            <a:xfrm rot="0">
              <a:off x="7116091" y="1508170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 u="sng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&gt;</a:t>
              </a: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5</a:t>
              </a:r>
            </a:p>
          </p:txBody>
        </p:sp>
        <p:grpSp>
          <p:nvGrpSpPr>
            <p:cNvPr name="Group 172" id="172"/>
            <p:cNvGrpSpPr/>
            <p:nvPr/>
          </p:nvGrpSpPr>
          <p:grpSpPr>
            <a:xfrm rot="0">
              <a:off x="3593182" y="936327"/>
              <a:ext cx="4281043" cy="214632"/>
              <a:chOff x="0" y="0"/>
              <a:chExt cx="1150672" cy="57689"/>
            </a:xfrm>
          </p:grpSpPr>
          <p:sp>
            <p:nvSpPr>
              <p:cNvPr name="Freeform 173" id="173"/>
              <p:cNvSpPr/>
              <p:nvPr/>
            </p:nvSpPr>
            <p:spPr>
              <a:xfrm flipH="false" flipV="false" rot="0">
                <a:off x="0" y="0"/>
                <a:ext cx="1150672" cy="57689"/>
              </a:xfrm>
              <a:custGeom>
                <a:avLst/>
                <a:gdLst/>
                <a:ahLst/>
                <a:cxnLst/>
                <a:rect r="r" b="b" t="t" l="l"/>
                <a:pathLst>
                  <a:path h="57689" w="1150672">
                    <a:moveTo>
                      <a:pt x="0" y="0"/>
                    </a:moveTo>
                    <a:lnTo>
                      <a:pt x="1150672" y="0"/>
                    </a:lnTo>
                    <a:lnTo>
                      <a:pt x="1150672" y="57689"/>
                    </a:lnTo>
                    <a:lnTo>
                      <a:pt x="0" y="57689"/>
                    </a:lnTo>
                    <a:close/>
                  </a:path>
                </a:pathLst>
              </a:custGeom>
              <a:solidFill>
                <a:srgbClr val="FFFAF2"/>
              </a:solidFill>
            </p:spPr>
          </p:sp>
          <p:sp>
            <p:nvSpPr>
              <p:cNvPr name="TextBox 174" id="174"/>
              <p:cNvSpPr txBox="true"/>
              <p:nvPr/>
            </p:nvSpPr>
            <p:spPr>
              <a:xfrm>
                <a:off x="0" y="-38100"/>
                <a:ext cx="1150672" cy="9578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40"/>
                  </a:lnSpc>
                </a:pPr>
              </a:p>
            </p:txBody>
          </p:sp>
        </p:grpSp>
        <p:sp>
          <p:nvSpPr>
            <p:cNvPr name="TextBox 175" id="175"/>
            <p:cNvSpPr txBox="true"/>
            <p:nvPr/>
          </p:nvSpPr>
          <p:spPr>
            <a:xfrm rot="0">
              <a:off x="3657950" y="897906"/>
              <a:ext cx="4154565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b="true" sz="1007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ปีงบประมาณ </a:t>
              </a:r>
            </a:p>
          </p:txBody>
        </p:sp>
        <p:sp>
          <p:nvSpPr>
            <p:cNvPr name="TextBox 176" id="176"/>
            <p:cNvSpPr txBox="true"/>
            <p:nvPr/>
          </p:nvSpPr>
          <p:spPr>
            <a:xfrm rot="0">
              <a:off x="4494606" y="1496555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</a:t>
              </a:r>
            </a:p>
          </p:txBody>
        </p:sp>
        <p:sp>
          <p:nvSpPr>
            <p:cNvPr name="TextBox 177" id="177"/>
            <p:cNvSpPr txBox="true"/>
            <p:nvPr/>
          </p:nvSpPr>
          <p:spPr>
            <a:xfrm rot="0">
              <a:off x="5392426" y="1496555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3</a:t>
              </a:r>
            </a:p>
          </p:txBody>
        </p:sp>
        <p:sp>
          <p:nvSpPr>
            <p:cNvPr name="TextBox 178" id="178"/>
            <p:cNvSpPr txBox="true"/>
            <p:nvPr/>
          </p:nvSpPr>
          <p:spPr>
            <a:xfrm rot="0">
              <a:off x="6238615" y="1496555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4</a:t>
              </a:r>
            </a:p>
          </p:txBody>
        </p:sp>
        <p:sp>
          <p:nvSpPr>
            <p:cNvPr name="TextBox 179" id="179"/>
            <p:cNvSpPr txBox="true"/>
            <p:nvPr/>
          </p:nvSpPr>
          <p:spPr>
            <a:xfrm rot="0">
              <a:off x="7369352" y="767855"/>
              <a:ext cx="743250" cy="13005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865"/>
                </a:lnSpc>
              </a:pPr>
              <a:r>
                <a:rPr lang="en-US" b="true" sz="565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หน่วยนับ :ชิ้น</a:t>
              </a:r>
            </a:p>
          </p:txBody>
        </p:sp>
        <p:sp>
          <p:nvSpPr>
            <p:cNvPr name="TextBox 180" id="180"/>
            <p:cNvSpPr txBox="true"/>
            <p:nvPr/>
          </p:nvSpPr>
          <p:spPr>
            <a:xfrm rot="0">
              <a:off x="1743598" y="378268"/>
              <a:ext cx="6634572" cy="31973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007"/>
                </a:lnSpc>
              </a:pPr>
              <a:r>
                <a:rPr lang="en-US" sz="1433" spc="-60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จำนวน Product  ทางวัฒนธรรม ที่ได้รับการส่งเสริมให้ชุมชนนำไปใช้</a:t>
              </a:r>
            </a:p>
          </p:txBody>
        </p:sp>
        <p:sp>
          <p:nvSpPr>
            <p:cNvPr name="TextBox 181" id="181"/>
            <p:cNvSpPr txBox="true"/>
            <p:nvPr/>
          </p:nvSpPr>
          <p:spPr>
            <a:xfrm rot="0">
              <a:off x="1927482" y="1535737"/>
              <a:ext cx="1577177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ค่าเป้าหมาย </a:t>
              </a:r>
            </a:p>
          </p:txBody>
        </p:sp>
        <p:grpSp>
          <p:nvGrpSpPr>
            <p:cNvPr name="Group 182" id="182"/>
            <p:cNvGrpSpPr/>
            <p:nvPr/>
          </p:nvGrpSpPr>
          <p:grpSpPr>
            <a:xfrm rot="0">
              <a:off x="1852894" y="1842425"/>
              <a:ext cx="6021331" cy="222447"/>
              <a:chOff x="0" y="0"/>
              <a:chExt cx="1618432" cy="59790"/>
            </a:xfrm>
          </p:grpSpPr>
          <p:sp>
            <p:nvSpPr>
              <p:cNvPr name="Freeform 183" id="183"/>
              <p:cNvSpPr/>
              <p:nvPr/>
            </p:nvSpPr>
            <p:spPr>
              <a:xfrm flipH="false" flipV="false" rot="0">
                <a:off x="0" y="0"/>
                <a:ext cx="1618432" cy="59790"/>
              </a:xfrm>
              <a:custGeom>
                <a:avLst/>
                <a:gdLst/>
                <a:ahLst/>
                <a:cxnLst/>
                <a:rect r="r" b="b" t="t" l="l"/>
                <a:pathLst>
                  <a:path h="59790" w="1618432">
                    <a:moveTo>
                      <a:pt x="0" y="0"/>
                    </a:moveTo>
                    <a:lnTo>
                      <a:pt x="1618432" y="0"/>
                    </a:lnTo>
                    <a:lnTo>
                      <a:pt x="1618432" y="59790"/>
                    </a:lnTo>
                    <a:lnTo>
                      <a:pt x="0" y="59790"/>
                    </a:lnTo>
                    <a:close/>
                  </a:path>
                </a:pathLst>
              </a:custGeom>
              <a:solidFill>
                <a:srgbClr val="FFFAF2"/>
              </a:solidFill>
            </p:spPr>
          </p:sp>
          <p:sp>
            <p:nvSpPr>
              <p:cNvPr name="TextBox 184" id="184"/>
              <p:cNvSpPr txBox="true"/>
              <p:nvPr/>
            </p:nvSpPr>
            <p:spPr>
              <a:xfrm>
                <a:off x="0" y="-38100"/>
                <a:ext cx="1618432" cy="978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40"/>
                  </a:lnSpc>
                </a:pPr>
              </a:p>
            </p:txBody>
          </p:sp>
        </p:grpSp>
        <p:sp>
          <p:nvSpPr>
            <p:cNvPr name="TextBox 185" id="185"/>
            <p:cNvSpPr txBox="true"/>
            <p:nvPr/>
          </p:nvSpPr>
          <p:spPr>
            <a:xfrm rot="0">
              <a:off x="1901068" y="1809154"/>
              <a:ext cx="5826502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ตัวชี้วัดใหม่</a:t>
              </a:r>
            </a:p>
          </p:txBody>
        </p:sp>
        <p:sp>
          <p:nvSpPr>
            <p:cNvPr name="TextBox 186" id="186"/>
            <p:cNvSpPr txBox="true"/>
            <p:nvPr/>
          </p:nvSpPr>
          <p:spPr>
            <a:xfrm rot="0">
              <a:off x="1861612" y="1104263"/>
              <a:ext cx="1568581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พ.ศ.</a:t>
              </a:r>
            </a:p>
          </p:txBody>
        </p:sp>
        <p:grpSp>
          <p:nvGrpSpPr>
            <p:cNvPr name="Group 187" id="187"/>
            <p:cNvGrpSpPr/>
            <p:nvPr/>
          </p:nvGrpSpPr>
          <p:grpSpPr>
            <a:xfrm rot="0">
              <a:off x="0" y="0"/>
              <a:ext cx="1801808" cy="1801808"/>
              <a:chOff x="0" y="0"/>
              <a:chExt cx="812800" cy="812800"/>
            </a:xfrm>
          </p:grpSpPr>
          <p:sp>
            <p:nvSpPr>
              <p:cNvPr name="Freeform 188" id="188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B7833"/>
              </a:solidFill>
            </p:spPr>
          </p:sp>
          <p:sp>
            <p:nvSpPr>
              <p:cNvPr name="TextBox 189" id="189"/>
              <p:cNvSpPr txBox="true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190" id="190"/>
            <p:cNvGrpSpPr>
              <a:grpSpLocks noChangeAspect="true"/>
            </p:cNvGrpSpPr>
            <p:nvPr/>
          </p:nvGrpSpPr>
          <p:grpSpPr>
            <a:xfrm rot="0">
              <a:off x="199580" y="199580"/>
              <a:ext cx="1402648" cy="1402648"/>
              <a:chOff x="0" y="0"/>
              <a:chExt cx="6355080" cy="6355080"/>
            </a:xfrm>
          </p:grpSpPr>
          <p:sp>
            <p:nvSpPr>
              <p:cNvPr name="Freeform 191" id="191"/>
              <p:cNvSpPr/>
              <p:nvPr/>
            </p:nvSpPr>
            <p:spPr>
              <a:xfrm flipH="false" flipV="false" rot="0">
                <a:off x="0" y="0"/>
                <a:ext cx="6355080" cy="6355080"/>
              </a:xfrm>
              <a:custGeom>
                <a:avLst/>
                <a:gdLst/>
                <a:ahLst/>
                <a:cxnLst/>
                <a:rect r="r" b="b" t="t" l="l"/>
                <a:pathLst>
                  <a:path h="6355080" w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name="TextBox 192" id="192"/>
            <p:cNvSpPr txBox="true"/>
            <p:nvPr/>
          </p:nvSpPr>
          <p:spPr>
            <a:xfrm rot="0">
              <a:off x="85323" y="515847"/>
              <a:ext cx="1582075" cy="77364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900"/>
                </a:lnSpc>
              </a:pPr>
              <a:r>
                <a:rPr lang="en-US" sz="3500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5.1</a:t>
              </a:r>
            </a:p>
          </p:txBody>
        </p:sp>
      </p:grpSp>
      <p:grpSp>
        <p:nvGrpSpPr>
          <p:cNvPr name="Group 193" id="193"/>
          <p:cNvGrpSpPr/>
          <p:nvPr/>
        </p:nvGrpSpPr>
        <p:grpSpPr>
          <a:xfrm rot="0">
            <a:off x="1059694" y="6304962"/>
            <a:ext cx="6276039" cy="1745255"/>
            <a:chOff x="0" y="0"/>
            <a:chExt cx="8368052" cy="2327007"/>
          </a:xfrm>
        </p:grpSpPr>
        <p:grpSp>
          <p:nvGrpSpPr>
            <p:cNvPr name="Group 194" id="194"/>
            <p:cNvGrpSpPr/>
            <p:nvPr/>
          </p:nvGrpSpPr>
          <p:grpSpPr>
            <a:xfrm rot="0">
              <a:off x="1178530" y="82414"/>
              <a:ext cx="7189522" cy="2244593"/>
              <a:chOff x="0" y="0"/>
              <a:chExt cx="1671696" cy="521909"/>
            </a:xfrm>
          </p:grpSpPr>
          <p:sp>
            <p:nvSpPr>
              <p:cNvPr name="Freeform 195" id="195"/>
              <p:cNvSpPr/>
              <p:nvPr/>
            </p:nvSpPr>
            <p:spPr>
              <a:xfrm flipH="false" flipV="false" rot="0">
                <a:off x="0" y="0"/>
                <a:ext cx="1671696" cy="521909"/>
              </a:xfrm>
              <a:custGeom>
                <a:avLst/>
                <a:gdLst/>
                <a:ahLst/>
                <a:cxnLst/>
                <a:rect r="r" b="b" t="t" l="l"/>
                <a:pathLst>
                  <a:path h="521909" w="1671696">
                    <a:moveTo>
                      <a:pt x="53124" y="0"/>
                    </a:moveTo>
                    <a:lnTo>
                      <a:pt x="1618573" y="0"/>
                    </a:lnTo>
                    <a:cubicBezTo>
                      <a:pt x="1632662" y="0"/>
                      <a:pt x="1646174" y="5597"/>
                      <a:pt x="1656137" y="15560"/>
                    </a:cubicBezTo>
                    <a:cubicBezTo>
                      <a:pt x="1666099" y="25522"/>
                      <a:pt x="1671696" y="39034"/>
                      <a:pt x="1671696" y="53124"/>
                    </a:cubicBezTo>
                    <a:lnTo>
                      <a:pt x="1671696" y="468785"/>
                    </a:lnTo>
                    <a:cubicBezTo>
                      <a:pt x="1671696" y="482875"/>
                      <a:pt x="1666099" y="496387"/>
                      <a:pt x="1656137" y="506350"/>
                    </a:cubicBezTo>
                    <a:cubicBezTo>
                      <a:pt x="1646174" y="516312"/>
                      <a:pt x="1632662" y="521909"/>
                      <a:pt x="1618573" y="521909"/>
                    </a:cubicBezTo>
                    <a:lnTo>
                      <a:pt x="53124" y="521909"/>
                    </a:lnTo>
                    <a:cubicBezTo>
                      <a:pt x="39034" y="521909"/>
                      <a:pt x="25522" y="516312"/>
                      <a:pt x="15560" y="506350"/>
                    </a:cubicBezTo>
                    <a:cubicBezTo>
                      <a:pt x="5597" y="496387"/>
                      <a:pt x="0" y="482875"/>
                      <a:pt x="0" y="468785"/>
                    </a:cubicBezTo>
                    <a:lnTo>
                      <a:pt x="0" y="53124"/>
                    </a:lnTo>
                    <a:cubicBezTo>
                      <a:pt x="0" y="39034"/>
                      <a:pt x="5597" y="25522"/>
                      <a:pt x="15560" y="15560"/>
                    </a:cubicBezTo>
                    <a:cubicBezTo>
                      <a:pt x="25522" y="5597"/>
                      <a:pt x="39034" y="0"/>
                      <a:pt x="53124" y="0"/>
                    </a:cubicBezTo>
                    <a:close/>
                  </a:path>
                </a:pathLst>
              </a:custGeom>
              <a:solidFill>
                <a:srgbClr val="EB7833"/>
              </a:solidFill>
            </p:spPr>
          </p:sp>
          <p:sp>
            <p:nvSpPr>
              <p:cNvPr name="TextBox 196" id="196"/>
              <p:cNvSpPr txBox="true"/>
              <p:nvPr/>
            </p:nvSpPr>
            <p:spPr>
              <a:xfrm>
                <a:off x="0" y="-28575"/>
                <a:ext cx="1671696" cy="55048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</a:pPr>
              </a:p>
            </p:txBody>
          </p:sp>
        </p:grpSp>
        <p:grpSp>
          <p:nvGrpSpPr>
            <p:cNvPr name="Group 197" id="197"/>
            <p:cNvGrpSpPr/>
            <p:nvPr/>
          </p:nvGrpSpPr>
          <p:grpSpPr>
            <a:xfrm rot="0">
              <a:off x="1451300" y="233217"/>
              <a:ext cx="6764117" cy="1963086"/>
              <a:chOff x="0" y="0"/>
              <a:chExt cx="22444046" cy="6513723"/>
            </a:xfrm>
          </p:grpSpPr>
          <p:sp>
            <p:nvSpPr>
              <p:cNvPr name="Freeform 198" id="198"/>
              <p:cNvSpPr/>
              <p:nvPr/>
            </p:nvSpPr>
            <p:spPr>
              <a:xfrm flipH="false" flipV="false" rot="0">
                <a:off x="-12700" y="-12700"/>
                <a:ext cx="22469446" cy="6539123"/>
              </a:xfrm>
              <a:custGeom>
                <a:avLst/>
                <a:gdLst/>
                <a:ahLst/>
                <a:cxnLst/>
                <a:rect r="r" b="b" t="t" l="l"/>
                <a:pathLst>
                  <a:path h="6539123" w="22469446">
                    <a:moveTo>
                      <a:pt x="21607115" y="0"/>
                    </a:moveTo>
                    <a:lnTo>
                      <a:pt x="862330" y="0"/>
                    </a:lnTo>
                    <a:cubicBezTo>
                      <a:pt x="389890" y="0"/>
                      <a:pt x="0" y="389890"/>
                      <a:pt x="0" y="862330"/>
                    </a:cubicBezTo>
                    <a:lnTo>
                      <a:pt x="0" y="5676793"/>
                    </a:lnTo>
                    <a:cubicBezTo>
                      <a:pt x="0" y="6149233"/>
                      <a:pt x="389890" y="6539123"/>
                      <a:pt x="862330" y="6539123"/>
                    </a:cubicBezTo>
                    <a:lnTo>
                      <a:pt x="21607115" y="6539123"/>
                    </a:lnTo>
                    <a:cubicBezTo>
                      <a:pt x="22079556" y="6539123"/>
                      <a:pt x="22469446" y="6149233"/>
                      <a:pt x="22469446" y="5676793"/>
                    </a:cubicBezTo>
                    <a:lnTo>
                      <a:pt x="22469446" y="862330"/>
                    </a:lnTo>
                    <a:cubicBezTo>
                      <a:pt x="22469446" y="389890"/>
                      <a:pt x="22079556" y="0"/>
                      <a:pt x="21607115" y="0"/>
                    </a:cubicBezTo>
                    <a:close/>
                    <a:moveTo>
                      <a:pt x="22278946" y="927100"/>
                    </a:moveTo>
                    <a:lnTo>
                      <a:pt x="22278946" y="5676793"/>
                    </a:lnTo>
                    <a:cubicBezTo>
                      <a:pt x="22278946" y="6043823"/>
                      <a:pt x="21974146" y="6348623"/>
                      <a:pt x="21607115" y="6348623"/>
                    </a:cubicBezTo>
                    <a:lnTo>
                      <a:pt x="862330" y="6348623"/>
                    </a:lnTo>
                    <a:cubicBezTo>
                      <a:pt x="495300" y="6348623"/>
                      <a:pt x="190500" y="6043823"/>
                      <a:pt x="190500" y="5676793"/>
                    </a:cubicBezTo>
                    <a:lnTo>
                      <a:pt x="190500" y="862330"/>
                    </a:lnTo>
                    <a:cubicBezTo>
                      <a:pt x="190500" y="495300"/>
                      <a:pt x="495300" y="190500"/>
                      <a:pt x="862330" y="190500"/>
                    </a:cubicBezTo>
                    <a:lnTo>
                      <a:pt x="21607115" y="190500"/>
                    </a:lnTo>
                    <a:cubicBezTo>
                      <a:pt x="21974146" y="190500"/>
                      <a:pt x="22278946" y="495300"/>
                      <a:pt x="22278946" y="862330"/>
                    </a:cubicBezTo>
                    <a:lnTo>
                      <a:pt x="22278946" y="92710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99" id="199"/>
            <p:cNvGrpSpPr/>
            <p:nvPr/>
          </p:nvGrpSpPr>
          <p:grpSpPr>
            <a:xfrm rot="0">
              <a:off x="3604057" y="1225866"/>
              <a:ext cx="764354" cy="555201"/>
              <a:chOff x="0" y="0"/>
              <a:chExt cx="1624330" cy="1179858"/>
            </a:xfrm>
          </p:grpSpPr>
          <p:sp>
            <p:nvSpPr>
              <p:cNvPr name="Freeform 200" id="200"/>
              <p:cNvSpPr/>
              <p:nvPr/>
            </p:nvSpPr>
            <p:spPr>
              <a:xfrm flipH="false" flipV="false" rot="0">
                <a:off x="41910" y="43180"/>
                <a:ext cx="1576070" cy="1131598"/>
              </a:xfrm>
              <a:custGeom>
                <a:avLst/>
                <a:gdLst/>
                <a:ahLst/>
                <a:cxnLst/>
                <a:rect r="r" b="b" t="t" l="l"/>
                <a:pathLst>
                  <a:path h="1131598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31598"/>
                    </a:lnTo>
                    <a:lnTo>
                      <a:pt x="0" y="1131598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201" id="201"/>
              <p:cNvSpPr/>
              <p:nvPr/>
            </p:nvSpPr>
            <p:spPr>
              <a:xfrm flipH="false" flipV="false" rot="0">
                <a:off x="35560" y="35560"/>
                <a:ext cx="1588770" cy="1144298"/>
              </a:xfrm>
              <a:custGeom>
                <a:avLst/>
                <a:gdLst/>
                <a:ahLst/>
                <a:cxnLst/>
                <a:rect r="r" b="b" t="t" l="l"/>
                <a:pathLst>
                  <a:path h="1144298" w="1588770">
                    <a:moveTo>
                      <a:pt x="1588770" y="1144298"/>
                    </a:moveTo>
                    <a:lnTo>
                      <a:pt x="0" y="1144298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44298"/>
                    </a:lnTo>
                    <a:close/>
                    <a:moveTo>
                      <a:pt x="12700" y="1131598"/>
                    </a:moveTo>
                    <a:lnTo>
                      <a:pt x="1576070" y="1131598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31598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202" id="202"/>
              <p:cNvSpPr/>
              <p:nvPr/>
            </p:nvSpPr>
            <p:spPr>
              <a:xfrm flipH="false" flipV="false" rot="0">
                <a:off x="0" y="0"/>
                <a:ext cx="1576070" cy="1131598"/>
              </a:xfrm>
              <a:custGeom>
                <a:avLst/>
                <a:gdLst/>
                <a:ahLst/>
                <a:cxnLst/>
                <a:rect r="r" b="b" t="t" l="l"/>
                <a:pathLst>
                  <a:path h="1131598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31598"/>
                    </a:lnTo>
                    <a:lnTo>
                      <a:pt x="0" y="1131598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203" id="203"/>
            <p:cNvGrpSpPr/>
            <p:nvPr/>
          </p:nvGrpSpPr>
          <p:grpSpPr>
            <a:xfrm rot="0">
              <a:off x="4468015" y="1219699"/>
              <a:ext cx="764354" cy="561368"/>
              <a:chOff x="0" y="0"/>
              <a:chExt cx="1624330" cy="1192964"/>
            </a:xfrm>
          </p:grpSpPr>
          <p:sp>
            <p:nvSpPr>
              <p:cNvPr name="Freeform 204" id="204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205" id="205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206" id="206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207" id="207"/>
            <p:cNvGrpSpPr/>
            <p:nvPr/>
          </p:nvGrpSpPr>
          <p:grpSpPr>
            <a:xfrm rot="0">
              <a:off x="5347261" y="1219699"/>
              <a:ext cx="764354" cy="561368"/>
              <a:chOff x="0" y="0"/>
              <a:chExt cx="1624330" cy="1192964"/>
            </a:xfrm>
          </p:grpSpPr>
          <p:sp>
            <p:nvSpPr>
              <p:cNvPr name="Freeform 208" id="208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209" id="209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210" id="210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211" id="211"/>
            <p:cNvGrpSpPr/>
            <p:nvPr/>
          </p:nvGrpSpPr>
          <p:grpSpPr>
            <a:xfrm rot="0">
              <a:off x="6211567" y="1219699"/>
              <a:ext cx="764354" cy="561368"/>
              <a:chOff x="0" y="0"/>
              <a:chExt cx="1624330" cy="1192964"/>
            </a:xfrm>
          </p:grpSpPr>
          <p:sp>
            <p:nvSpPr>
              <p:cNvPr name="Freeform 212" id="212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213" id="213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214" id="214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215" id="215"/>
            <p:cNvGrpSpPr/>
            <p:nvPr/>
          </p:nvGrpSpPr>
          <p:grpSpPr>
            <a:xfrm rot="0">
              <a:off x="7095446" y="1219699"/>
              <a:ext cx="764354" cy="561368"/>
              <a:chOff x="0" y="0"/>
              <a:chExt cx="1624330" cy="1192964"/>
            </a:xfrm>
          </p:grpSpPr>
          <p:sp>
            <p:nvSpPr>
              <p:cNvPr name="Freeform 216" id="216"/>
              <p:cNvSpPr/>
              <p:nvPr/>
            </p:nvSpPr>
            <p:spPr>
              <a:xfrm flipH="false" flipV="false" rot="0">
                <a:off x="41910" y="4318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217" id="217"/>
              <p:cNvSpPr/>
              <p:nvPr/>
            </p:nvSpPr>
            <p:spPr>
              <a:xfrm flipH="false" flipV="false" rot="0">
                <a:off x="35560" y="35560"/>
                <a:ext cx="1588770" cy="1157404"/>
              </a:xfrm>
              <a:custGeom>
                <a:avLst/>
                <a:gdLst/>
                <a:ahLst/>
                <a:cxnLst/>
                <a:rect r="r" b="b" t="t" l="l"/>
                <a:pathLst>
                  <a:path h="1157404" w="1588770">
                    <a:moveTo>
                      <a:pt x="1588770" y="1157404"/>
                    </a:moveTo>
                    <a:lnTo>
                      <a:pt x="0" y="1157404"/>
                    </a:lnTo>
                    <a:lnTo>
                      <a:pt x="0" y="0"/>
                    </a:lnTo>
                    <a:lnTo>
                      <a:pt x="1588770" y="0"/>
                    </a:lnTo>
                    <a:lnTo>
                      <a:pt x="1588770" y="1157404"/>
                    </a:lnTo>
                    <a:close/>
                    <a:moveTo>
                      <a:pt x="12700" y="1144704"/>
                    </a:moveTo>
                    <a:lnTo>
                      <a:pt x="1576070" y="1144704"/>
                    </a:lnTo>
                    <a:lnTo>
                      <a:pt x="1576070" y="12700"/>
                    </a:lnTo>
                    <a:lnTo>
                      <a:pt x="12700" y="12700"/>
                    </a:lnTo>
                    <a:lnTo>
                      <a:pt x="12700" y="1144704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218" id="218"/>
              <p:cNvSpPr/>
              <p:nvPr/>
            </p:nvSpPr>
            <p:spPr>
              <a:xfrm flipH="false" flipV="false" rot="0">
                <a:off x="0" y="0"/>
                <a:ext cx="1576070" cy="1144704"/>
              </a:xfrm>
              <a:custGeom>
                <a:avLst/>
                <a:gdLst/>
                <a:ahLst/>
                <a:cxnLst/>
                <a:rect r="r" b="b" t="t" l="l"/>
                <a:pathLst>
                  <a:path h="1144704" w="1576070">
                    <a:moveTo>
                      <a:pt x="0" y="0"/>
                    </a:moveTo>
                    <a:lnTo>
                      <a:pt x="1576070" y="0"/>
                    </a:lnTo>
                    <a:lnTo>
                      <a:pt x="1576070" y="1144704"/>
                    </a:lnTo>
                    <a:lnTo>
                      <a:pt x="0" y="1144704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219" id="219"/>
            <p:cNvGrpSpPr/>
            <p:nvPr/>
          </p:nvGrpSpPr>
          <p:grpSpPr>
            <a:xfrm rot="0">
              <a:off x="1861612" y="946564"/>
              <a:ext cx="1702654" cy="845061"/>
              <a:chOff x="0" y="0"/>
              <a:chExt cx="3618311" cy="1795841"/>
            </a:xfrm>
          </p:grpSpPr>
          <p:sp>
            <p:nvSpPr>
              <p:cNvPr name="Freeform 220" id="220"/>
              <p:cNvSpPr/>
              <p:nvPr/>
            </p:nvSpPr>
            <p:spPr>
              <a:xfrm flipH="false" flipV="false" rot="0">
                <a:off x="41910" y="43180"/>
                <a:ext cx="3570051" cy="1747581"/>
              </a:xfrm>
              <a:custGeom>
                <a:avLst/>
                <a:gdLst/>
                <a:ahLst/>
                <a:cxnLst/>
                <a:rect r="r" b="b" t="t" l="l"/>
                <a:pathLst>
                  <a:path h="1747581" w="3570051">
                    <a:moveTo>
                      <a:pt x="0" y="0"/>
                    </a:moveTo>
                    <a:lnTo>
                      <a:pt x="3570051" y="0"/>
                    </a:lnTo>
                    <a:lnTo>
                      <a:pt x="3570051" y="1747581"/>
                    </a:lnTo>
                    <a:lnTo>
                      <a:pt x="0" y="1747581"/>
                    </a:lnTo>
                    <a:close/>
                  </a:path>
                </a:pathLst>
              </a:custGeom>
              <a:solidFill>
                <a:srgbClr val="77838D"/>
              </a:solidFill>
            </p:spPr>
          </p:sp>
          <p:sp>
            <p:nvSpPr>
              <p:cNvPr name="Freeform 221" id="221"/>
              <p:cNvSpPr/>
              <p:nvPr/>
            </p:nvSpPr>
            <p:spPr>
              <a:xfrm flipH="false" flipV="false" rot="0">
                <a:off x="35560" y="35560"/>
                <a:ext cx="3582751" cy="1760281"/>
              </a:xfrm>
              <a:custGeom>
                <a:avLst/>
                <a:gdLst/>
                <a:ahLst/>
                <a:cxnLst/>
                <a:rect r="r" b="b" t="t" l="l"/>
                <a:pathLst>
                  <a:path h="1760281" w="3582751">
                    <a:moveTo>
                      <a:pt x="3582751" y="1760281"/>
                    </a:moveTo>
                    <a:lnTo>
                      <a:pt x="0" y="1760281"/>
                    </a:lnTo>
                    <a:lnTo>
                      <a:pt x="0" y="0"/>
                    </a:lnTo>
                    <a:lnTo>
                      <a:pt x="3582751" y="0"/>
                    </a:lnTo>
                    <a:lnTo>
                      <a:pt x="3582751" y="1760281"/>
                    </a:lnTo>
                    <a:close/>
                    <a:moveTo>
                      <a:pt x="12700" y="1747581"/>
                    </a:moveTo>
                    <a:lnTo>
                      <a:pt x="3570051" y="1747581"/>
                    </a:lnTo>
                    <a:lnTo>
                      <a:pt x="3570051" y="12700"/>
                    </a:lnTo>
                    <a:lnTo>
                      <a:pt x="12700" y="12700"/>
                    </a:lnTo>
                    <a:lnTo>
                      <a:pt x="12700" y="1747581"/>
                    </a:lnTo>
                    <a:close/>
                  </a:path>
                </a:pathLst>
              </a:custGeom>
              <a:solidFill>
                <a:srgbClr val="9AA7B2"/>
              </a:solidFill>
            </p:spPr>
          </p:sp>
          <p:sp>
            <p:nvSpPr>
              <p:cNvPr name="Freeform 222" id="222"/>
              <p:cNvSpPr/>
              <p:nvPr/>
            </p:nvSpPr>
            <p:spPr>
              <a:xfrm flipH="false" flipV="false" rot="0">
                <a:off x="0" y="0"/>
                <a:ext cx="3570051" cy="1747581"/>
              </a:xfrm>
              <a:custGeom>
                <a:avLst/>
                <a:gdLst/>
                <a:ahLst/>
                <a:cxnLst/>
                <a:rect r="r" b="b" t="t" l="l"/>
                <a:pathLst>
                  <a:path h="1747581" w="3570051">
                    <a:moveTo>
                      <a:pt x="0" y="0"/>
                    </a:moveTo>
                    <a:lnTo>
                      <a:pt x="3570051" y="0"/>
                    </a:lnTo>
                    <a:lnTo>
                      <a:pt x="3570051" y="1747581"/>
                    </a:lnTo>
                    <a:lnTo>
                      <a:pt x="0" y="174758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name="AutoShape 223" id="223"/>
            <p:cNvSpPr/>
            <p:nvPr/>
          </p:nvSpPr>
          <p:spPr>
            <a:xfrm>
              <a:off x="1787319" y="1482770"/>
              <a:ext cx="6072481" cy="0"/>
            </a:xfrm>
            <a:prstGeom prst="line">
              <a:avLst/>
            </a:prstGeom>
            <a:ln cap="flat" w="50800">
              <a:solidFill>
                <a:srgbClr val="DE8244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TextBox 224" id="224"/>
            <p:cNvSpPr txBox="true"/>
            <p:nvPr/>
          </p:nvSpPr>
          <p:spPr>
            <a:xfrm rot="0">
              <a:off x="3642860" y="1178829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b="true" sz="1007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2570</a:t>
              </a:r>
            </a:p>
          </p:txBody>
        </p:sp>
        <p:sp>
          <p:nvSpPr>
            <p:cNvPr name="TextBox 225" id="225"/>
            <p:cNvSpPr txBox="true"/>
            <p:nvPr/>
          </p:nvSpPr>
          <p:spPr>
            <a:xfrm rot="0">
              <a:off x="4532784" y="1178829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b="true" sz="1007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2571</a:t>
              </a:r>
            </a:p>
          </p:txBody>
        </p:sp>
        <p:sp>
          <p:nvSpPr>
            <p:cNvPr name="TextBox 226" id="226"/>
            <p:cNvSpPr txBox="true"/>
            <p:nvPr/>
          </p:nvSpPr>
          <p:spPr>
            <a:xfrm rot="0">
              <a:off x="5394688" y="1178829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2572</a:t>
              </a:r>
            </a:p>
          </p:txBody>
        </p:sp>
        <p:sp>
          <p:nvSpPr>
            <p:cNvPr name="TextBox 227" id="227"/>
            <p:cNvSpPr txBox="true"/>
            <p:nvPr/>
          </p:nvSpPr>
          <p:spPr>
            <a:xfrm rot="0">
              <a:off x="6259212" y="1170967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2573</a:t>
              </a:r>
            </a:p>
          </p:txBody>
        </p:sp>
        <p:sp>
          <p:nvSpPr>
            <p:cNvPr name="TextBox 228" id="228"/>
            <p:cNvSpPr txBox="true"/>
            <p:nvPr/>
          </p:nvSpPr>
          <p:spPr>
            <a:xfrm rot="0">
              <a:off x="7123736" y="1170967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541"/>
                </a:lnSpc>
              </a:pPr>
              <a:r>
                <a:rPr lang="en-US" sz="1007" b="true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2574</a:t>
              </a:r>
            </a:p>
          </p:txBody>
        </p:sp>
        <p:sp>
          <p:nvSpPr>
            <p:cNvPr name="TextBox 229" id="229"/>
            <p:cNvSpPr txBox="true"/>
            <p:nvPr/>
          </p:nvSpPr>
          <p:spPr>
            <a:xfrm rot="0">
              <a:off x="7116091" y="1508170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 u="sng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&gt;</a:t>
              </a: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10</a:t>
              </a:r>
            </a:p>
          </p:txBody>
        </p:sp>
        <p:grpSp>
          <p:nvGrpSpPr>
            <p:cNvPr name="Group 230" id="230"/>
            <p:cNvGrpSpPr/>
            <p:nvPr/>
          </p:nvGrpSpPr>
          <p:grpSpPr>
            <a:xfrm rot="0">
              <a:off x="3593182" y="936327"/>
              <a:ext cx="4281043" cy="214632"/>
              <a:chOff x="0" y="0"/>
              <a:chExt cx="1150672" cy="57689"/>
            </a:xfrm>
          </p:grpSpPr>
          <p:sp>
            <p:nvSpPr>
              <p:cNvPr name="Freeform 231" id="231"/>
              <p:cNvSpPr/>
              <p:nvPr/>
            </p:nvSpPr>
            <p:spPr>
              <a:xfrm flipH="false" flipV="false" rot="0">
                <a:off x="0" y="0"/>
                <a:ext cx="1150672" cy="57689"/>
              </a:xfrm>
              <a:custGeom>
                <a:avLst/>
                <a:gdLst/>
                <a:ahLst/>
                <a:cxnLst/>
                <a:rect r="r" b="b" t="t" l="l"/>
                <a:pathLst>
                  <a:path h="57689" w="1150672">
                    <a:moveTo>
                      <a:pt x="0" y="0"/>
                    </a:moveTo>
                    <a:lnTo>
                      <a:pt x="1150672" y="0"/>
                    </a:lnTo>
                    <a:lnTo>
                      <a:pt x="1150672" y="57689"/>
                    </a:lnTo>
                    <a:lnTo>
                      <a:pt x="0" y="57689"/>
                    </a:lnTo>
                    <a:close/>
                  </a:path>
                </a:pathLst>
              </a:custGeom>
              <a:solidFill>
                <a:srgbClr val="FFFAF2"/>
              </a:solidFill>
            </p:spPr>
          </p:sp>
          <p:sp>
            <p:nvSpPr>
              <p:cNvPr name="TextBox 232" id="232"/>
              <p:cNvSpPr txBox="true"/>
              <p:nvPr/>
            </p:nvSpPr>
            <p:spPr>
              <a:xfrm>
                <a:off x="0" y="-38100"/>
                <a:ext cx="1150672" cy="9578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40"/>
                  </a:lnSpc>
                </a:pPr>
              </a:p>
            </p:txBody>
          </p:sp>
        </p:grpSp>
        <p:sp>
          <p:nvSpPr>
            <p:cNvPr name="TextBox 233" id="233"/>
            <p:cNvSpPr txBox="true"/>
            <p:nvPr/>
          </p:nvSpPr>
          <p:spPr>
            <a:xfrm rot="0">
              <a:off x="3657950" y="897906"/>
              <a:ext cx="4154565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b="true" sz="1007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ปีงบประมาณ </a:t>
              </a:r>
            </a:p>
          </p:txBody>
        </p:sp>
        <p:sp>
          <p:nvSpPr>
            <p:cNvPr name="TextBox 234" id="234"/>
            <p:cNvSpPr txBox="true"/>
            <p:nvPr/>
          </p:nvSpPr>
          <p:spPr>
            <a:xfrm rot="0">
              <a:off x="7129352" y="767855"/>
              <a:ext cx="743250" cy="13005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865"/>
                </a:lnSpc>
              </a:pPr>
              <a:r>
                <a:rPr lang="en-US" b="true" sz="565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หน่วยนับ : ชุมชน</a:t>
              </a:r>
            </a:p>
          </p:txBody>
        </p:sp>
        <p:sp>
          <p:nvSpPr>
            <p:cNvPr name="TextBox 235" id="235"/>
            <p:cNvSpPr txBox="true"/>
            <p:nvPr/>
          </p:nvSpPr>
          <p:spPr>
            <a:xfrm rot="0">
              <a:off x="1787319" y="282268"/>
              <a:ext cx="6207734" cy="31973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007"/>
                </a:lnSpc>
              </a:pPr>
              <a:r>
                <a:rPr lang="en-US" sz="1433" spc="-60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จำนวนชุมชนที่เข้าร่วมกิจกรรมวัฒนธรรมของมหาวิทยาลัยต่อปี</a:t>
              </a:r>
            </a:p>
          </p:txBody>
        </p:sp>
        <p:sp>
          <p:nvSpPr>
            <p:cNvPr name="TextBox 236" id="236"/>
            <p:cNvSpPr txBox="true"/>
            <p:nvPr/>
          </p:nvSpPr>
          <p:spPr>
            <a:xfrm rot="0">
              <a:off x="1927482" y="1535737"/>
              <a:ext cx="1577177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ค่าเป้าหมาย </a:t>
              </a:r>
            </a:p>
          </p:txBody>
        </p:sp>
        <p:grpSp>
          <p:nvGrpSpPr>
            <p:cNvPr name="Group 237" id="237"/>
            <p:cNvGrpSpPr/>
            <p:nvPr/>
          </p:nvGrpSpPr>
          <p:grpSpPr>
            <a:xfrm rot="0">
              <a:off x="1852894" y="1842425"/>
              <a:ext cx="6021331" cy="222447"/>
              <a:chOff x="0" y="0"/>
              <a:chExt cx="1618432" cy="59790"/>
            </a:xfrm>
          </p:grpSpPr>
          <p:sp>
            <p:nvSpPr>
              <p:cNvPr name="Freeform 238" id="238"/>
              <p:cNvSpPr/>
              <p:nvPr/>
            </p:nvSpPr>
            <p:spPr>
              <a:xfrm flipH="false" flipV="false" rot="0">
                <a:off x="0" y="0"/>
                <a:ext cx="1618432" cy="59790"/>
              </a:xfrm>
              <a:custGeom>
                <a:avLst/>
                <a:gdLst/>
                <a:ahLst/>
                <a:cxnLst/>
                <a:rect r="r" b="b" t="t" l="l"/>
                <a:pathLst>
                  <a:path h="59790" w="1618432">
                    <a:moveTo>
                      <a:pt x="0" y="0"/>
                    </a:moveTo>
                    <a:lnTo>
                      <a:pt x="1618432" y="0"/>
                    </a:lnTo>
                    <a:lnTo>
                      <a:pt x="1618432" y="59790"/>
                    </a:lnTo>
                    <a:lnTo>
                      <a:pt x="0" y="59790"/>
                    </a:lnTo>
                    <a:close/>
                  </a:path>
                </a:pathLst>
              </a:custGeom>
              <a:solidFill>
                <a:srgbClr val="FFFAF2"/>
              </a:solidFill>
            </p:spPr>
          </p:sp>
          <p:sp>
            <p:nvSpPr>
              <p:cNvPr name="TextBox 239" id="239"/>
              <p:cNvSpPr txBox="true"/>
              <p:nvPr/>
            </p:nvSpPr>
            <p:spPr>
              <a:xfrm>
                <a:off x="0" y="-38100"/>
                <a:ext cx="1618432" cy="9789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40"/>
                  </a:lnSpc>
                </a:pPr>
              </a:p>
            </p:txBody>
          </p:sp>
        </p:grpSp>
        <p:sp>
          <p:nvSpPr>
            <p:cNvPr name="TextBox 240" id="240"/>
            <p:cNvSpPr txBox="true"/>
            <p:nvPr/>
          </p:nvSpPr>
          <p:spPr>
            <a:xfrm rot="0">
              <a:off x="1901068" y="1809154"/>
              <a:ext cx="5826502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ตัวชี้วัดใหม่</a:t>
              </a:r>
            </a:p>
          </p:txBody>
        </p:sp>
        <p:sp>
          <p:nvSpPr>
            <p:cNvPr name="TextBox 241" id="241"/>
            <p:cNvSpPr txBox="true"/>
            <p:nvPr/>
          </p:nvSpPr>
          <p:spPr>
            <a:xfrm rot="0">
              <a:off x="1861612" y="1104263"/>
              <a:ext cx="1568581" cy="23566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5"/>
                </a:lnSpc>
              </a:pPr>
              <a:r>
                <a:rPr lang="en-US" b="true" sz="101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พ.ศ.</a:t>
              </a:r>
            </a:p>
          </p:txBody>
        </p:sp>
        <p:grpSp>
          <p:nvGrpSpPr>
            <p:cNvPr name="Group 242" id="242"/>
            <p:cNvGrpSpPr/>
            <p:nvPr/>
          </p:nvGrpSpPr>
          <p:grpSpPr>
            <a:xfrm rot="0">
              <a:off x="0" y="0"/>
              <a:ext cx="1801808" cy="1801808"/>
              <a:chOff x="0" y="0"/>
              <a:chExt cx="812800" cy="812800"/>
            </a:xfrm>
          </p:grpSpPr>
          <p:sp>
            <p:nvSpPr>
              <p:cNvPr name="Freeform 243" id="243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B7833"/>
              </a:solidFill>
            </p:spPr>
          </p:sp>
          <p:sp>
            <p:nvSpPr>
              <p:cNvPr name="TextBox 244" id="244"/>
              <p:cNvSpPr txBox="true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960"/>
                  </a:lnSpc>
                  <a:spcBef>
                    <a:spcPct val="0"/>
                  </a:spcBef>
                </a:pPr>
              </a:p>
            </p:txBody>
          </p:sp>
        </p:grpSp>
        <p:grpSp>
          <p:nvGrpSpPr>
            <p:cNvPr name="Group 245" id="245"/>
            <p:cNvGrpSpPr>
              <a:grpSpLocks noChangeAspect="true"/>
            </p:cNvGrpSpPr>
            <p:nvPr/>
          </p:nvGrpSpPr>
          <p:grpSpPr>
            <a:xfrm rot="0">
              <a:off x="199580" y="199580"/>
              <a:ext cx="1402648" cy="1402648"/>
              <a:chOff x="0" y="0"/>
              <a:chExt cx="6355080" cy="6355080"/>
            </a:xfrm>
          </p:grpSpPr>
          <p:sp>
            <p:nvSpPr>
              <p:cNvPr name="Freeform 246" id="246"/>
              <p:cNvSpPr/>
              <p:nvPr/>
            </p:nvSpPr>
            <p:spPr>
              <a:xfrm flipH="false" flipV="false" rot="0">
                <a:off x="0" y="0"/>
                <a:ext cx="6355080" cy="6355080"/>
              </a:xfrm>
              <a:custGeom>
                <a:avLst/>
                <a:gdLst/>
                <a:ahLst/>
                <a:cxnLst/>
                <a:rect r="r" b="b" t="t" l="l"/>
                <a:pathLst>
                  <a:path h="6355080" w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sp>
          <p:nvSpPr>
            <p:cNvPr name="TextBox 247" id="247"/>
            <p:cNvSpPr txBox="true"/>
            <p:nvPr/>
          </p:nvSpPr>
          <p:spPr>
            <a:xfrm rot="0">
              <a:off x="214970" y="455468"/>
              <a:ext cx="1340775" cy="77364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900"/>
                </a:lnSpc>
              </a:pPr>
              <a:r>
                <a:rPr lang="en-US" sz="3500">
                  <a:solidFill>
                    <a:srgbClr val="FFFFFF"/>
                  </a:solidFill>
                  <a:latin typeface="DM Serif Display"/>
                  <a:ea typeface="DM Serif Display"/>
                  <a:cs typeface="DM Serif Display"/>
                  <a:sym typeface="DM Serif Display"/>
                </a:rPr>
                <a:t>5.3</a:t>
              </a:r>
            </a:p>
          </p:txBody>
        </p:sp>
        <p:sp>
          <p:nvSpPr>
            <p:cNvPr name="TextBox 248" id="248"/>
            <p:cNvSpPr txBox="true"/>
            <p:nvPr/>
          </p:nvSpPr>
          <p:spPr>
            <a:xfrm rot="0">
              <a:off x="3586771" y="1506169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5</a:t>
              </a:r>
            </a:p>
          </p:txBody>
        </p:sp>
        <p:sp>
          <p:nvSpPr>
            <p:cNvPr name="TextBox 249" id="249"/>
            <p:cNvSpPr txBox="true"/>
            <p:nvPr/>
          </p:nvSpPr>
          <p:spPr>
            <a:xfrm rot="0">
              <a:off x="4496840" y="1527848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10</a:t>
              </a:r>
            </a:p>
          </p:txBody>
        </p:sp>
        <p:sp>
          <p:nvSpPr>
            <p:cNvPr name="TextBox 250" id="250"/>
            <p:cNvSpPr txBox="true"/>
            <p:nvPr/>
          </p:nvSpPr>
          <p:spPr>
            <a:xfrm rot="0">
              <a:off x="5359370" y="1506169"/>
              <a:ext cx="789006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10</a:t>
              </a:r>
            </a:p>
          </p:txBody>
        </p:sp>
        <p:sp>
          <p:nvSpPr>
            <p:cNvPr name="TextBox 251" id="251"/>
            <p:cNvSpPr txBox="true"/>
            <p:nvPr/>
          </p:nvSpPr>
          <p:spPr>
            <a:xfrm rot="0">
              <a:off x="6225234" y="1506169"/>
              <a:ext cx="674024" cy="2357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41"/>
                </a:lnSpc>
              </a:pPr>
              <a:r>
                <a:rPr lang="en-US" sz="1007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10</a:t>
              </a:r>
            </a:p>
          </p:txBody>
        </p:sp>
      </p:grpSp>
    </p:spTree>
  </p:cSld>
  <p:clrMapOvr>
    <a:masterClrMapping/>
  </p:clrMapOvr>
</p:sld>
</file>

<file path=ppt/slides/slide9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8638796" y="-672574"/>
            <a:ext cx="21566981" cy="16494296"/>
          </a:xfrm>
          <a:custGeom>
            <a:avLst/>
            <a:gdLst/>
            <a:ahLst/>
            <a:cxnLst/>
            <a:rect r="r" b="b" t="t" l="l"/>
            <a:pathLst>
              <a:path h="16494296" w="21566981">
                <a:moveTo>
                  <a:pt x="0" y="0"/>
                </a:moveTo>
                <a:lnTo>
                  <a:pt x="21566981" y="0"/>
                </a:lnTo>
                <a:lnTo>
                  <a:pt x="21566981" y="16494296"/>
                </a:lnTo>
                <a:lnTo>
                  <a:pt x="0" y="164942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4000"/>
            </a:blip>
            <a:stretch>
              <a:fillRect l="-17981" t="0" r="-17981" b="0"/>
            </a:stretch>
          </a:blipFill>
        </p:spPr>
      </p:sp>
      <p:sp>
        <p:nvSpPr>
          <p:cNvPr name="AutoShape 3" id="3"/>
          <p:cNvSpPr/>
          <p:nvPr/>
        </p:nvSpPr>
        <p:spPr>
          <a:xfrm rot="0">
            <a:off x="2738315" y="1738453"/>
            <a:ext cx="3166857" cy="153582"/>
          </a:xfrm>
          <a:prstGeom prst="rect">
            <a:avLst/>
          </a:prstGeom>
          <a:solidFill>
            <a:srgbClr val="164F6F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773218" y="2212519"/>
            <a:ext cx="4365302" cy="7175873"/>
            <a:chOff x="0" y="0"/>
            <a:chExt cx="1564426" cy="257167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564426" cy="2571671"/>
            </a:xfrm>
            <a:custGeom>
              <a:avLst/>
              <a:gdLst/>
              <a:ahLst/>
              <a:cxnLst/>
              <a:rect r="r" b="b" t="t" l="l"/>
              <a:pathLst>
                <a:path h="2571671" w="1564426">
                  <a:moveTo>
                    <a:pt x="0" y="0"/>
                  </a:moveTo>
                  <a:lnTo>
                    <a:pt x="1564426" y="0"/>
                  </a:lnTo>
                  <a:lnTo>
                    <a:pt x="1564426" y="2571671"/>
                  </a:lnTo>
                  <a:lnTo>
                    <a:pt x="0" y="2571671"/>
                  </a:lnTo>
                  <a:close/>
                </a:path>
              </a:pathLst>
            </a:custGeom>
            <a:solidFill>
              <a:srgbClr val="FFFFFF">
                <a:alpha val="66667"/>
              </a:srgbClr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564426" cy="26097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541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true" flipV="false" rot="0">
            <a:off x="279381" y="5985563"/>
            <a:ext cx="3313902" cy="3402829"/>
          </a:xfrm>
          <a:custGeom>
            <a:avLst/>
            <a:gdLst/>
            <a:ahLst/>
            <a:cxnLst/>
            <a:rect r="r" b="b" t="t" l="l"/>
            <a:pathLst>
              <a:path h="3402829" w="3313902">
                <a:moveTo>
                  <a:pt x="3313902" y="0"/>
                </a:moveTo>
                <a:lnTo>
                  <a:pt x="0" y="0"/>
                </a:lnTo>
                <a:lnTo>
                  <a:pt x="0" y="3402829"/>
                </a:lnTo>
                <a:lnTo>
                  <a:pt x="3313902" y="3402829"/>
                </a:lnTo>
                <a:lnTo>
                  <a:pt x="3313902" y="0"/>
                </a:lnTo>
                <a:close/>
              </a:path>
            </a:pathLst>
          </a:custGeom>
          <a:blipFill>
            <a:blip r:embed="rId3"/>
            <a:stretch>
              <a:fillRect l="-769722" t="-422013" r="-86673" b="-136177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-1061515" y="9318891"/>
            <a:ext cx="8877596" cy="1564835"/>
            <a:chOff x="0" y="0"/>
            <a:chExt cx="3181530" cy="56080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181530" cy="560802"/>
            </a:xfrm>
            <a:custGeom>
              <a:avLst/>
              <a:gdLst/>
              <a:ahLst/>
              <a:cxnLst/>
              <a:rect r="r" b="b" t="t" l="l"/>
              <a:pathLst>
                <a:path h="560802" w="3181530">
                  <a:moveTo>
                    <a:pt x="0" y="0"/>
                  </a:moveTo>
                  <a:lnTo>
                    <a:pt x="3181530" y="0"/>
                  </a:lnTo>
                  <a:lnTo>
                    <a:pt x="3181530" y="560802"/>
                  </a:lnTo>
                  <a:lnTo>
                    <a:pt x="0" y="560802"/>
                  </a:lnTo>
                  <a:close/>
                </a:path>
              </a:pathLst>
            </a:custGeom>
            <a:solidFill>
              <a:srgbClr val="003F64">
                <a:alpha val="89804"/>
              </a:srgbClr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3181530" cy="5989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541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-798734" y="9235266"/>
            <a:ext cx="8877596" cy="47625"/>
            <a:chOff x="0" y="0"/>
            <a:chExt cx="3181530" cy="17068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181530" cy="17068"/>
            </a:xfrm>
            <a:custGeom>
              <a:avLst/>
              <a:gdLst/>
              <a:ahLst/>
              <a:cxnLst/>
              <a:rect r="r" b="b" t="t" l="l"/>
              <a:pathLst>
                <a:path h="17068" w="3181530">
                  <a:moveTo>
                    <a:pt x="0" y="0"/>
                  </a:moveTo>
                  <a:lnTo>
                    <a:pt x="3181530" y="0"/>
                  </a:lnTo>
                  <a:lnTo>
                    <a:pt x="3181530" y="17068"/>
                  </a:lnTo>
                  <a:lnTo>
                    <a:pt x="0" y="17068"/>
                  </a:lnTo>
                  <a:close/>
                </a:path>
              </a:pathLst>
            </a:custGeom>
            <a:solidFill>
              <a:srgbClr val="011A81">
                <a:alpha val="89804"/>
              </a:srgbClr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3181530" cy="5516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541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2719443" y="957382"/>
            <a:ext cx="3276600" cy="7450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77"/>
              </a:lnSpc>
            </a:pPr>
            <a:r>
              <a:rPr lang="en-US" sz="4412" spc="573">
                <a:solidFill>
                  <a:srgbClr val="000000"/>
                </a:solidFill>
                <a:latin typeface="Prompt Bold"/>
                <a:ea typeface="Prompt Bold"/>
                <a:cs typeface="Prompt Bold"/>
                <a:sym typeface="Prompt Bold"/>
              </a:rPr>
              <a:t>ภาคผนวก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077430" y="2287536"/>
            <a:ext cx="4061090" cy="40786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</a:p>
          <a:p>
            <a:pPr algn="l">
              <a:lnSpc>
                <a:spcPts val="2520"/>
              </a:lnSpc>
            </a:pPr>
          </a:p>
          <a:p>
            <a:pPr algn="l" marL="388620" indent="-194310" lvl="1">
              <a:lnSpc>
                <a:spcPts val="2520"/>
              </a:lnSpc>
              <a:buFont typeface="Arial"/>
              <a:buChar char="•"/>
            </a:pPr>
            <a:r>
              <a:rPr lang="en-US" sz="1800" spc="-95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ผู้รับผิดชอบโครงการ/กิจกรรม</a:t>
            </a:r>
          </a:p>
          <a:p>
            <a:pPr algn="l" marL="388620" indent="-194310" lvl="1">
              <a:lnSpc>
                <a:spcPts val="2520"/>
              </a:lnSpc>
              <a:buFont typeface="Arial"/>
              <a:buChar char="•"/>
            </a:pPr>
            <a:r>
              <a:rPr lang="en-US" sz="1800" spc="-95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รูปภาพบรรยากาศการประชุมทบทวนแผนยุทธศาสตร์ 5 ปี พ.ศ.2570-2574 ระหว่าง  วันที่ 2 - 4 พฤษภาคม 2569 ณ โรงแรม     แม่โขง เฮอร์ริเทจ นครพนม จังหวัดนครพนม </a:t>
            </a:r>
          </a:p>
          <a:p>
            <a:pPr algn="l" marL="388620" indent="-194310" lvl="1">
              <a:lnSpc>
                <a:spcPts val="2520"/>
              </a:lnSpc>
              <a:buFont typeface="Arial"/>
              <a:buChar char="•"/>
            </a:pPr>
            <a:r>
              <a:rPr lang="en-US" sz="1800" spc="-95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คำสั่งมหาวิทยาลัยนครพนม ที่ 638/2569 เรื่อง แต่งตั้งคณะกรรมการจัดทำและติดตามแผนยุทธศาสตร์ ระยะ 5 ปี พ.ศ. 2570 – 2574 มหาวิทยาลัยนครพนม</a:t>
            </a:r>
          </a:p>
          <a:p>
            <a:pPr algn="l">
              <a:lnSpc>
                <a:spcPts val="2520"/>
              </a:lnSpc>
            </a:pPr>
          </a:p>
          <a:p>
            <a:pPr algn="l">
              <a:lnSpc>
                <a:spcPts val="2520"/>
              </a:lnSpc>
            </a:pPr>
          </a:p>
        </p:txBody>
      </p:sp>
    </p:spTree>
  </p:cSld>
  <p:clrMapOvr>
    <a:masterClrMapping/>
  </p:clrMapOvr>
</p:sld>
</file>

<file path=ppt/slides/slide9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729634" y="1385252"/>
            <a:ext cx="6978172" cy="6864777"/>
          </a:xfrm>
          <a:custGeom>
            <a:avLst/>
            <a:gdLst/>
            <a:ahLst/>
            <a:cxnLst/>
            <a:rect r="r" b="b" t="t" l="l"/>
            <a:pathLst>
              <a:path h="6864777" w="6978172">
                <a:moveTo>
                  <a:pt x="0" y="0"/>
                </a:moveTo>
                <a:lnTo>
                  <a:pt x="6978172" y="0"/>
                </a:lnTo>
                <a:lnTo>
                  <a:pt x="6978172" y="6864777"/>
                </a:lnTo>
                <a:lnTo>
                  <a:pt x="0" y="68647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378000" y="0"/>
            <a:ext cx="2268000" cy="10692000"/>
            <a:chOff x="0" y="0"/>
            <a:chExt cx="812800" cy="383177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3831772"/>
            </a:xfrm>
            <a:custGeom>
              <a:avLst/>
              <a:gdLst/>
              <a:ahLst/>
              <a:cxnLst/>
              <a:rect r="r" b="b" t="t" l="l"/>
              <a:pathLst>
                <a:path h="3831772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3831772"/>
                  </a:lnTo>
                  <a:lnTo>
                    <a:pt x="0" y="3831772"/>
                  </a:lnTo>
                  <a:close/>
                </a:path>
              </a:pathLst>
            </a:custGeom>
            <a:solidFill>
              <a:srgbClr val="011A81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812800" cy="38698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541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2004658" y="0"/>
            <a:ext cx="219528" cy="10692000"/>
            <a:chOff x="0" y="0"/>
            <a:chExt cx="78674" cy="383177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78674" cy="3831772"/>
            </a:xfrm>
            <a:custGeom>
              <a:avLst/>
              <a:gdLst/>
              <a:ahLst/>
              <a:cxnLst/>
              <a:rect r="r" b="b" t="t" l="l"/>
              <a:pathLst>
                <a:path h="3831772" w="78674">
                  <a:moveTo>
                    <a:pt x="0" y="0"/>
                  </a:moveTo>
                  <a:lnTo>
                    <a:pt x="78674" y="0"/>
                  </a:lnTo>
                  <a:lnTo>
                    <a:pt x="78674" y="3831772"/>
                  </a:lnTo>
                  <a:lnTo>
                    <a:pt x="0" y="3831772"/>
                  </a:lnTo>
                  <a:close/>
                </a:path>
              </a:pathLst>
            </a:custGeom>
            <a:solidFill>
              <a:srgbClr val="011A81">
                <a:alpha val="52941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78674" cy="38698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541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2410843" y="3264692"/>
            <a:ext cx="5512684" cy="1784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181"/>
              </a:lnSpc>
            </a:pPr>
            <a:r>
              <a:rPr lang="en-US" sz="5319" spc="-516" b="true">
                <a:solidFill>
                  <a:srgbClr val="000000"/>
                </a:solidFill>
                <a:latin typeface="Aileron Heavy Bold"/>
                <a:ea typeface="Aileron Heavy Bold"/>
                <a:cs typeface="Aileron Heavy Bold"/>
                <a:sym typeface="Aileron Heavy Bold"/>
              </a:rPr>
              <a:t>ผู้รับผิดชอบ</a:t>
            </a:r>
          </a:p>
          <a:p>
            <a:pPr algn="l">
              <a:lnSpc>
                <a:spcPts val="7181"/>
              </a:lnSpc>
              <a:spcBef>
                <a:spcPct val="0"/>
              </a:spcBef>
            </a:pPr>
            <a:r>
              <a:rPr lang="en-US" b="true" sz="5319" spc="-516">
                <a:solidFill>
                  <a:srgbClr val="000000"/>
                </a:solidFill>
                <a:latin typeface="Aileron Heavy Bold"/>
                <a:ea typeface="Aileron Heavy Bold"/>
                <a:cs typeface="Aileron Heavy Bold"/>
                <a:sym typeface="Aileron Heavy Bold"/>
              </a:rPr>
              <a:t>โครงการ / กิจกรรม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5914938" y="9648822"/>
            <a:ext cx="1676715" cy="1094100"/>
            <a:chOff x="0" y="0"/>
            <a:chExt cx="2235620" cy="1458801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235620" cy="1458801"/>
            </a:xfrm>
            <a:custGeom>
              <a:avLst/>
              <a:gdLst/>
              <a:ahLst/>
              <a:cxnLst/>
              <a:rect r="r" b="b" t="t" l="l"/>
              <a:pathLst>
                <a:path h="1458801" w="2235620">
                  <a:moveTo>
                    <a:pt x="0" y="0"/>
                  </a:moveTo>
                  <a:lnTo>
                    <a:pt x="2235620" y="0"/>
                  </a:lnTo>
                  <a:lnTo>
                    <a:pt x="2235620" y="1458801"/>
                  </a:lnTo>
                  <a:lnTo>
                    <a:pt x="0" y="14588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" t="0" r="-2" b="0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 rot="0">
              <a:off x="981343" y="646989"/>
              <a:ext cx="1073274" cy="6610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208"/>
                </a:lnSpc>
              </a:pPr>
              <a:r>
                <a:rPr lang="en-US" sz="3006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88</a:t>
              </a:r>
            </a:p>
          </p:txBody>
        </p:sp>
      </p:grpSp>
    </p:spTree>
  </p:cSld>
  <p:clrMapOvr>
    <a:masterClrMapping/>
  </p:clrMapOvr>
</p:sld>
</file>

<file path=ppt/slides/slide9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729634" y="1385252"/>
            <a:ext cx="6978172" cy="6864777"/>
          </a:xfrm>
          <a:custGeom>
            <a:avLst/>
            <a:gdLst/>
            <a:ahLst/>
            <a:cxnLst/>
            <a:rect r="r" b="b" t="t" l="l"/>
            <a:pathLst>
              <a:path h="6864777" w="6978172">
                <a:moveTo>
                  <a:pt x="0" y="0"/>
                </a:moveTo>
                <a:lnTo>
                  <a:pt x="6978172" y="0"/>
                </a:lnTo>
                <a:lnTo>
                  <a:pt x="6978172" y="6864777"/>
                </a:lnTo>
                <a:lnTo>
                  <a:pt x="0" y="68647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378000" y="0"/>
            <a:ext cx="2268000" cy="10692000"/>
            <a:chOff x="0" y="0"/>
            <a:chExt cx="812800" cy="383177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3831772"/>
            </a:xfrm>
            <a:custGeom>
              <a:avLst/>
              <a:gdLst/>
              <a:ahLst/>
              <a:cxnLst/>
              <a:rect r="r" b="b" t="t" l="l"/>
              <a:pathLst>
                <a:path h="3831772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3831772"/>
                  </a:lnTo>
                  <a:lnTo>
                    <a:pt x="0" y="3831772"/>
                  </a:lnTo>
                  <a:close/>
                </a:path>
              </a:pathLst>
            </a:custGeom>
            <a:solidFill>
              <a:srgbClr val="011A81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812800" cy="38698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541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2004658" y="0"/>
            <a:ext cx="219528" cy="10692000"/>
            <a:chOff x="0" y="0"/>
            <a:chExt cx="78674" cy="383177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78674" cy="3831772"/>
            </a:xfrm>
            <a:custGeom>
              <a:avLst/>
              <a:gdLst/>
              <a:ahLst/>
              <a:cxnLst/>
              <a:rect r="r" b="b" t="t" l="l"/>
              <a:pathLst>
                <a:path h="3831772" w="78674">
                  <a:moveTo>
                    <a:pt x="0" y="0"/>
                  </a:moveTo>
                  <a:lnTo>
                    <a:pt x="78674" y="0"/>
                  </a:lnTo>
                  <a:lnTo>
                    <a:pt x="78674" y="3831772"/>
                  </a:lnTo>
                  <a:lnTo>
                    <a:pt x="0" y="3831772"/>
                  </a:lnTo>
                  <a:close/>
                </a:path>
              </a:pathLst>
            </a:custGeom>
            <a:solidFill>
              <a:srgbClr val="011A81">
                <a:alpha val="52941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78674" cy="38698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541"/>
                </a:lnSpc>
              </a:pPr>
            </a:p>
          </p:txBody>
        </p:sp>
      </p:grpSp>
      <p:graphicFrame>
        <p:nvGraphicFramePr>
          <p:cNvPr name="Object 9" id="9"/>
          <p:cNvGraphicFramePr/>
          <p:nvPr/>
        </p:nvGraphicFramePr>
        <p:xfrm>
          <a:off x="756000" y="254963"/>
          <a:ext cx="6048000" cy="4536000"/>
        </p:xfrm>
        <a:graphic>
          <a:graphicData uri="http://schemas.openxmlformats.org/presentationml/2006/ole">
            <p:oleObj imgW="7251700" imgH="5740400" r:id="rId4" progId="Excel.Sheet.12" name="Worksheet">
              <p:embed/>
              <p:pic>
                <p:nvPicPr>
                  <p:cNvPr name="" id="0"/>
                  <p:cNvPicPr/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1270000" y="1270000"/>
                    <a:ext cx="1270000" cy="1270000"/>
                  </a:xfrm>
                  <a:prstGeom prst="rect"/>
                </p:spPr>
              </p:pic>
            </p:oleObj>
          </a:graphicData>
        </a:graphic>
      </p:graphicFrame>
      <p:grpSp>
        <p:nvGrpSpPr>
          <p:cNvPr name="Group 10" id="10"/>
          <p:cNvGrpSpPr/>
          <p:nvPr/>
        </p:nvGrpSpPr>
        <p:grpSpPr>
          <a:xfrm rot="0">
            <a:off x="6034113" y="9682786"/>
            <a:ext cx="1557541" cy="1016339"/>
            <a:chOff x="0" y="0"/>
            <a:chExt cx="2076721" cy="1355119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076721" cy="1355119"/>
            </a:xfrm>
            <a:custGeom>
              <a:avLst/>
              <a:gdLst/>
              <a:ahLst/>
              <a:cxnLst/>
              <a:rect r="r" b="b" t="t" l="l"/>
              <a:pathLst>
                <a:path h="1355119" w="2076721">
                  <a:moveTo>
                    <a:pt x="0" y="0"/>
                  </a:moveTo>
                  <a:lnTo>
                    <a:pt x="2076721" y="0"/>
                  </a:lnTo>
                  <a:lnTo>
                    <a:pt x="2076721" y="1355119"/>
                  </a:lnTo>
                  <a:lnTo>
                    <a:pt x="0" y="13551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2" t="0" r="-2" b="0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 rot="0">
              <a:off x="822444" y="543307"/>
              <a:ext cx="1073274" cy="6610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208"/>
                </a:lnSpc>
              </a:pPr>
              <a:r>
                <a:rPr lang="en-US" sz="3006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89</a:t>
              </a:r>
            </a:p>
          </p:txBody>
        </p:sp>
      </p:grpSp>
    </p:spTree>
  </p:cSld>
  <p:clrMapOvr>
    <a:masterClrMapping/>
  </p:clrMapOvr>
</p:sld>
</file>

<file path=ppt/slides/slide9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729634" y="1385252"/>
            <a:ext cx="6978172" cy="6864777"/>
          </a:xfrm>
          <a:custGeom>
            <a:avLst/>
            <a:gdLst/>
            <a:ahLst/>
            <a:cxnLst/>
            <a:rect r="r" b="b" t="t" l="l"/>
            <a:pathLst>
              <a:path h="6864777" w="6978172">
                <a:moveTo>
                  <a:pt x="0" y="0"/>
                </a:moveTo>
                <a:lnTo>
                  <a:pt x="6978172" y="0"/>
                </a:lnTo>
                <a:lnTo>
                  <a:pt x="6978172" y="6864777"/>
                </a:lnTo>
                <a:lnTo>
                  <a:pt x="0" y="68647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378000" y="0"/>
            <a:ext cx="2268000" cy="10692000"/>
            <a:chOff x="0" y="0"/>
            <a:chExt cx="812800" cy="383177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3831772"/>
            </a:xfrm>
            <a:custGeom>
              <a:avLst/>
              <a:gdLst/>
              <a:ahLst/>
              <a:cxnLst/>
              <a:rect r="r" b="b" t="t" l="l"/>
              <a:pathLst>
                <a:path h="3831772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3831772"/>
                  </a:lnTo>
                  <a:lnTo>
                    <a:pt x="0" y="3831772"/>
                  </a:lnTo>
                  <a:close/>
                </a:path>
              </a:pathLst>
            </a:custGeom>
            <a:solidFill>
              <a:srgbClr val="011A81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812800" cy="38698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541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2004658" y="0"/>
            <a:ext cx="219528" cy="10692000"/>
            <a:chOff x="0" y="0"/>
            <a:chExt cx="78674" cy="383177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78674" cy="3831772"/>
            </a:xfrm>
            <a:custGeom>
              <a:avLst/>
              <a:gdLst/>
              <a:ahLst/>
              <a:cxnLst/>
              <a:rect r="r" b="b" t="t" l="l"/>
              <a:pathLst>
                <a:path h="3831772" w="78674">
                  <a:moveTo>
                    <a:pt x="0" y="0"/>
                  </a:moveTo>
                  <a:lnTo>
                    <a:pt x="78674" y="0"/>
                  </a:lnTo>
                  <a:lnTo>
                    <a:pt x="78674" y="3831772"/>
                  </a:lnTo>
                  <a:lnTo>
                    <a:pt x="0" y="3831772"/>
                  </a:lnTo>
                  <a:close/>
                </a:path>
              </a:pathLst>
            </a:custGeom>
            <a:solidFill>
              <a:srgbClr val="011A81">
                <a:alpha val="52941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78674" cy="38698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541"/>
                </a:lnSpc>
              </a:pPr>
            </a:p>
          </p:txBody>
        </p:sp>
      </p:grpSp>
      <p:graphicFrame>
        <p:nvGraphicFramePr>
          <p:cNvPr name="Object 9" id="9"/>
          <p:cNvGraphicFramePr/>
          <p:nvPr/>
        </p:nvGraphicFramePr>
        <p:xfrm>
          <a:off x="756000" y="300786"/>
          <a:ext cx="6061930" cy="9581325"/>
        </p:xfrm>
        <a:graphic>
          <a:graphicData uri="http://schemas.openxmlformats.org/presentationml/2006/ole">
            <p:oleObj imgW="7975600" imgH="11493500" r:id="rId4" progId="Excel.Sheet.12" name="Worksheet">
              <p:embed/>
              <p:pic>
                <p:nvPicPr>
                  <p:cNvPr name="" id="0"/>
                  <p:cNvPicPr/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1270000" y="1270000"/>
                    <a:ext cx="1270000" cy="1270000"/>
                  </a:xfrm>
                  <a:prstGeom prst="rect"/>
                </p:spPr>
              </p:pic>
            </p:oleObj>
          </a:graphicData>
        </a:graphic>
      </p:graphicFrame>
      <p:grpSp>
        <p:nvGrpSpPr>
          <p:cNvPr name="Group 10" id="10"/>
          <p:cNvGrpSpPr/>
          <p:nvPr/>
        </p:nvGrpSpPr>
        <p:grpSpPr>
          <a:xfrm rot="0">
            <a:off x="5922210" y="9653586"/>
            <a:ext cx="1669443" cy="1089358"/>
            <a:chOff x="0" y="0"/>
            <a:chExt cx="2225924" cy="145247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225924" cy="1452477"/>
            </a:xfrm>
            <a:custGeom>
              <a:avLst/>
              <a:gdLst/>
              <a:ahLst/>
              <a:cxnLst/>
              <a:rect r="r" b="b" t="t" l="l"/>
              <a:pathLst>
                <a:path h="1452477" w="2225924">
                  <a:moveTo>
                    <a:pt x="0" y="0"/>
                  </a:moveTo>
                  <a:lnTo>
                    <a:pt x="2225924" y="0"/>
                  </a:lnTo>
                  <a:lnTo>
                    <a:pt x="2225924" y="1452477"/>
                  </a:lnTo>
                  <a:lnTo>
                    <a:pt x="0" y="14524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2" t="0" r="-2" b="0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 rot="0">
              <a:off x="894352" y="594746"/>
              <a:ext cx="1139414" cy="69772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467"/>
                </a:lnSpc>
              </a:pPr>
              <a:r>
                <a:rPr lang="en-US" sz="3191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90</a:t>
              </a:r>
            </a:p>
          </p:txBody>
        </p:sp>
      </p:grpSp>
    </p:spTree>
  </p:cSld>
  <p:clrMapOvr>
    <a:masterClrMapping/>
  </p:clrMapOvr>
</p:sld>
</file>

<file path=ppt/slides/slide9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729634" y="1385252"/>
            <a:ext cx="6978172" cy="6864777"/>
          </a:xfrm>
          <a:custGeom>
            <a:avLst/>
            <a:gdLst/>
            <a:ahLst/>
            <a:cxnLst/>
            <a:rect r="r" b="b" t="t" l="l"/>
            <a:pathLst>
              <a:path h="6864777" w="6978172">
                <a:moveTo>
                  <a:pt x="0" y="0"/>
                </a:moveTo>
                <a:lnTo>
                  <a:pt x="6978172" y="0"/>
                </a:lnTo>
                <a:lnTo>
                  <a:pt x="6978172" y="6864777"/>
                </a:lnTo>
                <a:lnTo>
                  <a:pt x="0" y="68647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378000" y="0"/>
            <a:ext cx="2268000" cy="10692000"/>
            <a:chOff x="0" y="0"/>
            <a:chExt cx="812800" cy="383177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3831772"/>
            </a:xfrm>
            <a:custGeom>
              <a:avLst/>
              <a:gdLst/>
              <a:ahLst/>
              <a:cxnLst/>
              <a:rect r="r" b="b" t="t" l="l"/>
              <a:pathLst>
                <a:path h="3831772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3831772"/>
                  </a:lnTo>
                  <a:lnTo>
                    <a:pt x="0" y="3831772"/>
                  </a:lnTo>
                  <a:close/>
                </a:path>
              </a:pathLst>
            </a:custGeom>
            <a:solidFill>
              <a:srgbClr val="011A81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812800" cy="38698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541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2004658" y="0"/>
            <a:ext cx="219528" cy="10692000"/>
            <a:chOff x="0" y="0"/>
            <a:chExt cx="78674" cy="383177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78674" cy="3831772"/>
            </a:xfrm>
            <a:custGeom>
              <a:avLst/>
              <a:gdLst/>
              <a:ahLst/>
              <a:cxnLst/>
              <a:rect r="r" b="b" t="t" l="l"/>
              <a:pathLst>
                <a:path h="3831772" w="78674">
                  <a:moveTo>
                    <a:pt x="0" y="0"/>
                  </a:moveTo>
                  <a:lnTo>
                    <a:pt x="78674" y="0"/>
                  </a:lnTo>
                  <a:lnTo>
                    <a:pt x="78674" y="3831772"/>
                  </a:lnTo>
                  <a:lnTo>
                    <a:pt x="0" y="3831772"/>
                  </a:lnTo>
                  <a:close/>
                </a:path>
              </a:pathLst>
            </a:custGeom>
            <a:solidFill>
              <a:srgbClr val="011A81">
                <a:alpha val="52941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78674" cy="38698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541"/>
                </a:lnSpc>
              </a:pPr>
            </a:p>
          </p:txBody>
        </p:sp>
      </p:grpSp>
      <p:graphicFrame>
        <p:nvGraphicFramePr>
          <p:cNvPr name="Object 9" id="9"/>
          <p:cNvGraphicFramePr/>
          <p:nvPr/>
        </p:nvGraphicFramePr>
        <p:xfrm>
          <a:off x="756000" y="756000"/>
          <a:ext cx="5459582" cy="9704325"/>
        </p:xfrm>
        <a:graphic>
          <a:graphicData uri="http://schemas.openxmlformats.org/presentationml/2006/ole">
            <p:oleObj imgW="7391400" imgH="11645900" r:id="rId4" progId="Excel.Sheet.12" name="Worksheet">
              <p:embed/>
              <p:pic>
                <p:nvPicPr>
                  <p:cNvPr name="" id="0"/>
                  <p:cNvPicPr/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1270000" y="1270000"/>
                    <a:ext cx="1270000" cy="1270000"/>
                  </a:xfrm>
                  <a:prstGeom prst="rect"/>
                </p:spPr>
              </p:pic>
            </p:oleObj>
          </a:graphicData>
        </a:graphic>
      </p:graphicFrame>
      <p:grpSp>
        <p:nvGrpSpPr>
          <p:cNvPr name="Group 10" id="10"/>
          <p:cNvGrpSpPr/>
          <p:nvPr/>
        </p:nvGrpSpPr>
        <p:grpSpPr>
          <a:xfrm rot="0">
            <a:off x="6184236" y="9721230"/>
            <a:ext cx="1565745" cy="1021688"/>
            <a:chOff x="0" y="0"/>
            <a:chExt cx="2087660" cy="136225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087660" cy="1362250"/>
            </a:xfrm>
            <a:custGeom>
              <a:avLst/>
              <a:gdLst/>
              <a:ahLst/>
              <a:cxnLst/>
              <a:rect r="r" b="b" t="t" l="l"/>
              <a:pathLst>
                <a:path h="1362250" w="2087660">
                  <a:moveTo>
                    <a:pt x="0" y="0"/>
                  </a:moveTo>
                  <a:lnTo>
                    <a:pt x="2087660" y="0"/>
                  </a:lnTo>
                  <a:lnTo>
                    <a:pt x="2087660" y="1362250"/>
                  </a:lnTo>
                  <a:lnTo>
                    <a:pt x="0" y="1362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" t="0" r="-1" b="0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 rot="0">
              <a:off x="644338" y="720646"/>
              <a:ext cx="947708" cy="5820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716"/>
                </a:lnSpc>
              </a:pPr>
              <a:r>
                <a:rPr lang="en-US" sz="2654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91</a:t>
              </a:r>
            </a:p>
          </p:txBody>
        </p:sp>
      </p:grpSp>
    </p:spTree>
  </p:cSld>
  <p:clrMapOvr>
    <a:masterClrMapping/>
  </p:clrMapOvr>
</p:sld>
</file>

<file path=ppt/slides/slide9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729634" y="1385252"/>
            <a:ext cx="6978172" cy="6864777"/>
          </a:xfrm>
          <a:custGeom>
            <a:avLst/>
            <a:gdLst/>
            <a:ahLst/>
            <a:cxnLst/>
            <a:rect r="r" b="b" t="t" l="l"/>
            <a:pathLst>
              <a:path h="6864777" w="6978172">
                <a:moveTo>
                  <a:pt x="0" y="0"/>
                </a:moveTo>
                <a:lnTo>
                  <a:pt x="6978172" y="0"/>
                </a:lnTo>
                <a:lnTo>
                  <a:pt x="6978172" y="6864777"/>
                </a:lnTo>
                <a:lnTo>
                  <a:pt x="0" y="68647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378000" y="0"/>
            <a:ext cx="2268000" cy="10692000"/>
            <a:chOff x="0" y="0"/>
            <a:chExt cx="812800" cy="383177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3831772"/>
            </a:xfrm>
            <a:custGeom>
              <a:avLst/>
              <a:gdLst/>
              <a:ahLst/>
              <a:cxnLst/>
              <a:rect r="r" b="b" t="t" l="l"/>
              <a:pathLst>
                <a:path h="3831772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3831772"/>
                  </a:lnTo>
                  <a:lnTo>
                    <a:pt x="0" y="3831772"/>
                  </a:lnTo>
                  <a:close/>
                </a:path>
              </a:pathLst>
            </a:custGeom>
            <a:solidFill>
              <a:srgbClr val="011A81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812800" cy="38698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541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2004658" y="0"/>
            <a:ext cx="219528" cy="10692000"/>
            <a:chOff x="0" y="0"/>
            <a:chExt cx="78674" cy="383177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78674" cy="3831772"/>
            </a:xfrm>
            <a:custGeom>
              <a:avLst/>
              <a:gdLst/>
              <a:ahLst/>
              <a:cxnLst/>
              <a:rect r="r" b="b" t="t" l="l"/>
              <a:pathLst>
                <a:path h="3831772" w="78674">
                  <a:moveTo>
                    <a:pt x="0" y="0"/>
                  </a:moveTo>
                  <a:lnTo>
                    <a:pt x="78674" y="0"/>
                  </a:lnTo>
                  <a:lnTo>
                    <a:pt x="78674" y="3831772"/>
                  </a:lnTo>
                  <a:lnTo>
                    <a:pt x="0" y="3831772"/>
                  </a:lnTo>
                  <a:close/>
                </a:path>
              </a:pathLst>
            </a:custGeom>
            <a:solidFill>
              <a:srgbClr val="011A81">
                <a:alpha val="52941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78674" cy="38698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541"/>
                </a:lnSpc>
              </a:pPr>
            </a:p>
          </p:txBody>
        </p:sp>
      </p:grpSp>
      <p:graphicFrame>
        <p:nvGraphicFramePr>
          <p:cNvPr name="Object 9" id="9"/>
          <p:cNvGraphicFramePr/>
          <p:nvPr/>
        </p:nvGraphicFramePr>
        <p:xfrm>
          <a:off x="756000" y="756000"/>
          <a:ext cx="5459582" cy="9704325"/>
        </p:xfrm>
        <a:graphic>
          <a:graphicData uri="http://schemas.openxmlformats.org/presentationml/2006/ole">
            <p:oleObj imgW="7391400" imgH="11645900" r:id="rId4" progId="Excel.Sheet.12" name="Worksheet">
              <p:embed/>
              <p:pic>
                <p:nvPicPr>
                  <p:cNvPr name="" id="0"/>
                  <p:cNvPicPr/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1270000" y="1270000"/>
                    <a:ext cx="1270000" cy="1270000"/>
                  </a:xfrm>
                  <a:prstGeom prst="rect"/>
                </p:spPr>
              </p:pic>
            </p:oleObj>
          </a:graphicData>
        </a:graphic>
      </p:graphicFrame>
      <p:grpSp>
        <p:nvGrpSpPr>
          <p:cNvPr name="Group 10" id="10"/>
          <p:cNvGrpSpPr/>
          <p:nvPr/>
        </p:nvGrpSpPr>
        <p:grpSpPr>
          <a:xfrm rot="0">
            <a:off x="5985582" y="9694917"/>
            <a:ext cx="1606072" cy="1048006"/>
            <a:chOff x="0" y="0"/>
            <a:chExt cx="2141429" cy="1397341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141429" cy="1397341"/>
            </a:xfrm>
            <a:custGeom>
              <a:avLst/>
              <a:gdLst/>
              <a:ahLst/>
              <a:cxnLst/>
              <a:rect r="r" b="b" t="t" l="l"/>
              <a:pathLst>
                <a:path h="1397341" w="2141429">
                  <a:moveTo>
                    <a:pt x="0" y="0"/>
                  </a:moveTo>
                  <a:lnTo>
                    <a:pt x="2141429" y="0"/>
                  </a:lnTo>
                  <a:lnTo>
                    <a:pt x="2141429" y="1397341"/>
                  </a:lnTo>
                  <a:lnTo>
                    <a:pt x="0" y="13973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2" t="0" r="-2" b="0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 rot="0">
              <a:off x="887152" y="585529"/>
              <a:ext cx="1073274" cy="6610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208"/>
                </a:lnSpc>
              </a:pPr>
              <a:r>
                <a:rPr lang="en-US" sz="3006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92</a:t>
              </a:r>
            </a:p>
          </p:txBody>
        </p:sp>
      </p:grpSp>
    </p:spTree>
  </p:cSld>
  <p:clrMapOvr>
    <a:masterClrMapping/>
  </p:clrMapOvr>
</p:sld>
</file>

<file path=ppt/slides/slide10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564597" y="1267368"/>
            <a:ext cx="6978172" cy="6864777"/>
          </a:xfrm>
          <a:custGeom>
            <a:avLst/>
            <a:gdLst/>
            <a:ahLst/>
            <a:cxnLst/>
            <a:rect r="r" b="b" t="t" l="l"/>
            <a:pathLst>
              <a:path h="6864777" w="6978172">
                <a:moveTo>
                  <a:pt x="0" y="0"/>
                </a:moveTo>
                <a:lnTo>
                  <a:pt x="6978173" y="0"/>
                </a:lnTo>
                <a:lnTo>
                  <a:pt x="6978173" y="6864777"/>
                </a:lnTo>
                <a:lnTo>
                  <a:pt x="0" y="68647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378000" y="0"/>
            <a:ext cx="2268000" cy="10692000"/>
            <a:chOff x="0" y="0"/>
            <a:chExt cx="812800" cy="383177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3831772"/>
            </a:xfrm>
            <a:custGeom>
              <a:avLst/>
              <a:gdLst/>
              <a:ahLst/>
              <a:cxnLst/>
              <a:rect r="r" b="b" t="t" l="l"/>
              <a:pathLst>
                <a:path h="3831772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3831772"/>
                  </a:lnTo>
                  <a:lnTo>
                    <a:pt x="0" y="3831772"/>
                  </a:lnTo>
                  <a:close/>
                </a:path>
              </a:pathLst>
            </a:custGeom>
            <a:solidFill>
              <a:srgbClr val="011A81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812800" cy="38698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541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2004658" y="0"/>
            <a:ext cx="219528" cy="10692000"/>
            <a:chOff x="0" y="0"/>
            <a:chExt cx="78674" cy="383177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78674" cy="3831772"/>
            </a:xfrm>
            <a:custGeom>
              <a:avLst/>
              <a:gdLst/>
              <a:ahLst/>
              <a:cxnLst/>
              <a:rect r="r" b="b" t="t" l="l"/>
              <a:pathLst>
                <a:path h="3831772" w="78674">
                  <a:moveTo>
                    <a:pt x="0" y="0"/>
                  </a:moveTo>
                  <a:lnTo>
                    <a:pt x="78674" y="0"/>
                  </a:lnTo>
                  <a:lnTo>
                    <a:pt x="78674" y="3831772"/>
                  </a:lnTo>
                  <a:lnTo>
                    <a:pt x="0" y="3831772"/>
                  </a:lnTo>
                  <a:close/>
                </a:path>
              </a:pathLst>
            </a:custGeom>
            <a:solidFill>
              <a:srgbClr val="011A81">
                <a:alpha val="52941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78674" cy="38698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541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5891021" y="9633216"/>
            <a:ext cx="1700632" cy="1109706"/>
            <a:chOff x="0" y="0"/>
            <a:chExt cx="2267509" cy="147960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267509" cy="1479608"/>
            </a:xfrm>
            <a:custGeom>
              <a:avLst/>
              <a:gdLst/>
              <a:ahLst/>
              <a:cxnLst/>
              <a:rect r="r" b="b" t="t" l="l"/>
              <a:pathLst>
                <a:path h="1479608" w="2267509">
                  <a:moveTo>
                    <a:pt x="0" y="0"/>
                  </a:moveTo>
                  <a:lnTo>
                    <a:pt x="2267509" y="0"/>
                  </a:lnTo>
                  <a:lnTo>
                    <a:pt x="2267509" y="1479608"/>
                  </a:lnTo>
                  <a:lnTo>
                    <a:pt x="0" y="14796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" t="0" r="-1" b="0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 rot="0">
              <a:off x="1013232" y="667796"/>
              <a:ext cx="1073274" cy="6610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208"/>
                </a:lnSpc>
              </a:pPr>
              <a:r>
                <a:rPr lang="en-US" sz="3006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93</a:t>
              </a:r>
            </a:p>
          </p:txBody>
        </p:sp>
      </p:grpSp>
      <p:graphicFrame>
        <p:nvGraphicFramePr>
          <p:cNvPr name="Object 12" id="12"/>
          <p:cNvGraphicFramePr/>
          <p:nvPr/>
        </p:nvGraphicFramePr>
        <p:xfrm>
          <a:off x="756000" y="756000"/>
          <a:ext cx="6061930" cy="9302185"/>
        </p:xfrm>
        <a:graphic>
          <a:graphicData uri="http://schemas.openxmlformats.org/presentationml/2006/ole">
            <p:oleObj imgW="7924800" imgH="11163300" r:id="rId5" progId="Excel.Sheet.12" name="Worksheet">
              <p:embed/>
              <p:pic>
                <p:nvPicPr>
                  <p:cNvPr name="" id="0"/>
                  <p:cNvPicPr/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1270000" y="1270000"/>
                    <a:ext cx="1270000" cy="1270000"/>
                  </a:xfrm>
                  <a:prstGeom prst="rect"/>
                </p:spPr>
              </p:pic>
            </p:oleObj>
          </a:graphicData>
        </a:graphic>
      </p:graphicFrame>
    </p:spTree>
  </p:cSld>
  <p:clrMapOvr>
    <a:masterClrMapping/>
  </p:clrMapOvr>
</p:sld>
</file>

<file path=ppt/slides/slide10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729634" y="1385252"/>
            <a:ext cx="6978172" cy="6864777"/>
          </a:xfrm>
          <a:custGeom>
            <a:avLst/>
            <a:gdLst/>
            <a:ahLst/>
            <a:cxnLst/>
            <a:rect r="r" b="b" t="t" l="l"/>
            <a:pathLst>
              <a:path h="6864777" w="6978172">
                <a:moveTo>
                  <a:pt x="0" y="0"/>
                </a:moveTo>
                <a:lnTo>
                  <a:pt x="6978172" y="0"/>
                </a:lnTo>
                <a:lnTo>
                  <a:pt x="6978172" y="6864777"/>
                </a:lnTo>
                <a:lnTo>
                  <a:pt x="0" y="68647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378000" y="0"/>
            <a:ext cx="2268000" cy="10692000"/>
            <a:chOff x="0" y="0"/>
            <a:chExt cx="812800" cy="383177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3831772"/>
            </a:xfrm>
            <a:custGeom>
              <a:avLst/>
              <a:gdLst/>
              <a:ahLst/>
              <a:cxnLst/>
              <a:rect r="r" b="b" t="t" l="l"/>
              <a:pathLst>
                <a:path h="3831772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3831772"/>
                  </a:lnTo>
                  <a:lnTo>
                    <a:pt x="0" y="3831772"/>
                  </a:lnTo>
                  <a:close/>
                </a:path>
              </a:pathLst>
            </a:custGeom>
            <a:solidFill>
              <a:srgbClr val="011A81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812800" cy="38698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541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2004658" y="0"/>
            <a:ext cx="219528" cy="10692000"/>
            <a:chOff x="0" y="0"/>
            <a:chExt cx="78674" cy="383177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78674" cy="3831772"/>
            </a:xfrm>
            <a:custGeom>
              <a:avLst/>
              <a:gdLst/>
              <a:ahLst/>
              <a:cxnLst/>
              <a:rect r="r" b="b" t="t" l="l"/>
              <a:pathLst>
                <a:path h="3831772" w="78674">
                  <a:moveTo>
                    <a:pt x="0" y="0"/>
                  </a:moveTo>
                  <a:lnTo>
                    <a:pt x="78674" y="0"/>
                  </a:lnTo>
                  <a:lnTo>
                    <a:pt x="78674" y="3831772"/>
                  </a:lnTo>
                  <a:lnTo>
                    <a:pt x="0" y="3831772"/>
                  </a:lnTo>
                  <a:close/>
                </a:path>
              </a:pathLst>
            </a:custGeom>
            <a:solidFill>
              <a:srgbClr val="011A81">
                <a:alpha val="52941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78674" cy="38698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541"/>
                </a:lnSpc>
              </a:pPr>
            </a:p>
          </p:txBody>
        </p:sp>
      </p:grpSp>
      <p:graphicFrame>
        <p:nvGraphicFramePr>
          <p:cNvPr name="Object 9" id="9"/>
          <p:cNvGraphicFramePr/>
          <p:nvPr/>
        </p:nvGraphicFramePr>
        <p:xfrm>
          <a:off x="619472" y="694672"/>
          <a:ext cx="5459582" cy="9704325"/>
        </p:xfrm>
        <a:graphic>
          <a:graphicData uri="http://schemas.openxmlformats.org/presentationml/2006/ole">
            <p:oleObj imgW="7391400" imgH="11645900" r:id="rId4" progId="Excel.Sheet.12" name="Worksheet">
              <p:embed/>
              <p:pic>
                <p:nvPicPr>
                  <p:cNvPr name="" id="0"/>
                  <p:cNvPicPr/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1270000" y="1270000"/>
                    <a:ext cx="1270000" cy="1270000"/>
                  </a:xfrm>
                  <a:prstGeom prst="rect"/>
                </p:spPr>
              </p:pic>
            </p:oleObj>
          </a:graphicData>
        </a:graphic>
      </p:graphicFrame>
      <p:grpSp>
        <p:nvGrpSpPr>
          <p:cNvPr name="Group 10" id="10"/>
          <p:cNvGrpSpPr/>
          <p:nvPr/>
        </p:nvGrpSpPr>
        <p:grpSpPr>
          <a:xfrm rot="0">
            <a:off x="5845810" y="9686906"/>
            <a:ext cx="1714190" cy="1118553"/>
            <a:chOff x="0" y="0"/>
            <a:chExt cx="2285587" cy="1491404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285587" cy="1491404"/>
            </a:xfrm>
            <a:custGeom>
              <a:avLst/>
              <a:gdLst/>
              <a:ahLst/>
              <a:cxnLst/>
              <a:rect r="r" b="b" t="t" l="l"/>
              <a:pathLst>
                <a:path h="1491404" w="2285587">
                  <a:moveTo>
                    <a:pt x="0" y="0"/>
                  </a:moveTo>
                  <a:lnTo>
                    <a:pt x="2285587" y="0"/>
                  </a:lnTo>
                  <a:lnTo>
                    <a:pt x="2285587" y="1491404"/>
                  </a:lnTo>
                  <a:lnTo>
                    <a:pt x="0" y="14914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" t="0" r="-1" b="0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 rot="0">
              <a:off x="1019010" y="593490"/>
              <a:ext cx="1073274" cy="6610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208"/>
                </a:lnSpc>
              </a:pPr>
              <a:r>
                <a:rPr lang="en-US" sz="3006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94</a:t>
              </a:r>
            </a:p>
          </p:txBody>
        </p:sp>
      </p:grpSp>
    </p:spTree>
  </p:cSld>
  <p:clrMapOvr>
    <a:masterClrMapping/>
  </p:clrMapOvr>
</p:sld>
</file>

<file path=ppt/slides/slide10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65058" y="1431378"/>
            <a:ext cx="6978172" cy="6864777"/>
          </a:xfrm>
          <a:custGeom>
            <a:avLst/>
            <a:gdLst/>
            <a:ahLst/>
            <a:cxnLst/>
            <a:rect r="r" b="b" t="t" l="l"/>
            <a:pathLst>
              <a:path h="6864777" w="6978172">
                <a:moveTo>
                  <a:pt x="0" y="0"/>
                </a:moveTo>
                <a:lnTo>
                  <a:pt x="6978173" y="0"/>
                </a:lnTo>
                <a:lnTo>
                  <a:pt x="6978173" y="6864777"/>
                </a:lnTo>
                <a:lnTo>
                  <a:pt x="0" y="68647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378000" y="0"/>
            <a:ext cx="2268000" cy="10692000"/>
            <a:chOff x="0" y="0"/>
            <a:chExt cx="812800" cy="383177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3831772"/>
            </a:xfrm>
            <a:custGeom>
              <a:avLst/>
              <a:gdLst/>
              <a:ahLst/>
              <a:cxnLst/>
              <a:rect r="r" b="b" t="t" l="l"/>
              <a:pathLst>
                <a:path h="3831772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3831772"/>
                  </a:lnTo>
                  <a:lnTo>
                    <a:pt x="0" y="3831772"/>
                  </a:lnTo>
                  <a:close/>
                </a:path>
              </a:pathLst>
            </a:custGeom>
            <a:solidFill>
              <a:srgbClr val="011A81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812800" cy="38698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541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2004658" y="0"/>
            <a:ext cx="219528" cy="10692000"/>
            <a:chOff x="0" y="0"/>
            <a:chExt cx="78674" cy="383177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78674" cy="3831772"/>
            </a:xfrm>
            <a:custGeom>
              <a:avLst/>
              <a:gdLst/>
              <a:ahLst/>
              <a:cxnLst/>
              <a:rect r="r" b="b" t="t" l="l"/>
              <a:pathLst>
                <a:path h="3831772" w="78674">
                  <a:moveTo>
                    <a:pt x="0" y="0"/>
                  </a:moveTo>
                  <a:lnTo>
                    <a:pt x="78674" y="0"/>
                  </a:lnTo>
                  <a:lnTo>
                    <a:pt x="78674" y="3831772"/>
                  </a:lnTo>
                  <a:lnTo>
                    <a:pt x="0" y="3831772"/>
                  </a:lnTo>
                  <a:close/>
                </a:path>
              </a:pathLst>
            </a:custGeom>
            <a:solidFill>
              <a:srgbClr val="011A81">
                <a:alpha val="52941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78674" cy="38698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541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5875309" y="9622964"/>
            <a:ext cx="1716344" cy="1119958"/>
            <a:chOff x="0" y="0"/>
            <a:chExt cx="2288459" cy="149327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288459" cy="1493278"/>
            </a:xfrm>
            <a:custGeom>
              <a:avLst/>
              <a:gdLst/>
              <a:ahLst/>
              <a:cxnLst/>
              <a:rect r="r" b="b" t="t" l="l"/>
              <a:pathLst>
                <a:path h="1493278" w="2288459">
                  <a:moveTo>
                    <a:pt x="0" y="0"/>
                  </a:moveTo>
                  <a:lnTo>
                    <a:pt x="2288459" y="0"/>
                  </a:lnTo>
                  <a:lnTo>
                    <a:pt x="2288459" y="1493278"/>
                  </a:lnTo>
                  <a:lnTo>
                    <a:pt x="0" y="14932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" t="0" r="-1" b="0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 rot="0">
              <a:off x="1034182" y="681466"/>
              <a:ext cx="1073274" cy="6610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208"/>
                </a:lnSpc>
              </a:pPr>
              <a:r>
                <a:rPr lang="en-US" sz="3006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95</a:t>
              </a:r>
            </a:p>
          </p:txBody>
        </p:sp>
      </p:grpSp>
      <p:graphicFrame>
        <p:nvGraphicFramePr>
          <p:cNvPr name="Object 12" id="12"/>
          <p:cNvGraphicFramePr/>
          <p:nvPr/>
        </p:nvGraphicFramePr>
        <p:xfrm>
          <a:off x="647477" y="756000"/>
          <a:ext cx="6042790" cy="9241328"/>
        </p:xfrm>
        <a:graphic>
          <a:graphicData uri="http://schemas.openxmlformats.org/presentationml/2006/ole">
            <p:oleObj imgW="7886700" imgH="11087100" r:id="rId5" progId="Excel.Sheet.12" name="Worksheet">
              <p:embed/>
              <p:pic>
                <p:nvPicPr>
                  <p:cNvPr name="" id="0"/>
                  <p:cNvPicPr/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1270000" y="1270000"/>
                    <a:ext cx="1270000" cy="1270000"/>
                  </a:xfrm>
                  <a:prstGeom prst="rect"/>
                </p:spPr>
              </p:pic>
            </p:oleObj>
          </a:graphicData>
        </a:graphic>
      </p:graphicFrame>
    </p:spTree>
  </p:cSld>
  <p:clrMapOvr>
    <a:masterClrMapping/>
  </p:clrMapOvr>
</p:sld>
</file>

<file path=ppt/slides/slide10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729634" y="1385252"/>
            <a:ext cx="6978172" cy="6864777"/>
          </a:xfrm>
          <a:custGeom>
            <a:avLst/>
            <a:gdLst/>
            <a:ahLst/>
            <a:cxnLst/>
            <a:rect r="r" b="b" t="t" l="l"/>
            <a:pathLst>
              <a:path h="6864777" w="6978172">
                <a:moveTo>
                  <a:pt x="0" y="0"/>
                </a:moveTo>
                <a:lnTo>
                  <a:pt x="6978172" y="0"/>
                </a:lnTo>
                <a:lnTo>
                  <a:pt x="6978172" y="6864777"/>
                </a:lnTo>
                <a:lnTo>
                  <a:pt x="0" y="68647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378000" y="0"/>
            <a:ext cx="2268000" cy="10692000"/>
            <a:chOff x="0" y="0"/>
            <a:chExt cx="812800" cy="383177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3831772"/>
            </a:xfrm>
            <a:custGeom>
              <a:avLst/>
              <a:gdLst/>
              <a:ahLst/>
              <a:cxnLst/>
              <a:rect r="r" b="b" t="t" l="l"/>
              <a:pathLst>
                <a:path h="3831772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3831772"/>
                  </a:lnTo>
                  <a:lnTo>
                    <a:pt x="0" y="3831772"/>
                  </a:lnTo>
                  <a:close/>
                </a:path>
              </a:pathLst>
            </a:custGeom>
            <a:solidFill>
              <a:srgbClr val="011A81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812800" cy="38698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541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2004658" y="0"/>
            <a:ext cx="219528" cy="10692000"/>
            <a:chOff x="0" y="0"/>
            <a:chExt cx="78674" cy="383177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78674" cy="3831772"/>
            </a:xfrm>
            <a:custGeom>
              <a:avLst/>
              <a:gdLst/>
              <a:ahLst/>
              <a:cxnLst/>
              <a:rect r="r" b="b" t="t" l="l"/>
              <a:pathLst>
                <a:path h="3831772" w="78674">
                  <a:moveTo>
                    <a:pt x="0" y="0"/>
                  </a:moveTo>
                  <a:lnTo>
                    <a:pt x="78674" y="0"/>
                  </a:lnTo>
                  <a:lnTo>
                    <a:pt x="78674" y="3831772"/>
                  </a:lnTo>
                  <a:lnTo>
                    <a:pt x="0" y="3831772"/>
                  </a:lnTo>
                  <a:close/>
                </a:path>
              </a:pathLst>
            </a:custGeom>
            <a:solidFill>
              <a:srgbClr val="011A81">
                <a:alpha val="52941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78674" cy="38698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541"/>
                </a:lnSpc>
              </a:pPr>
            </a:p>
          </p:txBody>
        </p:sp>
      </p:grpSp>
      <p:graphicFrame>
        <p:nvGraphicFramePr>
          <p:cNvPr name="Object 9" id="9"/>
          <p:cNvGraphicFramePr/>
          <p:nvPr/>
        </p:nvGraphicFramePr>
        <p:xfrm>
          <a:off x="756000" y="756000"/>
          <a:ext cx="5459582" cy="9704325"/>
        </p:xfrm>
        <a:graphic>
          <a:graphicData uri="http://schemas.openxmlformats.org/presentationml/2006/ole">
            <p:oleObj imgW="7391400" imgH="11645900" r:id="rId4" progId="Excel.Sheet.12" name="Worksheet">
              <p:embed/>
              <p:pic>
                <p:nvPicPr>
                  <p:cNvPr name="" id="0"/>
                  <p:cNvPicPr/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1270000" y="1270000"/>
                    <a:ext cx="1270000" cy="1270000"/>
                  </a:xfrm>
                  <a:prstGeom prst="rect"/>
                </p:spPr>
              </p:pic>
            </p:oleObj>
          </a:graphicData>
        </a:graphic>
      </p:graphicFrame>
      <p:grpSp>
        <p:nvGrpSpPr>
          <p:cNvPr name="Group 10" id="10"/>
          <p:cNvGrpSpPr/>
          <p:nvPr/>
        </p:nvGrpSpPr>
        <p:grpSpPr>
          <a:xfrm rot="0">
            <a:off x="5990935" y="9698410"/>
            <a:ext cx="1600718" cy="1044512"/>
            <a:chOff x="0" y="0"/>
            <a:chExt cx="2134291" cy="139268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134291" cy="1392683"/>
            </a:xfrm>
            <a:custGeom>
              <a:avLst/>
              <a:gdLst/>
              <a:ahLst/>
              <a:cxnLst/>
              <a:rect r="r" b="b" t="t" l="l"/>
              <a:pathLst>
                <a:path h="1392683" w="2134291">
                  <a:moveTo>
                    <a:pt x="0" y="0"/>
                  </a:moveTo>
                  <a:lnTo>
                    <a:pt x="2134291" y="0"/>
                  </a:lnTo>
                  <a:lnTo>
                    <a:pt x="2134291" y="1392683"/>
                  </a:lnTo>
                  <a:lnTo>
                    <a:pt x="0" y="13926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2" t="0" r="-2" b="0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 rot="0">
              <a:off x="880014" y="580871"/>
              <a:ext cx="1073274" cy="6610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208"/>
                </a:lnSpc>
              </a:pPr>
              <a:r>
                <a:rPr lang="en-US" sz="3006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96</a:t>
              </a:r>
            </a:p>
          </p:txBody>
        </p:sp>
      </p:grpSp>
    </p:spTree>
  </p:cSld>
  <p:clrMapOvr>
    <a:masterClrMapping/>
  </p:clrMapOvr>
</p:sld>
</file>

<file path=ppt/slides/slide10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729634" y="1385252"/>
            <a:ext cx="6978172" cy="6864777"/>
          </a:xfrm>
          <a:custGeom>
            <a:avLst/>
            <a:gdLst/>
            <a:ahLst/>
            <a:cxnLst/>
            <a:rect r="r" b="b" t="t" l="l"/>
            <a:pathLst>
              <a:path h="6864777" w="6978172">
                <a:moveTo>
                  <a:pt x="0" y="0"/>
                </a:moveTo>
                <a:lnTo>
                  <a:pt x="6978172" y="0"/>
                </a:lnTo>
                <a:lnTo>
                  <a:pt x="6978172" y="6864777"/>
                </a:lnTo>
                <a:lnTo>
                  <a:pt x="0" y="68647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378000" y="0"/>
            <a:ext cx="2268000" cy="10692000"/>
            <a:chOff x="0" y="0"/>
            <a:chExt cx="812800" cy="383177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3831772"/>
            </a:xfrm>
            <a:custGeom>
              <a:avLst/>
              <a:gdLst/>
              <a:ahLst/>
              <a:cxnLst/>
              <a:rect r="r" b="b" t="t" l="l"/>
              <a:pathLst>
                <a:path h="3831772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3831772"/>
                  </a:lnTo>
                  <a:lnTo>
                    <a:pt x="0" y="3831772"/>
                  </a:lnTo>
                  <a:close/>
                </a:path>
              </a:pathLst>
            </a:custGeom>
            <a:solidFill>
              <a:srgbClr val="011A81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812800" cy="38698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541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2004658" y="0"/>
            <a:ext cx="219528" cy="10692000"/>
            <a:chOff x="0" y="0"/>
            <a:chExt cx="78674" cy="383177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78674" cy="3831772"/>
            </a:xfrm>
            <a:custGeom>
              <a:avLst/>
              <a:gdLst/>
              <a:ahLst/>
              <a:cxnLst/>
              <a:rect r="r" b="b" t="t" l="l"/>
              <a:pathLst>
                <a:path h="3831772" w="78674">
                  <a:moveTo>
                    <a:pt x="0" y="0"/>
                  </a:moveTo>
                  <a:lnTo>
                    <a:pt x="78674" y="0"/>
                  </a:lnTo>
                  <a:lnTo>
                    <a:pt x="78674" y="3831772"/>
                  </a:lnTo>
                  <a:lnTo>
                    <a:pt x="0" y="3831772"/>
                  </a:lnTo>
                  <a:close/>
                </a:path>
              </a:pathLst>
            </a:custGeom>
            <a:solidFill>
              <a:srgbClr val="011A81">
                <a:alpha val="52941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78674" cy="38698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541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5890324" y="9632761"/>
            <a:ext cx="1701329" cy="1110161"/>
            <a:chOff x="0" y="0"/>
            <a:chExt cx="2268439" cy="1480215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268439" cy="1480215"/>
            </a:xfrm>
            <a:custGeom>
              <a:avLst/>
              <a:gdLst/>
              <a:ahLst/>
              <a:cxnLst/>
              <a:rect r="r" b="b" t="t" l="l"/>
              <a:pathLst>
                <a:path h="1480215" w="2268439">
                  <a:moveTo>
                    <a:pt x="0" y="0"/>
                  </a:moveTo>
                  <a:lnTo>
                    <a:pt x="2268439" y="0"/>
                  </a:lnTo>
                  <a:lnTo>
                    <a:pt x="2268439" y="1480215"/>
                  </a:lnTo>
                  <a:lnTo>
                    <a:pt x="0" y="14802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" t="0" r="-1" b="0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 rot="0">
              <a:off x="1014162" y="668403"/>
              <a:ext cx="1073274" cy="6610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208"/>
                </a:lnSpc>
              </a:pPr>
              <a:r>
                <a:rPr lang="en-US" sz="3006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97</a:t>
              </a:r>
            </a:p>
          </p:txBody>
        </p:sp>
      </p:grpSp>
      <p:graphicFrame>
        <p:nvGraphicFramePr>
          <p:cNvPr name="Object 12" id="12"/>
          <p:cNvGraphicFramePr/>
          <p:nvPr/>
        </p:nvGraphicFramePr>
        <p:xfrm>
          <a:off x="756000" y="756000"/>
          <a:ext cx="6215053" cy="9424216"/>
        </p:xfrm>
        <a:graphic>
          <a:graphicData uri="http://schemas.openxmlformats.org/presentationml/2006/ole">
            <p:oleObj imgW="8089900" imgH="11303000" r:id="rId5" progId="Excel.Sheet.12" name="Worksheet">
              <p:embed/>
              <p:pic>
                <p:nvPicPr>
                  <p:cNvPr name="" id="0"/>
                  <p:cNvPicPr/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1270000" y="1270000"/>
                    <a:ext cx="1270000" cy="1270000"/>
                  </a:xfrm>
                  <a:prstGeom prst="rect"/>
                </p:spPr>
              </p:pic>
            </p:oleObj>
          </a:graphicData>
        </a:graphic>
      </p:graphicFrame>
    </p:spTree>
  </p:cSld>
  <p:clrMapOvr>
    <a:masterClrMapping/>
  </p:clrMapOvr>
</p:sld>
</file>

<file path=ppt/slides/slide10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729634" y="1385252"/>
            <a:ext cx="6978172" cy="6864777"/>
          </a:xfrm>
          <a:custGeom>
            <a:avLst/>
            <a:gdLst/>
            <a:ahLst/>
            <a:cxnLst/>
            <a:rect r="r" b="b" t="t" l="l"/>
            <a:pathLst>
              <a:path h="6864777" w="6978172">
                <a:moveTo>
                  <a:pt x="0" y="0"/>
                </a:moveTo>
                <a:lnTo>
                  <a:pt x="6978172" y="0"/>
                </a:lnTo>
                <a:lnTo>
                  <a:pt x="6978172" y="6864777"/>
                </a:lnTo>
                <a:lnTo>
                  <a:pt x="0" y="68647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378000" y="0"/>
            <a:ext cx="2268000" cy="10692000"/>
            <a:chOff x="0" y="0"/>
            <a:chExt cx="812800" cy="383177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3831772"/>
            </a:xfrm>
            <a:custGeom>
              <a:avLst/>
              <a:gdLst/>
              <a:ahLst/>
              <a:cxnLst/>
              <a:rect r="r" b="b" t="t" l="l"/>
              <a:pathLst>
                <a:path h="3831772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3831772"/>
                  </a:lnTo>
                  <a:lnTo>
                    <a:pt x="0" y="3831772"/>
                  </a:lnTo>
                  <a:close/>
                </a:path>
              </a:pathLst>
            </a:custGeom>
            <a:solidFill>
              <a:srgbClr val="011A81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812800" cy="38698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541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2004658" y="0"/>
            <a:ext cx="219528" cy="10692000"/>
            <a:chOff x="0" y="0"/>
            <a:chExt cx="78674" cy="383177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78674" cy="3831772"/>
            </a:xfrm>
            <a:custGeom>
              <a:avLst/>
              <a:gdLst/>
              <a:ahLst/>
              <a:cxnLst/>
              <a:rect r="r" b="b" t="t" l="l"/>
              <a:pathLst>
                <a:path h="3831772" w="78674">
                  <a:moveTo>
                    <a:pt x="0" y="0"/>
                  </a:moveTo>
                  <a:lnTo>
                    <a:pt x="78674" y="0"/>
                  </a:lnTo>
                  <a:lnTo>
                    <a:pt x="78674" y="3831772"/>
                  </a:lnTo>
                  <a:lnTo>
                    <a:pt x="0" y="3831772"/>
                  </a:lnTo>
                  <a:close/>
                </a:path>
              </a:pathLst>
            </a:custGeom>
            <a:solidFill>
              <a:srgbClr val="011A81">
                <a:alpha val="52941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78674" cy="38698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541"/>
                </a:lnSpc>
              </a:pPr>
            </a:p>
          </p:txBody>
        </p:sp>
      </p:grpSp>
      <p:graphicFrame>
        <p:nvGraphicFramePr>
          <p:cNvPr name="Object 9" id="9"/>
          <p:cNvGraphicFramePr/>
          <p:nvPr/>
        </p:nvGraphicFramePr>
        <p:xfrm>
          <a:off x="516417" y="756000"/>
          <a:ext cx="5459582" cy="9704325"/>
        </p:xfrm>
        <a:graphic>
          <a:graphicData uri="http://schemas.openxmlformats.org/presentationml/2006/ole">
            <p:oleObj imgW="7391400" imgH="11645900" r:id="rId4" progId="Excel.Sheet.12" name="Worksheet">
              <p:embed/>
              <p:pic>
                <p:nvPicPr>
                  <p:cNvPr name="" id="0"/>
                  <p:cNvPicPr/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1270000" y="1270000"/>
                    <a:ext cx="1270000" cy="1270000"/>
                  </a:xfrm>
                  <a:prstGeom prst="rect"/>
                </p:spPr>
              </p:pic>
            </p:oleObj>
          </a:graphicData>
        </a:graphic>
      </p:graphicFrame>
      <p:grpSp>
        <p:nvGrpSpPr>
          <p:cNvPr name="Group 10" id="10"/>
          <p:cNvGrpSpPr/>
          <p:nvPr/>
        </p:nvGrpSpPr>
        <p:grpSpPr>
          <a:xfrm rot="0">
            <a:off x="5993438" y="9700043"/>
            <a:ext cx="1598216" cy="1042880"/>
            <a:chOff x="0" y="0"/>
            <a:chExt cx="2130954" cy="1390506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130954" cy="1390506"/>
            </a:xfrm>
            <a:custGeom>
              <a:avLst/>
              <a:gdLst/>
              <a:ahLst/>
              <a:cxnLst/>
              <a:rect r="r" b="b" t="t" l="l"/>
              <a:pathLst>
                <a:path h="1390506" w="2130954">
                  <a:moveTo>
                    <a:pt x="0" y="0"/>
                  </a:moveTo>
                  <a:lnTo>
                    <a:pt x="2130954" y="0"/>
                  </a:lnTo>
                  <a:lnTo>
                    <a:pt x="2130954" y="1390506"/>
                  </a:lnTo>
                  <a:lnTo>
                    <a:pt x="0" y="13905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2" t="0" r="-2" b="0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 rot="0">
              <a:off x="876677" y="578694"/>
              <a:ext cx="1073274" cy="6610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208"/>
                </a:lnSpc>
              </a:pPr>
              <a:r>
                <a:rPr lang="en-US" sz="3006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98</a:t>
              </a:r>
            </a:p>
          </p:txBody>
        </p:sp>
      </p:grpSp>
    </p:spTree>
  </p:cSld>
  <p:clrMapOvr>
    <a:masterClrMapping/>
  </p:clrMapOvr>
</p:sld>
</file>

<file path=ppt/slides/slide10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729634" y="1385252"/>
            <a:ext cx="6978172" cy="6864777"/>
          </a:xfrm>
          <a:custGeom>
            <a:avLst/>
            <a:gdLst/>
            <a:ahLst/>
            <a:cxnLst/>
            <a:rect r="r" b="b" t="t" l="l"/>
            <a:pathLst>
              <a:path h="6864777" w="6978172">
                <a:moveTo>
                  <a:pt x="0" y="0"/>
                </a:moveTo>
                <a:lnTo>
                  <a:pt x="6978172" y="0"/>
                </a:lnTo>
                <a:lnTo>
                  <a:pt x="6978172" y="6864777"/>
                </a:lnTo>
                <a:lnTo>
                  <a:pt x="0" y="68647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378000" y="0"/>
            <a:ext cx="2268000" cy="10692000"/>
            <a:chOff x="0" y="0"/>
            <a:chExt cx="812800" cy="383177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3831772"/>
            </a:xfrm>
            <a:custGeom>
              <a:avLst/>
              <a:gdLst/>
              <a:ahLst/>
              <a:cxnLst/>
              <a:rect r="r" b="b" t="t" l="l"/>
              <a:pathLst>
                <a:path h="3831772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3831772"/>
                  </a:lnTo>
                  <a:lnTo>
                    <a:pt x="0" y="3831772"/>
                  </a:lnTo>
                  <a:close/>
                </a:path>
              </a:pathLst>
            </a:custGeom>
            <a:solidFill>
              <a:srgbClr val="011A81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812800" cy="38698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541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2004658" y="0"/>
            <a:ext cx="219528" cy="10692000"/>
            <a:chOff x="0" y="0"/>
            <a:chExt cx="78674" cy="383177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78674" cy="3831772"/>
            </a:xfrm>
            <a:custGeom>
              <a:avLst/>
              <a:gdLst/>
              <a:ahLst/>
              <a:cxnLst/>
              <a:rect r="r" b="b" t="t" l="l"/>
              <a:pathLst>
                <a:path h="3831772" w="78674">
                  <a:moveTo>
                    <a:pt x="0" y="0"/>
                  </a:moveTo>
                  <a:lnTo>
                    <a:pt x="78674" y="0"/>
                  </a:lnTo>
                  <a:lnTo>
                    <a:pt x="78674" y="3831772"/>
                  </a:lnTo>
                  <a:lnTo>
                    <a:pt x="0" y="3831772"/>
                  </a:lnTo>
                  <a:close/>
                </a:path>
              </a:pathLst>
            </a:custGeom>
            <a:solidFill>
              <a:srgbClr val="011A81">
                <a:alpha val="52941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78674" cy="38698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541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5958465" y="9677223"/>
            <a:ext cx="1633189" cy="1065699"/>
            <a:chOff x="0" y="0"/>
            <a:chExt cx="2177585" cy="142093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177585" cy="1420933"/>
            </a:xfrm>
            <a:custGeom>
              <a:avLst/>
              <a:gdLst/>
              <a:ahLst/>
              <a:cxnLst/>
              <a:rect r="r" b="b" t="t" l="l"/>
              <a:pathLst>
                <a:path h="1420933" w="2177585">
                  <a:moveTo>
                    <a:pt x="0" y="0"/>
                  </a:moveTo>
                  <a:lnTo>
                    <a:pt x="2177585" y="0"/>
                  </a:lnTo>
                  <a:lnTo>
                    <a:pt x="2177585" y="1420933"/>
                  </a:lnTo>
                  <a:lnTo>
                    <a:pt x="0" y="14209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" t="0" r="-2" b="0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 rot="0">
              <a:off x="923308" y="609121"/>
              <a:ext cx="1073274" cy="6610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208"/>
                </a:lnSpc>
              </a:pPr>
              <a:r>
                <a:rPr lang="en-US" sz="3006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99</a:t>
              </a:r>
            </a:p>
          </p:txBody>
        </p:sp>
      </p:grpSp>
      <p:graphicFrame>
        <p:nvGraphicFramePr>
          <p:cNvPr name="Object 12" id="12"/>
          <p:cNvGraphicFramePr/>
          <p:nvPr/>
        </p:nvGraphicFramePr>
        <p:xfrm>
          <a:off x="756000" y="756000"/>
          <a:ext cx="6444738" cy="9566524"/>
        </p:xfrm>
        <a:graphic>
          <a:graphicData uri="http://schemas.openxmlformats.org/presentationml/2006/ole">
            <p:oleObj imgW="8343900" imgH="11468100" r:id="rId5" progId="Excel.Sheet.12" name="Worksheet">
              <p:embed/>
              <p:pic>
                <p:nvPicPr>
                  <p:cNvPr name="" id="0"/>
                  <p:cNvPicPr/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1270000" y="1270000"/>
                    <a:ext cx="1270000" cy="1270000"/>
                  </a:xfrm>
                  <a:prstGeom prst="rect"/>
                </p:spPr>
              </p:pic>
            </p:oleObj>
          </a:graphicData>
        </a:graphic>
      </p:graphicFrame>
    </p:spTree>
  </p:cSld>
  <p:clrMapOvr>
    <a:masterClrMapping/>
  </p:clrMapOvr>
</p:sld>
</file>

<file path=ppt/slides/slide107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177756" y="5623274"/>
            <a:ext cx="2598606" cy="3545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59"/>
              </a:lnSpc>
            </a:pPr>
            <a:r>
              <a:rPr lang="en-US" sz="1042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ห้องประชุม Eternity Conference Centre โรงแรมแม่โขงเฮอร์ริเทจ จังหวัดนครพนม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2940191" y="3814507"/>
            <a:ext cx="1960429" cy="393525"/>
            <a:chOff x="0" y="0"/>
            <a:chExt cx="3624965" cy="72765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624965" cy="727654"/>
            </a:xfrm>
            <a:custGeom>
              <a:avLst/>
              <a:gdLst/>
              <a:ahLst/>
              <a:cxnLst/>
              <a:rect r="r" b="b" t="t" l="l"/>
              <a:pathLst>
                <a:path h="727654" w="3624965">
                  <a:moveTo>
                    <a:pt x="0" y="0"/>
                  </a:moveTo>
                  <a:lnTo>
                    <a:pt x="3624965" y="0"/>
                  </a:lnTo>
                  <a:lnTo>
                    <a:pt x="3624965" y="727654"/>
                  </a:lnTo>
                  <a:lnTo>
                    <a:pt x="0" y="727654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name="TextBox 5" id="5"/>
          <p:cNvSpPr txBox="true"/>
          <p:nvPr/>
        </p:nvSpPr>
        <p:spPr>
          <a:xfrm rot="0">
            <a:off x="2140756" y="4262552"/>
            <a:ext cx="2759864" cy="10055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74"/>
              </a:lnSpc>
            </a:pPr>
            <a:r>
              <a:rPr lang="en-US" sz="213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การประชุมเชิงปฏิบัติการจัดทำแผนยุทธศาสตร์ 5 ปี </a:t>
            </a:r>
          </a:p>
          <a:p>
            <a:pPr algn="l">
              <a:lnSpc>
                <a:spcPts val="2674"/>
              </a:lnSpc>
            </a:pPr>
            <a:r>
              <a:rPr lang="en-US" sz="213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พ.ศ. 2570-2574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2192195" y="5315765"/>
            <a:ext cx="2495728" cy="2027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20"/>
              </a:lnSpc>
            </a:pPr>
            <a:r>
              <a:rPr lang="en-US" sz="1157" b="true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วันที่ 2 - 4 พฤษภาคม 2569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296908" y="3907127"/>
            <a:ext cx="2034747" cy="2273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16"/>
              </a:lnSpc>
            </a:pPr>
            <a:r>
              <a:rPr lang="en-US" b="true" sz="1616" spc="161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ภาพบรรยากาศ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097126" y="6101614"/>
            <a:ext cx="2759864" cy="10055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74"/>
              </a:lnSpc>
            </a:pPr>
            <a:r>
              <a:rPr lang="en-US" sz="213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การประชุมวิพากษ์ร่างแผนยุทธศาสตร์ 5 ปี </a:t>
            </a:r>
          </a:p>
          <a:p>
            <a:pPr algn="l">
              <a:lnSpc>
                <a:spcPts val="2674"/>
              </a:lnSpc>
            </a:pPr>
            <a:r>
              <a:rPr lang="en-US" sz="213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พ.ศ. 2570-2574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140756" y="7221502"/>
            <a:ext cx="2495728" cy="2027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20"/>
              </a:lnSpc>
            </a:pPr>
            <a:r>
              <a:rPr lang="en-US" sz="1157" b="true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วันที่ 29 พฤษภาคม 2569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140756" y="7481386"/>
            <a:ext cx="2598606" cy="3545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59"/>
              </a:lnSpc>
            </a:pPr>
            <a:r>
              <a:rPr lang="en-US" sz="1042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ณ ห้องประชุมพนมเมธี ชั้น 5 สำนักงานอธิการบดี 1 มหาวิทยาลัยนครพนม</a:t>
            </a:r>
          </a:p>
        </p:txBody>
      </p:sp>
    </p:spTree>
  </p:cSld>
  <p:clrMapOvr>
    <a:masterClrMapping/>
  </p:clrMapOvr>
</p:sld>
</file>

<file path=ppt/slides/slide10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88217" y="3132540"/>
            <a:ext cx="3608990" cy="6803460"/>
            <a:chOff x="0" y="0"/>
            <a:chExt cx="1661186" cy="313157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661186" cy="3131571"/>
            </a:xfrm>
            <a:custGeom>
              <a:avLst/>
              <a:gdLst/>
              <a:ahLst/>
              <a:cxnLst/>
              <a:rect r="r" b="b" t="t" l="l"/>
              <a:pathLst>
                <a:path h="3131571" w="1661186">
                  <a:moveTo>
                    <a:pt x="0" y="0"/>
                  </a:moveTo>
                  <a:lnTo>
                    <a:pt x="1661186" y="0"/>
                  </a:lnTo>
                  <a:lnTo>
                    <a:pt x="1661186" y="3131571"/>
                  </a:lnTo>
                  <a:lnTo>
                    <a:pt x="0" y="3131571"/>
                  </a:lnTo>
                  <a:close/>
                </a:path>
              </a:pathLst>
            </a:custGeom>
            <a:solidFill>
              <a:srgbClr val="F7F9F7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4157014" y="3048039"/>
            <a:ext cx="4075564" cy="7694840"/>
            <a:chOff x="0" y="0"/>
            <a:chExt cx="1875946" cy="354186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875946" cy="3541866"/>
            </a:xfrm>
            <a:custGeom>
              <a:avLst/>
              <a:gdLst/>
              <a:ahLst/>
              <a:cxnLst/>
              <a:rect r="r" b="b" t="t" l="l"/>
              <a:pathLst>
                <a:path h="3541866" w="1875946">
                  <a:moveTo>
                    <a:pt x="0" y="0"/>
                  </a:moveTo>
                  <a:lnTo>
                    <a:pt x="1875946" y="0"/>
                  </a:lnTo>
                  <a:lnTo>
                    <a:pt x="1875946" y="3541866"/>
                  </a:lnTo>
                  <a:lnTo>
                    <a:pt x="0" y="3541866"/>
                  </a:lnTo>
                  <a:close/>
                </a:path>
              </a:pathLst>
            </a:custGeom>
            <a:solidFill>
              <a:srgbClr val="FFC107"/>
            </a:solid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-149268" y="-884021"/>
            <a:ext cx="7858537" cy="4079943"/>
          </a:xfrm>
          <a:custGeom>
            <a:avLst/>
            <a:gdLst/>
            <a:ahLst/>
            <a:cxnLst/>
            <a:rect r="r" b="b" t="t" l="l"/>
            <a:pathLst>
              <a:path h="4079943" w="7858537">
                <a:moveTo>
                  <a:pt x="0" y="0"/>
                </a:moveTo>
                <a:lnTo>
                  <a:pt x="7858536" y="0"/>
                </a:lnTo>
                <a:lnTo>
                  <a:pt x="7858536" y="4079943"/>
                </a:lnTo>
                <a:lnTo>
                  <a:pt x="0" y="40799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7057" r="0" b="-31014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4360829" y="7484248"/>
            <a:ext cx="3024000" cy="2899489"/>
            <a:chOff x="0" y="0"/>
            <a:chExt cx="1391920" cy="133460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391920" cy="1334608"/>
            </a:xfrm>
            <a:custGeom>
              <a:avLst/>
              <a:gdLst/>
              <a:ahLst/>
              <a:cxnLst/>
              <a:rect r="r" b="b" t="t" l="l"/>
              <a:pathLst>
                <a:path h="1334608" w="1391920">
                  <a:moveTo>
                    <a:pt x="0" y="0"/>
                  </a:moveTo>
                  <a:lnTo>
                    <a:pt x="1391920" y="0"/>
                  </a:lnTo>
                  <a:lnTo>
                    <a:pt x="1391920" y="1334608"/>
                  </a:lnTo>
                  <a:lnTo>
                    <a:pt x="0" y="1334608"/>
                  </a:lnTo>
                  <a:close/>
                </a:path>
              </a:pathLst>
            </a:custGeom>
            <a:solidFill>
              <a:srgbClr val="F7F9F7"/>
            </a:solidFill>
          </p:spPr>
        </p:sp>
      </p:grpSp>
      <p:sp>
        <p:nvSpPr>
          <p:cNvPr name="TextBox 9" id="9"/>
          <p:cNvSpPr txBox="true"/>
          <p:nvPr/>
        </p:nvSpPr>
        <p:spPr>
          <a:xfrm rot="0">
            <a:off x="4661965" y="9478767"/>
            <a:ext cx="2598606" cy="3545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59"/>
              </a:lnSpc>
            </a:pPr>
            <a:r>
              <a:rPr lang="en-US" sz="1042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ห้องประชุม Eternity Conference Centre โรงแรมแม่โขงเฮอร์ริเทจ จังหวัดนครพนม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5424400" y="7670000"/>
            <a:ext cx="1960429" cy="393525"/>
            <a:chOff x="0" y="0"/>
            <a:chExt cx="3624965" cy="727654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624965" cy="727654"/>
            </a:xfrm>
            <a:custGeom>
              <a:avLst/>
              <a:gdLst/>
              <a:ahLst/>
              <a:cxnLst/>
              <a:rect r="r" b="b" t="t" l="l"/>
              <a:pathLst>
                <a:path h="727654" w="3624965">
                  <a:moveTo>
                    <a:pt x="0" y="0"/>
                  </a:moveTo>
                  <a:lnTo>
                    <a:pt x="3624965" y="0"/>
                  </a:lnTo>
                  <a:lnTo>
                    <a:pt x="3624965" y="727654"/>
                  </a:lnTo>
                  <a:lnTo>
                    <a:pt x="0" y="727654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-95278" y="3132540"/>
            <a:ext cx="331095" cy="6803460"/>
            <a:chOff x="0" y="0"/>
            <a:chExt cx="152400" cy="313157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52400" cy="3131571"/>
            </a:xfrm>
            <a:custGeom>
              <a:avLst/>
              <a:gdLst/>
              <a:ahLst/>
              <a:cxnLst/>
              <a:rect r="r" b="b" t="t" l="l"/>
              <a:pathLst>
                <a:path h="3131571" w="152400">
                  <a:moveTo>
                    <a:pt x="0" y="0"/>
                  </a:moveTo>
                  <a:lnTo>
                    <a:pt x="152400" y="0"/>
                  </a:lnTo>
                  <a:lnTo>
                    <a:pt x="152400" y="3131571"/>
                  </a:lnTo>
                  <a:lnTo>
                    <a:pt x="0" y="3131571"/>
                  </a:lnTo>
                  <a:close/>
                </a:path>
              </a:pathLst>
            </a:custGeom>
            <a:solidFill>
              <a:srgbClr val="F7F9F7">
                <a:alpha val="56863"/>
              </a:srgbClr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6088347" y="9761971"/>
            <a:ext cx="1503307" cy="980952"/>
            <a:chOff x="0" y="0"/>
            <a:chExt cx="2004409" cy="1307935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004409" cy="1307935"/>
            </a:xfrm>
            <a:custGeom>
              <a:avLst/>
              <a:gdLst/>
              <a:ahLst/>
              <a:cxnLst/>
              <a:rect r="r" b="b" t="t" l="l"/>
              <a:pathLst>
                <a:path h="1307935" w="2004409">
                  <a:moveTo>
                    <a:pt x="0" y="0"/>
                  </a:moveTo>
                  <a:lnTo>
                    <a:pt x="2004409" y="0"/>
                  </a:lnTo>
                  <a:lnTo>
                    <a:pt x="2004409" y="1307935"/>
                  </a:lnTo>
                  <a:lnTo>
                    <a:pt x="0" y="1307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" t="0" r="-2" b="0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 rot="0">
              <a:off x="750132" y="496123"/>
              <a:ext cx="1073274" cy="6610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208"/>
                </a:lnSpc>
              </a:pPr>
              <a:r>
                <a:rPr lang="en-US" sz="3006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101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546146" y="7641518"/>
            <a:ext cx="3293132" cy="2264453"/>
            <a:chOff x="0" y="0"/>
            <a:chExt cx="6159500" cy="423545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6159500" cy="4235450"/>
            </a:xfrm>
            <a:custGeom>
              <a:avLst/>
              <a:gdLst/>
              <a:ahLst/>
              <a:cxnLst/>
              <a:rect r="r" b="b" t="t" l="l"/>
              <a:pathLst>
                <a:path h="4235450" w="6159500">
                  <a:moveTo>
                    <a:pt x="6159500" y="4235450"/>
                  </a:moveTo>
                  <a:lnTo>
                    <a:pt x="0" y="3696970"/>
                  </a:lnTo>
                  <a:lnTo>
                    <a:pt x="0" y="0"/>
                  </a:lnTo>
                  <a:lnTo>
                    <a:pt x="6159500" y="538480"/>
                  </a:lnTo>
                  <a:close/>
                </a:path>
              </a:pathLst>
            </a:custGeom>
            <a:blipFill>
              <a:blip r:embed="rId4"/>
              <a:stretch>
                <a:fillRect l="-1539" t="0" r="-1539" b="0"/>
              </a:stretch>
            </a:blip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4311532" y="3319747"/>
            <a:ext cx="2899741" cy="1993946"/>
            <a:chOff x="0" y="0"/>
            <a:chExt cx="6159500" cy="423545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6159500" cy="4235450"/>
            </a:xfrm>
            <a:custGeom>
              <a:avLst/>
              <a:gdLst/>
              <a:ahLst/>
              <a:cxnLst/>
              <a:rect r="r" b="b" t="t" l="l"/>
              <a:pathLst>
                <a:path h="4235450" w="6159500">
                  <a:moveTo>
                    <a:pt x="6159500" y="4235450"/>
                  </a:moveTo>
                  <a:lnTo>
                    <a:pt x="0" y="3696970"/>
                  </a:lnTo>
                  <a:lnTo>
                    <a:pt x="0" y="0"/>
                  </a:lnTo>
                  <a:lnTo>
                    <a:pt x="6159500" y="538480"/>
                  </a:lnTo>
                  <a:close/>
                </a:path>
              </a:pathLst>
            </a:custGeom>
            <a:blipFill>
              <a:blip r:embed="rId5"/>
              <a:stretch>
                <a:fillRect l="-1604" t="0" r="-1604" b="0"/>
              </a:stretch>
            </a:blip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4360829" y="5313693"/>
            <a:ext cx="2899741" cy="1993946"/>
            <a:chOff x="0" y="0"/>
            <a:chExt cx="6159500" cy="423545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6159500" cy="4235450"/>
            </a:xfrm>
            <a:custGeom>
              <a:avLst/>
              <a:gdLst/>
              <a:ahLst/>
              <a:cxnLst/>
              <a:rect r="r" b="b" t="t" l="l"/>
              <a:pathLst>
                <a:path h="4235450" w="6159500">
                  <a:moveTo>
                    <a:pt x="6159500" y="4235450"/>
                  </a:moveTo>
                  <a:lnTo>
                    <a:pt x="0" y="3696970"/>
                  </a:lnTo>
                  <a:lnTo>
                    <a:pt x="0" y="0"/>
                  </a:lnTo>
                  <a:lnTo>
                    <a:pt x="6159500" y="538480"/>
                  </a:lnTo>
                  <a:close/>
                </a:path>
              </a:pathLst>
            </a:custGeom>
            <a:blipFill>
              <a:blip r:embed="rId6"/>
              <a:stretch>
                <a:fillRect l="-1604" t="0" r="-1604" b="0"/>
              </a:stretch>
            </a:blipFill>
          </p:spPr>
        </p:sp>
      </p:grpSp>
      <p:grpSp>
        <p:nvGrpSpPr>
          <p:cNvPr name="Group 23" id="23"/>
          <p:cNvGrpSpPr/>
          <p:nvPr/>
        </p:nvGrpSpPr>
        <p:grpSpPr>
          <a:xfrm rot="0">
            <a:off x="546146" y="3319747"/>
            <a:ext cx="3293132" cy="2264453"/>
            <a:chOff x="0" y="0"/>
            <a:chExt cx="6159500" cy="423545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6159500" cy="4235450"/>
            </a:xfrm>
            <a:custGeom>
              <a:avLst/>
              <a:gdLst/>
              <a:ahLst/>
              <a:cxnLst/>
              <a:rect r="r" b="b" t="t" l="l"/>
              <a:pathLst>
                <a:path h="4235450" w="6159500">
                  <a:moveTo>
                    <a:pt x="6159500" y="4235450"/>
                  </a:moveTo>
                  <a:lnTo>
                    <a:pt x="0" y="3696970"/>
                  </a:lnTo>
                  <a:lnTo>
                    <a:pt x="0" y="0"/>
                  </a:lnTo>
                  <a:lnTo>
                    <a:pt x="6159500" y="538480"/>
                  </a:lnTo>
                  <a:close/>
                </a:path>
              </a:pathLst>
            </a:custGeom>
            <a:blipFill>
              <a:blip r:embed="rId7"/>
              <a:stretch>
                <a:fillRect l="-1604" t="0" r="-1604" b="0"/>
              </a:stretch>
            </a:blip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486868" y="5440200"/>
            <a:ext cx="3293132" cy="2264453"/>
            <a:chOff x="0" y="0"/>
            <a:chExt cx="6159500" cy="423545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6159500" cy="4235450"/>
            </a:xfrm>
            <a:custGeom>
              <a:avLst/>
              <a:gdLst/>
              <a:ahLst/>
              <a:cxnLst/>
              <a:rect r="r" b="b" t="t" l="l"/>
              <a:pathLst>
                <a:path h="4235450" w="6159500">
                  <a:moveTo>
                    <a:pt x="6159500" y="4235450"/>
                  </a:moveTo>
                  <a:lnTo>
                    <a:pt x="0" y="3696970"/>
                  </a:lnTo>
                  <a:lnTo>
                    <a:pt x="0" y="0"/>
                  </a:lnTo>
                  <a:lnTo>
                    <a:pt x="6159500" y="538480"/>
                  </a:lnTo>
                  <a:close/>
                </a:path>
              </a:pathLst>
            </a:custGeom>
            <a:blipFill>
              <a:blip r:embed="rId8"/>
              <a:stretch>
                <a:fillRect l="-1604" t="0" r="-1604" b="0"/>
              </a:stretch>
            </a:blipFill>
          </p:spPr>
        </p:sp>
      </p:grpSp>
      <p:sp>
        <p:nvSpPr>
          <p:cNvPr name="TextBox 27" id="27"/>
          <p:cNvSpPr txBox="true"/>
          <p:nvPr/>
        </p:nvSpPr>
        <p:spPr>
          <a:xfrm rot="0">
            <a:off x="4624965" y="8118045"/>
            <a:ext cx="2759864" cy="10055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74"/>
              </a:lnSpc>
            </a:pPr>
            <a:r>
              <a:rPr lang="en-US" sz="213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การประชุมเชิงปฏิบัติการจัดทำแผนยุทธศาสตร์ 5 ปี </a:t>
            </a:r>
          </a:p>
          <a:p>
            <a:pPr algn="l">
              <a:lnSpc>
                <a:spcPts val="2674"/>
              </a:lnSpc>
            </a:pPr>
            <a:r>
              <a:rPr lang="en-US" sz="213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พ.ศ. 2570-2574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4676404" y="9171258"/>
            <a:ext cx="2495728" cy="2027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20"/>
              </a:lnSpc>
            </a:pPr>
            <a:r>
              <a:rPr lang="en-US" sz="1157" b="true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วันที่ 2 - 4 พฤษภาคม 2569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5781117" y="7762620"/>
            <a:ext cx="2034747" cy="2273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16"/>
              </a:lnSpc>
            </a:pPr>
            <a:r>
              <a:rPr lang="en-US" b="true" sz="1616" spc="161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ภาพบรรยากาศ</a:t>
            </a:r>
          </a:p>
        </p:txBody>
      </p:sp>
    </p:spTree>
  </p:cSld>
  <p:clrMapOvr>
    <a:masterClrMapping/>
  </p:clrMapOvr>
</p:sld>
</file>

<file path=ppt/slides/slide10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E58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577998" y="423764"/>
            <a:ext cx="3556270" cy="10103881"/>
          </a:xfrm>
          <a:prstGeom prst="rect">
            <a:avLst/>
          </a:prstGeom>
          <a:solidFill>
            <a:srgbClr val="F7F9F7"/>
          </a:solidFill>
        </p:spPr>
      </p:sp>
      <p:grpSp>
        <p:nvGrpSpPr>
          <p:cNvPr name="Group 3" id="3"/>
          <p:cNvGrpSpPr/>
          <p:nvPr/>
        </p:nvGrpSpPr>
        <p:grpSpPr>
          <a:xfrm rot="0">
            <a:off x="4406900" y="0"/>
            <a:ext cx="3248204" cy="14993699"/>
            <a:chOff x="0" y="0"/>
            <a:chExt cx="1495119" cy="690146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495119" cy="6901465"/>
            </a:xfrm>
            <a:custGeom>
              <a:avLst/>
              <a:gdLst/>
              <a:ahLst/>
              <a:cxnLst/>
              <a:rect r="r" b="b" t="t" l="l"/>
              <a:pathLst>
                <a:path h="6901465" w="1495119">
                  <a:moveTo>
                    <a:pt x="0" y="0"/>
                  </a:moveTo>
                  <a:lnTo>
                    <a:pt x="1495119" y="0"/>
                  </a:lnTo>
                  <a:lnTo>
                    <a:pt x="1495119" y="6901465"/>
                  </a:lnTo>
                  <a:lnTo>
                    <a:pt x="0" y="6901465"/>
                  </a:lnTo>
                  <a:close/>
                </a:path>
              </a:pathLst>
            </a:custGeom>
            <a:solidFill>
              <a:srgbClr val="FFC107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-327926" y="-760786"/>
            <a:ext cx="655853" cy="12213572"/>
            <a:chOff x="0" y="0"/>
            <a:chExt cx="168161" cy="313157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68161" cy="3131571"/>
            </a:xfrm>
            <a:custGeom>
              <a:avLst/>
              <a:gdLst/>
              <a:ahLst/>
              <a:cxnLst/>
              <a:rect r="r" b="b" t="t" l="l"/>
              <a:pathLst>
                <a:path h="3131571" w="168161">
                  <a:moveTo>
                    <a:pt x="0" y="0"/>
                  </a:moveTo>
                  <a:lnTo>
                    <a:pt x="168161" y="0"/>
                  </a:lnTo>
                  <a:lnTo>
                    <a:pt x="168161" y="3131571"/>
                  </a:lnTo>
                  <a:lnTo>
                    <a:pt x="0" y="3131571"/>
                  </a:lnTo>
                  <a:close/>
                </a:path>
              </a:pathLst>
            </a:custGeom>
            <a:solidFill>
              <a:srgbClr val="F7F9F7">
                <a:alpha val="56863"/>
              </a:srgbClr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6713439" y="10148070"/>
            <a:ext cx="850161" cy="554730"/>
            <a:chOff x="0" y="0"/>
            <a:chExt cx="1133548" cy="73964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133548" cy="739640"/>
            </a:xfrm>
            <a:custGeom>
              <a:avLst/>
              <a:gdLst/>
              <a:ahLst/>
              <a:cxnLst/>
              <a:rect r="r" b="b" t="t" l="l"/>
              <a:pathLst>
                <a:path h="739640" w="1133548">
                  <a:moveTo>
                    <a:pt x="0" y="0"/>
                  </a:moveTo>
                  <a:lnTo>
                    <a:pt x="1133548" y="0"/>
                  </a:lnTo>
                  <a:lnTo>
                    <a:pt x="1133548" y="739640"/>
                  </a:lnTo>
                  <a:lnTo>
                    <a:pt x="0" y="7396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 rot="0">
              <a:off x="484376" y="262301"/>
              <a:ext cx="500856" cy="37422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380"/>
                </a:lnSpc>
              </a:pPr>
              <a:r>
                <a:rPr lang="en-US" sz="1700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121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4517527" y="423764"/>
            <a:ext cx="3264616" cy="3130197"/>
            <a:chOff x="0" y="0"/>
            <a:chExt cx="1391920" cy="1334609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391920" cy="1334608"/>
            </a:xfrm>
            <a:custGeom>
              <a:avLst/>
              <a:gdLst/>
              <a:ahLst/>
              <a:cxnLst/>
              <a:rect r="r" b="b" t="t" l="l"/>
              <a:pathLst>
                <a:path h="1334608" w="1391920">
                  <a:moveTo>
                    <a:pt x="0" y="0"/>
                  </a:moveTo>
                  <a:lnTo>
                    <a:pt x="1391920" y="0"/>
                  </a:lnTo>
                  <a:lnTo>
                    <a:pt x="1391920" y="1334608"/>
                  </a:lnTo>
                  <a:lnTo>
                    <a:pt x="0" y="1334608"/>
                  </a:lnTo>
                  <a:close/>
                </a:path>
              </a:pathLst>
            </a:custGeom>
            <a:solidFill>
              <a:srgbClr val="F7F9F7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380572" y="624296"/>
            <a:ext cx="2116417" cy="424837"/>
            <a:chOff x="0" y="0"/>
            <a:chExt cx="3624965" cy="727654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624965" cy="727654"/>
            </a:xfrm>
            <a:custGeom>
              <a:avLst/>
              <a:gdLst/>
              <a:ahLst/>
              <a:cxnLst/>
              <a:rect r="r" b="b" t="t" l="l"/>
              <a:pathLst>
                <a:path h="727654" w="3624965">
                  <a:moveTo>
                    <a:pt x="0" y="0"/>
                  </a:moveTo>
                  <a:lnTo>
                    <a:pt x="3624965" y="0"/>
                  </a:lnTo>
                  <a:lnTo>
                    <a:pt x="3624965" y="727654"/>
                  </a:lnTo>
                  <a:lnTo>
                    <a:pt x="0" y="727654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767280" y="1105541"/>
            <a:ext cx="3177705" cy="2185082"/>
            <a:chOff x="0" y="0"/>
            <a:chExt cx="6159500" cy="423545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6159500" cy="4235450"/>
            </a:xfrm>
            <a:custGeom>
              <a:avLst/>
              <a:gdLst/>
              <a:ahLst/>
              <a:cxnLst/>
              <a:rect r="r" b="b" t="t" l="l"/>
              <a:pathLst>
                <a:path h="4235450" w="6159500">
                  <a:moveTo>
                    <a:pt x="6159500" y="4235450"/>
                  </a:moveTo>
                  <a:lnTo>
                    <a:pt x="0" y="3696970"/>
                  </a:lnTo>
                  <a:lnTo>
                    <a:pt x="0" y="0"/>
                  </a:lnTo>
                  <a:lnTo>
                    <a:pt x="6159500" y="538480"/>
                  </a:lnTo>
                  <a:close/>
                </a:path>
              </a:pathLst>
            </a:custGeom>
            <a:blipFill>
              <a:blip r:embed="rId3"/>
              <a:stretch>
                <a:fillRect l="-1604" t="0" r="-1604" b="0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789841" y="3290623"/>
            <a:ext cx="3177705" cy="2185082"/>
            <a:chOff x="0" y="0"/>
            <a:chExt cx="6159500" cy="423545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6159500" cy="4235450"/>
            </a:xfrm>
            <a:custGeom>
              <a:avLst/>
              <a:gdLst/>
              <a:ahLst/>
              <a:cxnLst/>
              <a:rect r="r" b="b" t="t" l="l"/>
              <a:pathLst>
                <a:path h="4235450" w="6159500">
                  <a:moveTo>
                    <a:pt x="6159500" y="4235450"/>
                  </a:moveTo>
                  <a:lnTo>
                    <a:pt x="0" y="3696970"/>
                  </a:lnTo>
                  <a:lnTo>
                    <a:pt x="0" y="0"/>
                  </a:lnTo>
                  <a:lnTo>
                    <a:pt x="6159500" y="538480"/>
                  </a:lnTo>
                  <a:close/>
                </a:path>
              </a:pathLst>
            </a:custGeom>
            <a:blipFill>
              <a:blip r:embed="rId4"/>
              <a:stretch>
                <a:fillRect l="-1539" t="0" r="-1539" b="0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4517527" y="8154124"/>
            <a:ext cx="2899741" cy="1993946"/>
            <a:chOff x="0" y="0"/>
            <a:chExt cx="6159500" cy="423545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6159500" cy="4235450"/>
            </a:xfrm>
            <a:custGeom>
              <a:avLst/>
              <a:gdLst/>
              <a:ahLst/>
              <a:cxnLst/>
              <a:rect r="r" b="b" t="t" l="l"/>
              <a:pathLst>
                <a:path h="4235450" w="6159500">
                  <a:moveTo>
                    <a:pt x="6159500" y="4235450"/>
                  </a:moveTo>
                  <a:lnTo>
                    <a:pt x="0" y="3696970"/>
                  </a:lnTo>
                  <a:lnTo>
                    <a:pt x="0" y="0"/>
                  </a:lnTo>
                  <a:lnTo>
                    <a:pt x="6159500" y="538480"/>
                  </a:lnTo>
                  <a:close/>
                </a:path>
              </a:pathLst>
            </a:custGeom>
            <a:blipFill>
              <a:blip r:embed="rId5"/>
              <a:stretch>
                <a:fillRect l="-1604" t="0" r="-1604" b="0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789841" y="5294733"/>
            <a:ext cx="3177705" cy="2185082"/>
            <a:chOff x="0" y="0"/>
            <a:chExt cx="6159500" cy="423545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6159500" cy="4235450"/>
            </a:xfrm>
            <a:custGeom>
              <a:avLst/>
              <a:gdLst/>
              <a:ahLst/>
              <a:cxnLst/>
              <a:rect r="r" b="b" t="t" l="l"/>
              <a:pathLst>
                <a:path h="4235450" w="6159500">
                  <a:moveTo>
                    <a:pt x="6159500" y="4235450"/>
                  </a:moveTo>
                  <a:lnTo>
                    <a:pt x="0" y="3696970"/>
                  </a:lnTo>
                  <a:lnTo>
                    <a:pt x="0" y="0"/>
                  </a:lnTo>
                  <a:lnTo>
                    <a:pt x="6159500" y="538480"/>
                  </a:lnTo>
                  <a:close/>
                </a:path>
              </a:pathLst>
            </a:custGeom>
            <a:blipFill>
              <a:blip r:embed="rId6"/>
              <a:stretch>
                <a:fillRect l="-1604" t="0" r="-1604" b="0"/>
              </a:stretch>
            </a:blip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789841" y="7298843"/>
            <a:ext cx="3177705" cy="2185082"/>
            <a:chOff x="0" y="0"/>
            <a:chExt cx="6159500" cy="423545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6159500" cy="4235450"/>
            </a:xfrm>
            <a:custGeom>
              <a:avLst/>
              <a:gdLst/>
              <a:ahLst/>
              <a:cxnLst/>
              <a:rect r="r" b="b" t="t" l="l"/>
              <a:pathLst>
                <a:path h="4235450" w="6159500">
                  <a:moveTo>
                    <a:pt x="6159500" y="4235450"/>
                  </a:moveTo>
                  <a:lnTo>
                    <a:pt x="0" y="3696970"/>
                  </a:lnTo>
                  <a:lnTo>
                    <a:pt x="0" y="0"/>
                  </a:lnTo>
                  <a:lnTo>
                    <a:pt x="6159500" y="538480"/>
                  </a:lnTo>
                  <a:close/>
                </a:path>
              </a:pathLst>
            </a:custGeom>
            <a:blipFill>
              <a:blip r:embed="rId7"/>
              <a:stretch>
                <a:fillRect l="-1604" t="0" r="-1604" b="0"/>
              </a:stretch>
            </a:blipFill>
          </p:spPr>
        </p:sp>
      </p:grpSp>
      <p:grpSp>
        <p:nvGrpSpPr>
          <p:cNvPr name="Group 24" id="24"/>
          <p:cNvGrpSpPr/>
          <p:nvPr/>
        </p:nvGrpSpPr>
        <p:grpSpPr>
          <a:xfrm rot="0">
            <a:off x="5828416" y="9483925"/>
            <a:ext cx="1767584" cy="1615340"/>
            <a:chOff x="0" y="0"/>
            <a:chExt cx="2356779" cy="2153787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2356779" cy="2153787"/>
            </a:xfrm>
            <a:custGeom>
              <a:avLst/>
              <a:gdLst/>
              <a:ahLst/>
              <a:cxnLst/>
              <a:rect r="r" b="b" t="t" l="l"/>
              <a:pathLst>
                <a:path h="2153787" w="2356779">
                  <a:moveTo>
                    <a:pt x="0" y="0"/>
                  </a:moveTo>
                  <a:lnTo>
                    <a:pt x="2356779" y="0"/>
                  </a:lnTo>
                  <a:lnTo>
                    <a:pt x="2356779" y="2153787"/>
                  </a:lnTo>
                  <a:lnTo>
                    <a:pt x="0" y="21537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6376" t="0" r="-13679" b="0"/>
              </a:stretch>
            </a:blipFill>
          </p:spPr>
        </p:sp>
        <p:sp>
          <p:nvSpPr>
            <p:cNvPr name="TextBox 26" id="26"/>
            <p:cNvSpPr txBox="true"/>
            <p:nvPr/>
          </p:nvSpPr>
          <p:spPr>
            <a:xfrm rot="0">
              <a:off x="1074381" y="728783"/>
              <a:ext cx="978291" cy="6475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112"/>
                </a:lnSpc>
              </a:pPr>
              <a:r>
                <a:rPr lang="en-US" sz="2937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102</a:t>
              </a: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4501026" y="6160178"/>
            <a:ext cx="2899741" cy="1993946"/>
            <a:chOff x="0" y="0"/>
            <a:chExt cx="6159500" cy="423545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6159500" cy="4235450"/>
            </a:xfrm>
            <a:custGeom>
              <a:avLst/>
              <a:gdLst/>
              <a:ahLst/>
              <a:cxnLst/>
              <a:rect r="r" b="b" t="t" l="l"/>
              <a:pathLst>
                <a:path h="4235450" w="6159500">
                  <a:moveTo>
                    <a:pt x="6159500" y="4235450"/>
                  </a:moveTo>
                  <a:lnTo>
                    <a:pt x="0" y="3696970"/>
                  </a:lnTo>
                  <a:lnTo>
                    <a:pt x="0" y="0"/>
                  </a:lnTo>
                  <a:lnTo>
                    <a:pt x="6159500" y="538480"/>
                  </a:lnTo>
                  <a:close/>
                </a:path>
              </a:pathLst>
            </a:custGeom>
            <a:blipFill>
              <a:blip r:embed="rId8"/>
              <a:stretch>
                <a:fillRect l="-1604" t="0" r="-1604" b="0"/>
              </a:stretch>
            </a:blipFill>
          </p:spPr>
        </p:sp>
      </p:grpSp>
      <p:grpSp>
        <p:nvGrpSpPr>
          <p:cNvPr name="Group 29" id="29"/>
          <p:cNvGrpSpPr/>
          <p:nvPr/>
        </p:nvGrpSpPr>
        <p:grpSpPr>
          <a:xfrm rot="0">
            <a:off x="4484525" y="4166233"/>
            <a:ext cx="2899741" cy="1993946"/>
            <a:chOff x="0" y="0"/>
            <a:chExt cx="6159500" cy="423545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6159500" cy="4235450"/>
            </a:xfrm>
            <a:custGeom>
              <a:avLst/>
              <a:gdLst/>
              <a:ahLst/>
              <a:cxnLst/>
              <a:rect r="r" b="b" t="t" l="l"/>
              <a:pathLst>
                <a:path h="4235450" w="6159500">
                  <a:moveTo>
                    <a:pt x="6159500" y="4235450"/>
                  </a:moveTo>
                  <a:lnTo>
                    <a:pt x="0" y="3696970"/>
                  </a:lnTo>
                  <a:lnTo>
                    <a:pt x="0" y="0"/>
                  </a:lnTo>
                  <a:lnTo>
                    <a:pt x="6159500" y="538480"/>
                  </a:lnTo>
                  <a:close/>
                </a:path>
              </a:pathLst>
            </a:custGeom>
            <a:blipFill>
              <a:blip r:embed="rId9"/>
              <a:stretch>
                <a:fillRect l="-1604" t="0" r="-1604" b="0"/>
              </a:stretch>
            </a:blipFill>
          </p:spPr>
        </p:sp>
      </p:grpSp>
      <p:sp>
        <p:nvSpPr>
          <p:cNvPr name="TextBox 31" id="31"/>
          <p:cNvSpPr txBox="true"/>
          <p:nvPr/>
        </p:nvSpPr>
        <p:spPr>
          <a:xfrm rot="0">
            <a:off x="5615114" y="732295"/>
            <a:ext cx="2196650" cy="2374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45"/>
              </a:lnSpc>
            </a:pPr>
            <a:r>
              <a:rPr lang="en-US" b="true" sz="1745" spc="174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ภาพบรรยากาศ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4731699" y="2826501"/>
            <a:ext cx="2598606" cy="3545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459"/>
              </a:lnSpc>
            </a:pPr>
            <a:r>
              <a:rPr lang="en-US" sz="1042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 ห้องประชุม Eternity Conference Centre โรงแรมแม่โขงเฮอร์ริเทจ จังหวัดนครพนม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5594960" y="2591374"/>
            <a:ext cx="1902029" cy="2027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20"/>
              </a:lnSpc>
            </a:pPr>
            <a:r>
              <a:rPr lang="en-US" sz="1157" b="true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วันที่ 2 - 4 พฤษภาคม 2569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4624965" y="1280986"/>
            <a:ext cx="2759864" cy="10055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674"/>
              </a:lnSpc>
            </a:pPr>
            <a:r>
              <a:rPr lang="en-US" sz="213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การประชุมเชิงปฏิบัติการจัดทำแผนยุทธศาสตร์ 5 ปี </a:t>
            </a:r>
          </a:p>
          <a:p>
            <a:pPr algn="r">
              <a:lnSpc>
                <a:spcPts val="2674"/>
              </a:lnSpc>
            </a:pPr>
            <a:r>
              <a:rPr lang="en-US" sz="213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พ.ศ. 2570-2574</a:t>
            </a:r>
          </a:p>
        </p:txBody>
      </p:sp>
    </p:spTree>
  </p:cSld>
  <p:clrMapOvr>
    <a:masterClrMapping/>
  </p:clrMapOvr>
</p:sld>
</file>

<file path=ppt/slides/slide1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E58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577998" y="423764"/>
            <a:ext cx="3556270" cy="10103881"/>
          </a:xfrm>
          <a:prstGeom prst="rect">
            <a:avLst/>
          </a:prstGeom>
          <a:solidFill>
            <a:srgbClr val="F7F9F7"/>
          </a:solidFill>
        </p:spPr>
      </p:sp>
      <p:grpSp>
        <p:nvGrpSpPr>
          <p:cNvPr name="Group 3" id="3"/>
          <p:cNvGrpSpPr/>
          <p:nvPr/>
        </p:nvGrpSpPr>
        <p:grpSpPr>
          <a:xfrm rot="0">
            <a:off x="4406900" y="0"/>
            <a:ext cx="3248204" cy="14993699"/>
            <a:chOff x="0" y="0"/>
            <a:chExt cx="1495119" cy="690146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495119" cy="6901465"/>
            </a:xfrm>
            <a:custGeom>
              <a:avLst/>
              <a:gdLst/>
              <a:ahLst/>
              <a:cxnLst/>
              <a:rect r="r" b="b" t="t" l="l"/>
              <a:pathLst>
                <a:path h="6901465" w="1495119">
                  <a:moveTo>
                    <a:pt x="0" y="0"/>
                  </a:moveTo>
                  <a:lnTo>
                    <a:pt x="1495119" y="0"/>
                  </a:lnTo>
                  <a:lnTo>
                    <a:pt x="1495119" y="6901465"/>
                  </a:lnTo>
                  <a:lnTo>
                    <a:pt x="0" y="6901465"/>
                  </a:lnTo>
                  <a:close/>
                </a:path>
              </a:pathLst>
            </a:custGeom>
            <a:solidFill>
              <a:srgbClr val="FFC107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-327926" y="-760786"/>
            <a:ext cx="655853" cy="12213572"/>
            <a:chOff x="0" y="0"/>
            <a:chExt cx="168161" cy="313157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68161" cy="3131571"/>
            </a:xfrm>
            <a:custGeom>
              <a:avLst/>
              <a:gdLst/>
              <a:ahLst/>
              <a:cxnLst/>
              <a:rect r="r" b="b" t="t" l="l"/>
              <a:pathLst>
                <a:path h="3131571" w="168161">
                  <a:moveTo>
                    <a:pt x="0" y="0"/>
                  </a:moveTo>
                  <a:lnTo>
                    <a:pt x="168161" y="0"/>
                  </a:lnTo>
                  <a:lnTo>
                    <a:pt x="168161" y="3131571"/>
                  </a:lnTo>
                  <a:lnTo>
                    <a:pt x="0" y="3131571"/>
                  </a:lnTo>
                  <a:close/>
                </a:path>
              </a:pathLst>
            </a:custGeom>
            <a:solidFill>
              <a:srgbClr val="F7F9F7">
                <a:alpha val="56863"/>
              </a:srgbClr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6713439" y="10148070"/>
            <a:ext cx="850161" cy="554730"/>
            <a:chOff x="0" y="0"/>
            <a:chExt cx="1133548" cy="73964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133548" cy="739640"/>
            </a:xfrm>
            <a:custGeom>
              <a:avLst/>
              <a:gdLst/>
              <a:ahLst/>
              <a:cxnLst/>
              <a:rect r="r" b="b" t="t" l="l"/>
              <a:pathLst>
                <a:path h="739640" w="1133548">
                  <a:moveTo>
                    <a:pt x="0" y="0"/>
                  </a:moveTo>
                  <a:lnTo>
                    <a:pt x="1133548" y="0"/>
                  </a:lnTo>
                  <a:lnTo>
                    <a:pt x="1133548" y="739640"/>
                  </a:lnTo>
                  <a:lnTo>
                    <a:pt x="0" y="7396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 rot="0">
              <a:off x="484376" y="262301"/>
              <a:ext cx="500856" cy="37422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380"/>
                </a:lnSpc>
              </a:pPr>
              <a:r>
                <a:rPr lang="en-US" sz="1700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121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4517527" y="423764"/>
            <a:ext cx="3264616" cy="3130197"/>
            <a:chOff x="0" y="0"/>
            <a:chExt cx="1391920" cy="1334609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391920" cy="1334608"/>
            </a:xfrm>
            <a:custGeom>
              <a:avLst/>
              <a:gdLst/>
              <a:ahLst/>
              <a:cxnLst/>
              <a:rect r="r" b="b" t="t" l="l"/>
              <a:pathLst>
                <a:path h="1334608" w="1391920">
                  <a:moveTo>
                    <a:pt x="0" y="0"/>
                  </a:moveTo>
                  <a:lnTo>
                    <a:pt x="1391920" y="0"/>
                  </a:lnTo>
                  <a:lnTo>
                    <a:pt x="1391920" y="1334608"/>
                  </a:lnTo>
                  <a:lnTo>
                    <a:pt x="0" y="1334608"/>
                  </a:lnTo>
                  <a:close/>
                </a:path>
              </a:pathLst>
            </a:custGeom>
            <a:solidFill>
              <a:srgbClr val="F7F9F7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380572" y="624296"/>
            <a:ext cx="2116417" cy="424837"/>
            <a:chOff x="0" y="0"/>
            <a:chExt cx="3624965" cy="727654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624965" cy="727654"/>
            </a:xfrm>
            <a:custGeom>
              <a:avLst/>
              <a:gdLst/>
              <a:ahLst/>
              <a:cxnLst/>
              <a:rect r="r" b="b" t="t" l="l"/>
              <a:pathLst>
                <a:path h="727654" w="3624965">
                  <a:moveTo>
                    <a:pt x="0" y="0"/>
                  </a:moveTo>
                  <a:lnTo>
                    <a:pt x="3624965" y="0"/>
                  </a:lnTo>
                  <a:lnTo>
                    <a:pt x="3624965" y="727654"/>
                  </a:lnTo>
                  <a:lnTo>
                    <a:pt x="0" y="727654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767280" y="1105541"/>
            <a:ext cx="3177705" cy="2185082"/>
            <a:chOff x="0" y="0"/>
            <a:chExt cx="6159500" cy="423545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6159500" cy="4235450"/>
            </a:xfrm>
            <a:custGeom>
              <a:avLst/>
              <a:gdLst/>
              <a:ahLst/>
              <a:cxnLst/>
              <a:rect r="r" b="b" t="t" l="l"/>
              <a:pathLst>
                <a:path h="4235450" w="6159500">
                  <a:moveTo>
                    <a:pt x="6159500" y="4235450"/>
                  </a:moveTo>
                  <a:lnTo>
                    <a:pt x="0" y="3696970"/>
                  </a:lnTo>
                  <a:lnTo>
                    <a:pt x="0" y="0"/>
                  </a:lnTo>
                  <a:lnTo>
                    <a:pt x="6159500" y="538480"/>
                  </a:lnTo>
                  <a:close/>
                </a:path>
              </a:pathLst>
            </a:custGeom>
            <a:blipFill>
              <a:blip r:embed="rId3"/>
              <a:stretch>
                <a:fillRect l="-1572" t="0" r="-1572" b="0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789841" y="3290623"/>
            <a:ext cx="3177705" cy="2185082"/>
            <a:chOff x="0" y="0"/>
            <a:chExt cx="6159500" cy="423545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6159500" cy="4235450"/>
            </a:xfrm>
            <a:custGeom>
              <a:avLst/>
              <a:gdLst/>
              <a:ahLst/>
              <a:cxnLst/>
              <a:rect r="r" b="b" t="t" l="l"/>
              <a:pathLst>
                <a:path h="4235450" w="6159500">
                  <a:moveTo>
                    <a:pt x="6159500" y="4235450"/>
                  </a:moveTo>
                  <a:lnTo>
                    <a:pt x="0" y="3696970"/>
                  </a:lnTo>
                  <a:lnTo>
                    <a:pt x="0" y="0"/>
                  </a:lnTo>
                  <a:lnTo>
                    <a:pt x="6159500" y="538480"/>
                  </a:lnTo>
                  <a:close/>
                </a:path>
              </a:pathLst>
            </a:custGeom>
            <a:blipFill>
              <a:blip r:embed="rId4"/>
              <a:stretch>
                <a:fillRect l="-1572" t="0" r="-1572" b="0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4517527" y="8154124"/>
            <a:ext cx="2899741" cy="1993946"/>
            <a:chOff x="0" y="0"/>
            <a:chExt cx="6159500" cy="423545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6159500" cy="4235450"/>
            </a:xfrm>
            <a:custGeom>
              <a:avLst/>
              <a:gdLst/>
              <a:ahLst/>
              <a:cxnLst/>
              <a:rect r="r" b="b" t="t" l="l"/>
              <a:pathLst>
                <a:path h="4235450" w="6159500">
                  <a:moveTo>
                    <a:pt x="6159500" y="4235450"/>
                  </a:moveTo>
                  <a:lnTo>
                    <a:pt x="0" y="3696970"/>
                  </a:lnTo>
                  <a:lnTo>
                    <a:pt x="0" y="0"/>
                  </a:lnTo>
                  <a:lnTo>
                    <a:pt x="6159500" y="538480"/>
                  </a:lnTo>
                  <a:close/>
                </a:path>
              </a:pathLst>
            </a:custGeom>
            <a:blipFill>
              <a:blip r:embed="rId5"/>
              <a:stretch>
                <a:fillRect l="-1572" t="0" r="-1572" b="0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789841" y="5294733"/>
            <a:ext cx="3177705" cy="2185082"/>
            <a:chOff x="0" y="0"/>
            <a:chExt cx="6159500" cy="423545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6159500" cy="4235450"/>
            </a:xfrm>
            <a:custGeom>
              <a:avLst/>
              <a:gdLst/>
              <a:ahLst/>
              <a:cxnLst/>
              <a:rect r="r" b="b" t="t" l="l"/>
              <a:pathLst>
                <a:path h="4235450" w="6159500">
                  <a:moveTo>
                    <a:pt x="6159500" y="4235450"/>
                  </a:moveTo>
                  <a:lnTo>
                    <a:pt x="0" y="3696970"/>
                  </a:lnTo>
                  <a:lnTo>
                    <a:pt x="0" y="0"/>
                  </a:lnTo>
                  <a:lnTo>
                    <a:pt x="6159500" y="538480"/>
                  </a:lnTo>
                  <a:close/>
                </a:path>
              </a:pathLst>
            </a:custGeom>
            <a:blipFill>
              <a:blip r:embed="rId6"/>
              <a:stretch>
                <a:fillRect l="-1572" t="0" r="-1572" b="0"/>
              </a:stretch>
            </a:blip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789841" y="7298843"/>
            <a:ext cx="3177705" cy="2185082"/>
            <a:chOff x="0" y="0"/>
            <a:chExt cx="6159500" cy="423545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6159500" cy="4235450"/>
            </a:xfrm>
            <a:custGeom>
              <a:avLst/>
              <a:gdLst/>
              <a:ahLst/>
              <a:cxnLst/>
              <a:rect r="r" b="b" t="t" l="l"/>
              <a:pathLst>
                <a:path h="4235450" w="6159500">
                  <a:moveTo>
                    <a:pt x="6159500" y="4235450"/>
                  </a:moveTo>
                  <a:lnTo>
                    <a:pt x="0" y="3696970"/>
                  </a:lnTo>
                  <a:lnTo>
                    <a:pt x="0" y="0"/>
                  </a:lnTo>
                  <a:lnTo>
                    <a:pt x="6159500" y="538480"/>
                  </a:lnTo>
                  <a:close/>
                </a:path>
              </a:pathLst>
            </a:custGeom>
            <a:blipFill>
              <a:blip r:embed="rId7"/>
              <a:stretch>
                <a:fillRect l="-1572" t="0" r="-1572" b="0"/>
              </a:stretch>
            </a:blipFill>
          </p:spPr>
        </p:sp>
      </p:grpSp>
      <p:grpSp>
        <p:nvGrpSpPr>
          <p:cNvPr name="Group 24" id="24"/>
          <p:cNvGrpSpPr/>
          <p:nvPr/>
        </p:nvGrpSpPr>
        <p:grpSpPr>
          <a:xfrm rot="0">
            <a:off x="5828416" y="9483925"/>
            <a:ext cx="1767584" cy="1615340"/>
            <a:chOff x="0" y="0"/>
            <a:chExt cx="2356779" cy="2153787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2356779" cy="2153787"/>
            </a:xfrm>
            <a:custGeom>
              <a:avLst/>
              <a:gdLst/>
              <a:ahLst/>
              <a:cxnLst/>
              <a:rect r="r" b="b" t="t" l="l"/>
              <a:pathLst>
                <a:path h="2153787" w="2356779">
                  <a:moveTo>
                    <a:pt x="0" y="0"/>
                  </a:moveTo>
                  <a:lnTo>
                    <a:pt x="2356779" y="0"/>
                  </a:lnTo>
                  <a:lnTo>
                    <a:pt x="2356779" y="2153787"/>
                  </a:lnTo>
                  <a:lnTo>
                    <a:pt x="0" y="21537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6376" t="0" r="-13679" b="0"/>
              </a:stretch>
            </a:blipFill>
          </p:spPr>
        </p:sp>
        <p:sp>
          <p:nvSpPr>
            <p:cNvPr name="TextBox 26" id="26"/>
            <p:cNvSpPr txBox="true"/>
            <p:nvPr/>
          </p:nvSpPr>
          <p:spPr>
            <a:xfrm rot="0">
              <a:off x="1074381" y="728783"/>
              <a:ext cx="978291" cy="6475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112"/>
                </a:lnSpc>
              </a:pPr>
              <a:r>
                <a:rPr lang="en-US" sz="2937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103</a:t>
              </a: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4501026" y="6160178"/>
            <a:ext cx="2899741" cy="1993946"/>
            <a:chOff x="0" y="0"/>
            <a:chExt cx="6159500" cy="423545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6159500" cy="4235450"/>
            </a:xfrm>
            <a:custGeom>
              <a:avLst/>
              <a:gdLst/>
              <a:ahLst/>
              <a:cxnLst/>
              <a:rect r="r" b="b" t="t" l="l"/>
              <a:pathLst>
                <a:path h="4235450" w="6159500">
                  <a:moveTo>
                    <a:pt x="6159500" y="4235450"/>
                  </a:moveTo>
                  <a:lnTo>
                    <a:pt x="0" y="3696970"/>
                  </a:lnTo>
                  <a:lnTo>
                    <a:pt x="0" y="0"/>
                  </a:lnTo>
                  <a:lnTo>
                    <a:pt x="6159500" y="538480"/>
                  </a:lnTo>
                  <a:close/>
                </a:path>
              </a:pathLst>
            </a:custGeom>
            <a:blipFill>
              <a:blip r:embed="rId8"/>
              <a:stretch>
                <a:fillRect l="-1572" t="0" r="-1572" b="0"/>
              </a:stretch>
            </a:blipFill>
          </p:spPr>
        </p:sp>
      </p:grpSp>
      <p:grpSp>
        <p:nvGrpSpPr>
          <p:cNvPr name="Group 29" id="29"/>
          <p:cNvGrpSpPr/>
          <p:nvPr/>
        </p:nvGrpSpPr>
        <p:grpSpPr>
          <a:xfrm rot="0">
            <a:off x="4484525" y="4166233"/>
            <a:ext cx="2899741" cy="1993946"/>
            <a:chOff x="0" y="0"/>
            <a:chExt cx="6159500" cy="423545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6159500" cy="4235450"/>
            </a:xfrm>
            <a:custGeom>
              <a:avLst/>
              <a:gdLst/>
              <a:ahLst/>
              <a:cxnLst/>
              <a:rect r="r" b="b" t="t" l="l"/>
              <a:pathLst>
                <a:path h="4235450" w="6159500">
                  <a:moveTo>
                    <a:pt x="6159500" y="4235450"/>
                  </a:moveTo>
                  <a:lnTo>
                    <a:pt x="0" y="3696970"/>
                  </a:lnTo>
                  <a:lnTo>
                    <a:pt x="0" y="0"/>
                  </a:lnTo>
                  <a:lnTo>
                    <a:pt x="6159500" y="538480"/>
                  </a:lnTo>
                  <a:close/>
                </a:path>
              </a:pathLst>
            </a:custGeom>
            <a:blipFill>
              <a:blip r:embed="rId9"/>
              <a:stretch>
                <a:fillRect l="-1572" t="0" r="-1572" b="0"/>
              </a:stretch>
            </a:blipFill>
          </p:spPr>
        </p:sp>
      </p:grpSp>
      <p:sp>
        <p:nvSpPr>
          <p:cNvPr name="TextBox 31" id="31"/>
          <p:cNvSpPr txBox="true"/>
          <p:nvPr/>
        </p:nvSpPr>
        <p:spPr>
          <a:xfrm rot="0">
            <a:off x="5615114" y="732295"/>
            <a:ext cx="2196650" cy="2374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45"/>
              </a:lnSpc>
            </a:pPr>
            <a:r>
              <a:rPr lang="en-US" b="true" sz="1745" spc="174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ภาพบรรยากาศ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4484525" y="1394619"/>
            <a:ext cx="2759864" cy="10055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674"/>
              </a:lnSpc>
            </a:pPr>
            <a:r>
              <a:rPr lang="en-US" sz="213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การประชุมวิพากษ์ร่างแผนยุทธศาสตร์ 5 ปี </a:t>
            </a:r>
          </a:p>
          <a:p>
            <a:pPr algn="r">
              <a:lnSpc>
                <a:spcPts val="2674"/>
              </a:lnSpc>
            </a:pPr>
            <a:r>
              <a:rPr lang="en-US" sz="213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พ.ศ. 2570-2574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5615114" y="2371632"/>
            <a:ext cx="2495728" cy="2027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20"/>
              </a:lnSpc>
            </a:pPr>
            <a:r>
              <a:rPr lang="en-US" sz="1157" b="true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วันที่ 29 พฤษภาคม 2569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4572418" y="2677041"/>
            <a:ext cx="2598606" cy="3545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459"/>
              </a:lnSpc>
            </a:pPr>
            <a:r>
              <a:rPr lang="en-US" sz="1042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ณ ห้องประชุมพนมเมธี ชั้น 5 สำนักงานอธิการบดี 1 มหาวิทยาลัยนครพนม</a:t>
            </a:r>
          </a:p>
        </p:txBody>
      </p:sp>
    </p:spTree>
  </p:cSld>
  <p:clrMapOvr>
    <a:masterClrMapping/>
  </p:clrMapOvr>
</p:sld>
</file>

<file path=ppt/slides/slide1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E58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577998" y="423764"/>
            <a:ext cx="3556270" cy="10103881"/>
          </a:xfrm>
          <a:prstGeom prst="rect">
            <a:avLst/>
          </a:prstGeom>
          <a:solidFill>
            <a:srgbClr val="F7F9F7"/>
          </a:solidFill>
        </p:spPr>
      </p:sp>
      <p:grpSp>
        <p:nvGrpSpPr>
          <p:cNvPr name="Group 3" id="3"/>
          <p:cNvGrpSpPr/>
          <p:nvPr/>
        </p:nvGrpSpPr>
        <p:grpSpPr>
          <a:xfrm rot="0">
            <a:off x="4406900" y="0"/>
            <a:ext cx="3248204" cy="14993699"/>
            <a:chOff x="0" y="0"/>
            <a:chExt cx="1495119" cy="690146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495119" cy="6901465"/>
            </a:xfrm>
            <a:custGeom>
              <a:avLst/>
              <a:gdLst/>
              <a:ahLst/>
              <a:cxnLst/>
              <a:rect r="r" b="b" t="t" l="l"/>
              <a:pathLst>
                <a:path h="6901465" w="1495119">
                  <a:moveTo>
                    <a:pt x="0" y="0"/>
                  </a:moveTo>
                  <a:lnTo>
                    <a:pt x="1495119" y="0"/>
                  </a:lnTo>
                  <a:lnTo>
                    <a:pt x="1495119" y="6901465"/>
                  </a:lnTo>
                  <a:lnTo>
                    <a:pt x="0" y="6901465"/>
                  </a:lnTo>
                  <a:close/>
                </a:path>
              </a:pathLst>
            </a:custGeom>
            <a:solidFill>
              <a:srgbClr val="FFC107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-327926" y="-760786"/>
            <a:ext cx="655853" cy="12213572"/>
            <a:chOff x="0" y="0"/>
            <a:chExt cx="168161" cy="313157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68161" cy="3131571"/>
            </a:xfrm>
            <a:custGeom>
              <a:avLst/>
              <a:gdLst/>
              <a:ahLst/>
              <a:cxnLst/>
              <a:rect r="r" b="b" t="t" l="l"/>
              <a:pathLst>
                <a:path h="3131571" w="168161">
                  <a:moveTo>
                    <a:pt x="0" y="0"/>
                  </a:moveTo>
                  <a:lnTo>
                    <a:pt x="168161" y="0"/>
                  </a:lnTo>
                  <a:lnTo>
                    <a:pt x="168161" y="3131571"/>
                  </a:lnTo>
                  <a:lnTo>
                    <a:pt x="0" y="3131571"/>
                  </a:lnTo>
                  <a:close/>
                </a:path>
              </a:pathLst>
            </a:custGeom>
            <a:solidFill>
              <a:srgbClr val="F7F9F7">
                <a:alpha val="56863"/>
              </a:srgbClr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6713439" y="10148070"/>
            <a:ext cx="850161" cy="554730"/>
            <a:chOff x="0" y="0"/>
            <a:chExt cx="1133548" cy="73964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133548" cy="739640"/>
            </a:xfrm>
            <a:custGeom>
              <a:avLst/>
              <a:gdLst/>
              <a:ahLst/>
              <a:cxnLst/>
              <a:rect r="r" b="b" t="t" l="l"/>
              <a:pathLst>
                <a:path h="739640" w="1133548">
                  <a:moveTo>
                    <a:pt x="0" y="0"/>
                  </a:moveTo>
                  <a:lnTo>
                    <a:pt x="1133548" y="0"/>
                  </a:lnTo>
                  <a:lnTo>
                    <a:pt x="1133548" y="739640"/>
                  </a:lnTo>
                  <a:lnTo>
                    <a:pt x="0" y="7396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 rot="0">
              <a:off x="484376" y="262301"/>
              <a:ext cx="500856" cy="37422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380"/>
                </a:lnSpc>
              </a:pPr>
              <a:r>
                <a:rPr lang="en-US" sz="1700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121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4517527" y="423764"/>
            <a:ext cx="3264616" cy="3130197"/>
            <a:chOff x="0" y="0"/>
            <a:chExt cx="1391920" cy="1334609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391920" cy="1334608"/>
            </a:xfrm>
            <a:custGeom>
              <a:avLst/>
              <a:gdLst/>
              <a:ahLst/>
              <a:cxnLst/>
              <a:rect r="r" b="b" t="t" l="l"/>
              <a:pathLst>
                <a:path h="1334608" w="1391920">
                  <a:moveTo>
                    <a:pt x="0" y="0"/>
                  </a:moveTo>
                  <a:lnTo>
                    <a:pt x="1391920" y="0"/>
                  </a:lnTo>
                  <a:lnTo>
                    <a:pt x="1391920" y="1334608"/>
                  </a:lnTo>
                  <a:lnTo>
                    <a:pt x="0" y="1334608"/>
                  </a:lnTo>
                  <a:close/>
                </a:path>
              </a:pathLst>
            </a:custGeom>
            <a:solidFill>
              <a:srgbClr val="F7F9F7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380572" y="624296"/>
            <a:ext cx="2116417" cy="424837"/>
            <a:chOff x="0" y="0"/>
            <a:chExt cx="3624965" cy="727654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624965" cy="727654"/>
            </a:xfrm>
            <a:custGeom>
              <a:avLst/>
              <a:gdLst/>
              <a:ahLst/>
              <a:cxnLst/>
              <a:rect r="r" b="b" t="t" l="l"/>
              <a:pathLst>
                <a:path h="727654" w="3624965">
                  <a:moveTo>
                    <a:pt x="0" y="0"/>
                  </a:moveTo>
                  <a:lnTo>
                    <a:pt x="3624965" y="0"/>
                  </a:lnTo>
                  <a:lnTo>
                    <a:pt x="3624965" y="727654"/>
                  </a:lnTo>
                  <a:lnTo>
                    <a:pt x="0" y="727654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767280" y="1105541"/>
            <a:ext cx="3177705" cy="2185082"/>
            <a:chOff x="0" y="0"/>
            <a:chExt cx="6159500" cy="423545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6159500" cy="4235450"/>
            </a:xfrm>
            <a:custGeom>
              <a:avLst/>
              <a:gdLst/>
              <a:ahLst/>
              <a:cxnLst/>
              <a:rect r="r" b="b" t="t" l="l"/>
              <a:pathLst>
                <a:path h="4235450" w="6159500">
                  <a:moveTo>
                    <a:pt x="6159500" y="4235450"/>
                  </a:moveTo>
                  <a:lnTo>
                    <a:pt x="0" y="3696970"/>
                  </a:lnTo>
                  <a:lnTo>
                    <a:pt x="0" y="0"/>
                  </a:lnTo>
                  <a:lnTo>
                    <a:pt x="6159500" y="538480"/>
                  </a:lnTo>
                  <a:close/>
                </a:path>
              </a:pathLst>
            </a:custGeom>
            <a:blipFill>
              <a:blip r:embed="rId3"/>
              <a:stretch>
                <a:fillRect l="-1572" t="0" r="-1572" b="0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789841" y="3290623"/>
            <a:ext cx="3177705" cy="2185082"/>
            <a:chOff x="0" y="0"/>
            <a:chExt cx="6159500" cy="423545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6159500" cy="4235450"/>
            </a:xfrm>
            <a:custGeom>
              <a:avLst/>
              <a:gdLst/>
              <a:ahLst/>
              <a:cxnLst/>
              <a:rect r="r" b="b" t="t" l="l"/>
              <a:pathLst>
                <a:path h="4235450" w="6159500">
                  <a:moveTo>
                    <a:pt x="6159500" y="4235450"/>
                  </a:moveTo>
                  <a:lnTo>
                    <a:pt x="0" y="3696970"/>
                  </a:lnTo>
                  <a:lnTo>
                    <a:pt x="0" y="0"/>
                  </a:lnTo>
                  <a:lnTo>
                    <a:pt x="6159500" y="538480"/>
                  </a:lnTo>
                  <a:close/>
                </a:path>
              </a:pathLst>
            </a:custGeom>
            <a:blipFill>
              <a:blip r:embed="rId4"/>
              <a:stretch>
                <a:fillRect l="-1572" t="0" r="-1572" b="0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4517527" y="8154124"/>
            <a:ext cx="2899741" cy="1993946"/>
            <a:chOff x="0" y="0"/>
            <a:chExt cx="6159500" cy="423545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6159500" cy="4235450"/>
            </a:xfrm>
            <a:custGeom>
              <a:avLst/>
              <a:gdLst/>
              <a:ahLst/>
              <a:cxnLst/>
              <a:rect r="r" b="b" t="t" l="l"/>
              <a:pathLst>
                <a:path h="4235450" w="6159500">
                  <a:moveTo>
                    <a:pt x="6159500" y="4235450"/>
                  </a:moveTo>
                  <a:lnTo>
                    <a:pt x="0" y="3696970"/>
                  </a:lnTo>
                  <a:lnTo>
                    <a:pt x="0" y="0"/>
                  </a:lnTo>
                  <a:lnTo>
                    <a:pt x="6159500" y="538480"/>
                  </a:lnTo>
                  <a:close/>
                </a:path>
              </a:pathLst>
            </a:custGeom>
            <a:blipFill>
              <a:blip r:embed="rId5"/>
              <a:stretch>
                <a:fillRect l="-1572" t="0" r="-1572" b="0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789841" y="5294733"/>
            <a:ext cx="3177705" cy="2185082"/>
            <a:chOff x="0" y="0"/>
            <a:chExt cx="6159500" cy="423545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6159500" cy="4235450"/>
            </a:xfrm>
            <a:custGeom>
              <a:avLst/>
              <a:gdLst/>
              <a:ahLst/>
              <a:cxnLst/>
              <a:rect r="r" b="b" t="t" l="l"/>
              <a:pathLst>
                <a:path h="4235450" w="6159500">
                  <a:moveTo>
                    <a:pt x="6159500" y="4235450"/>
                  </a:moveTo>
                  <a:lnTo>
                    <a:pt x="0" y="3696970"/>
                  </a:lnTo>
                  <a:lnTo>
                    <a:pt x="0" y="0"/>
                  </a:lnTo>
                  <a:lnTo>
                    <a:pt x="6159500" y="538480"/>
                  </a:lnTo>
                  <a:close/>
                </a:path>
              </a:pathLst>
            </a:custGeom>
            <a:blipFill>
              <a:blip r:embed="rId6"/>
              <a:stretch>
                <a:fillRect l="-1572" t="0" r="-1572" b="0"/>
              </a:stretch>
            </a:blip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789841" y="7298843"/>
            <a:ext cx="3177705" cy="2185082"/>
            <a:chOff x="0" y="0"/>
            <a:chExt cx="6159500" cy="423545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6159500" cy="4235450"/>
            </a:xfrm>
            <a:custGeom>
              <a:avLst/>
              <a:gdLst/>
              <a:ahLst/>
              <a:cxnLst/>
              <a:rect r="r" b="b" t="t" l="l"/>
              <a:pathLst>
                <a:path h="4235450" w="6159500">
                  <a:moveTo>
                    <a:pt x="6159500" y="4235450"/>
                  </a:moveTo>
                  <a:lnTo>
                    <a:pt x="0" y="3696970"/>
                  </a:lnTo>
                  <a:lnTo>
                    <a:pt x="0" y="0"/>
                  </a:lnTo>
                  <a:lnTo>
                    <a:pt x="6159500" y="538480"/>
                  </a:lnTo>
                  <a:close/>
                </a:path>
              </a:pathLst>
            </a:custGeom>
            <a:blipFill>
              <a:blip r:embed="rId7"/>
              <a:stretch>
                <a:fillRect l="-1572" t="0" r="-1572" b="0"/>
              </a:stretch>
            </a:blipFill>
          </p:spPr>
        </p:sp>
      </p:grpSp>
      <p:grpSp>
        <p:nvGrpSpPr>
          <p:cNvPr name="Group 24" id="24"/>
          <p:cNvGrpSpPr/>
          <p:nvPr/>
        </p:nvGrpSpPr>
        <p:grpSpPr>
          <a:xfrm rot="0">
            <a:off x="5828416" y="9483925"/>
            <a:ext cx="1767584" cy="1615340"/>
            <a:chOff x="0" y="0"/>
            <a:chExt cx="2356779" cy="2153787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2356779" cy="2153787"/>
            </a:xfrm>
            <a:custGeom>
              <a:avLst/>
              <a:gdLst/>
              <a:ahLst/>
              <a:cxnLst/>
              <a:rect r="r" b="b" t="t" l="l"/>
              <a:pathLst>
                <a:path h="2153787" w="2356779">
                  <a:moveTo>
                    <a:pt x="0" y="0"/>
                  </a:moveTo>
                  <a:lnTo>
                    <a:pt x="2356779" y="0"/>
                  </a:lnTo>
                  <a:lnTo>
                    <a:pt x="2356779" y="2153787"/>
                  </a:lnTo>
                  <a:lnTo>
                    <a:pt x="0" y="21537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6376" t="0" r="-13679" b="0"/>
              </a:stretch>
            </a:blipFill>
          </p:spPr>
        </p:sp>
        <p:sp>
          <p:nvSpPr>
            <p:cNvPr name="TextBox 26" id="26"/>
            <p:cNvSpPr txBox="true"/>
            <p:nvPr/>
          </p:nvSpPr>
          <p:spPr>
            <a:xfrm rot="0">
              <a:off x="1074381" y="728783"/>
              <a:ext cx="978291" cy="6475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112"/>
                </a:lnSpc>
              </a:pPr>
              <a:r>
                <a:rPr lang="en-US" sz="2937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104</a:t>
              </a: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4501026" y="6160178"/>
            <a:ext cx="2899741" cy="1993946"/>
            <a:chOff x="0" y="0"/>
            <a:chExt cx="6159500" cy="423545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6159500" cy="4235450"/>
            </a:xfrm>
            <a:custGeom>
              <a:avLst/>
              <a:gdLst/>
              <a:ahLst/>
              <a:cxnLst/>
              <a:rect r="r" b="b" t="t" l="l"/>
              <a:pathLst>
                <a:path h="4235450" w="6159500">
                  <a:moveTo>
                    <a:pt x="6159500" y="4235450"/>
                  </a:moveTo>
                  <a:lnTo>
                    <a:pt x="0" y="3696970"/>
                  </a:lnTo>
                  <a:lnTo>
                    <a:pt x="0" y="0"/>
                  </a:lnTo>
                  <a:lnTo>
                    <a:pt x="6159500" y="538480"/>
                  </a:lnTo>
                  <a:close/>
                </a:path>
              </a:pathLst>
            </a:custGeom>
            <a:blipFill>
              <a:blip r:embed="rId8"/>
              <a:stretch>
                <a:fillRect l="-1572" t="0" r="-1572" b="0"/>
              </a:stretch>
            </a:blipFill>
          </p:spPr>
        </p:sp>
      </p:grpSp>
      <p:grpSp>
        <p:nvGrpSpPr>
          <p:cNvPr name="Group 29" id="29"/>
          <p:cNvGrpSpPr/>
          <p:nvPr/>
        </p:nvGrpSpPr>
        <p:grpSpPr>
          <a:xfrm rot="0">
            <a:off x="4484525" y="4166233"/>
            <a:ext cx="2899741" cy="1993946"/>
            <a:chOff x="0" y="0"/>
            <a:chExt cx="6159500" cy="423545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6159500" cy="4235450"/>
            </a:xfrm>
            <a:custGeom>
              <a:avLst/>
              <a:gdLst/>
              <a:ahLst/>
              <a:cxnLst/>
              <a:rect r="r" b="b" t="t" l="l"/>
              <a:pathLst>
                <a:path h="4235450" w="6159500">
                  <a:moveTo>
                    <a:pt x="6159500" y="4235450"/>
                  </a:moveTo>
                  <a:lnTo>
                    <a:pt x="0" y="3696970"/>
                  </a:lnTo>
                  <a:lnTo>
                    <a:pt x="0" y="0"/>
                  </a:lnTo>
                  <a:lnTo>
                    <a:pt x="6159500" y="538480"/>
                  </a:lnTo>
                  <a:close/>
                </a:path>
              </a:pathLst>
            </a:custGeom>
            <a:blipFill>
              <a:blip r:embed="rId9"/>
              <a:stretch>
                <a:fillRect l="-1572" t="0" r="-1572" b="0"/>
              </a:stretch>
            </a:blipFill>
          </p:spPr>
        </p:sp>
      </p:grpSp>
      <p:sp>
        <p:nvSpPr>
          <p:cNvPr name="TextBox 31" id="31"/>
          <p:cNvSpPr txBox="true"/>
          <p:nvPr/>
        </p:nvSpPr>
        <p:spPr>
          <a:xfrm rot="0">
            <a:off x="5615114" y="732295"/>
            <a:ext cx="2196650" cy="2374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45"/>
              </a:lnSpc>
            </a:pPr>
            <a:r>
              <a:rPr lang="en-US" b="true" sz="1745" spc="174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ภาพบรรยากาศ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4484525" y="1394619"/>
            <a:ext cx="2759864" cy="10055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674"/>
              </a:lnSpc>
            </a:pPr>
            <a:r>
              <a:rPr lang="en-US" sz="213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การประชุมวิพากษ์ร่างแผนยุทธศาสตร์ 5 ปี </a:t>
            </a:r>
          </a:p>
          <a:p>
            <a:pPr algn="r">
              <a:lnSpc>
                <a:spcPts val="2674"/>
              </a:lnSpc>
            </a:pPr>
            <a:r>
              <a:rPr lang="en-US" sz="213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พ.ศ. 2570-2574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5615114" y="2371632"/>
            <a:ext cx="2495728" cy="2027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20"/>
              </a:lnSpc>
            </a:pPr>
            <a:r>
              <a:rPr lang="en-US" sz="1157" b="true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วันที่ 29 พฤษภาคม 2569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4572418" y="2677041"/>
            <a:ext cx="2598606" cy="3545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459"/>
              </a:lnSpc>
            </a:pPr>
            <a:r>
              <a:rPr lang="en-US" sz="1042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ณ ห้องประชุมพนมเมธี ชั้น 5 สำนักงานอธิการบดี 1 มหาวิทยาลัยนครพนม</a:t>
            </a:r>
          </a:p>
        </p:txBody>
      </p:sp>
    </p:spTree>
  </p:cSld>
  <p:clrMapOvr>
    <a:masterClrMapping/>
  </p:clrMapOvr>
</p:sld>
</file>

<file path=ppt/slides/slide1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E58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577998" y="423764"/>
            <a:ext cx="3556270" cy="10103881"/>
          </a:xfrm>
          <a:prstGeom prst="rect">
            <a:avLst/>
          </a:prstGeom>
          <a:solidFill>
            <a:srgbClr val="F7F9F7"/>
          </a:solidFill>
        </p:spPr>
      </p:sp>
      <p:grpSp>
        <p:nvGrpSpPr>
          <p:cNvPr name="Group 3" id="3"/>
          <p:cNvGrpSpPr/>
          <p:nvPr/>
        </p:nvGrpSpPr>
        <p:grpSpPr>
          <a:xfrm rot="0">
            <a:off x="4406900" y="0"/>
            <a:ext cx="3248204" cy="14993699"/>
            <a:chOff x="0" y="0"/>
            <a:chExt cx="1495119" cy="690146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495119" cy="6901465"/>
            </a:xfrm>
            <a:custGeom>
              <a:avLst/>
              <a:gdLst/>
              <a:ahLst/>
              <a:cxnLst/>
              <a:rect r="r" b="b" t="t" l="l"/>
              <a:pathLst>
                <a:path h="6901465" w="1495119">
                  <a:moveTo>
                    <a:pt x="0" y="0"/>
                  </a:moveTo>
                  <a:lnTo>
                    <a:pt x="1495119" y="0"/>
                  </a:lnTo>
                  <a:lnTo>
                    <a:pt x="1495119" y="6901465"/>
                  </a:lnTo>
                  <a:lnTo>
                    <a:pt x="0" y="6901465"/>
                  </a:lnTo>
                  <a:close/>
                </a:path>
              </a:pathLst>
            </a:custGeom>
            <a:solidFill>
              <a:srgbClr val="FFC107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-327926" y="-760786"/>
            <a:ext cx="655853" cy="12213572"/>
            <a:chOff x="0" y="0"/>
            <a:chExt cx="168161" cy="313157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68161" cy="3131571"/>
            </a:xfrm>
            <a:custGeom>
              <a:avLst/>
              <a:gdLst/>
              <a:ahLst/>
              <a:cxnLst/>
              <a:rect r="r" b="b" t="t" l="l"/>
              <a:pathLst>
                <a:path h="3131571" w="168161">
                  <a:moveTo>
                    <a:pt x="0" y="0"/>
                  </a:moveTo>
                  <a:lnTo>
                    <a:pt x="168161" y="0"/>
                  </a:lnTo>
                  <a:lnTo>
                    <a:pt x="168161" y="3131571"/>
                  </a:lnTo>
                  <a:lnTo>
                    <a:pt x="0" y="3131571"/>
                  </a:lnTo>
                  <a:close/>
                </a:path>
              </a:pathLst>
            </a:custGeom>
            <a:solidFill>
              <a:srgbClr val="F7F9F7">
                <a:alpha val="56863"/>
              </a:srgbClr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6713439" y="10148070"/>
            <a:ext cx="850161" cy="554730"/>
            <a:chOff x="0" y="0"/>
            <a:chExt cx="1133548" cy="73964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133548" cy="739640"/>
            </a:xfrm>
            <a:custGeom>
              <a:avLst/>
              <a:gdLst/>
              <a:ahLst/>
              <a:cxnLst/>
              <a:rect r="r" b="b" t="t" l="l"/>
              <a:pathLst>
                <a:path h="739640" w="1133548">
                  <a:moveTo>
                    <a:pt x="0" y="0"/>
                  </a:moveTo>
                  <a:lnTo>
                    <a:pt x="1133548" y="0"/>
                  </a:lnTo>
                  <a:lnTo>
                    <a:pt x="1133548" y="739640"/>
                  </a:lnTo>
                  <a:lnTo>
                    <a:pt x="0" y="7396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 rot="0">
              <a:off x="484376" y="262301"/>
              <a:ext cx="500856" cy="37422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380"/>
                </a:lnSpc>
              </a:pPr>
              <a:r>
                <a:rPr lang="en-US" sz="1700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121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4517527" y="423764"/>
            <a:ext cx="3264616" cy="3130197"/>
            <a:chOff x="0" y="0"/>
            <a:chExt cx="1391920" cy="1334609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391920" cy="1334608"/>
            </a:xfrm>
            <a:custGeom>
              <a:avLst/>
              <a:gdLst/>
              <a:ahLst/>
              <a:cxnLst/>
              <a:rect r="r" b="b" t="t" l="l"/>
              <a:pathLst>
                <a:path h="1334608" w="1391920">
                  <a:moveTo>
                    <a:pt x="0" y="0"/>
                  </a:moveTo>
                  <a:lnTo>
                    <a:pt x="1391920" y="0"/>
                  </a:lnTo>
                  <a:lnTo>
                    <a:pt x="1391920" y="1334608"/>
                  </a:lnTo>
                  <a:lnTo>
                    <a:pt x="0" y="1334608"/>
                  </a:lnTo>
                  <a:close/>
                </a:path>
              </a:pathLst>
            </a:custGeom>
            <a:solidFill>
              <a:srgbClr val="F7F9F7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5380572" y="624296"/>
            <a:ext cx="2116417" cy="424837"/>
            <a:chOff x="0" y="0"/>
            <a:chExt cx="3624965" cy="727654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624965" cy="727654"/>
            </a:xfrm>
            <a:custGeom>
              <a:avLst/>
              <a:gdLst/>
              <a:ahLst/>
              <a:cxnLst/>
              <a:rect r="r" b="b" t="t" l="l"/>
              <a:pathLst>
                <a:path h="727654" w="3624965">
                  <a:moveTo>
                    <a:pt x="0" y="0"/>
                  </a:moveTo>
                  <a:lnTo>
                    <a:pt x="3624965" y="0"/>
                  </a:lnTo>
                  <a:lnTo>
                    <a:pt x="3624965" y="727654"/>
                  </a:lnTo>
                  <a:lnTo>
                    <a:pt x="0" y="727654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767280" y="1105541"/>
            <a:ext cx="3177705" cy="2185082"/>
            <a:chOff x="0" y="0"/>
            <a:chExt cx="6159500" cy="423545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6159500" cy="4235450"/>
            </a:xfrm>
            <a:custGeom>
              <a:avLst/>
              <a:gdLst/>
              <a:ahLst/>
              <a:cxnLst/>
              <a:rect r="r" b="b" t="t" l="l"/>
              <a:pathLst>
                <a:path h="4235450" w="6159500">
                  <a:moveTo>
                    <a:pt x="6159500" y="4235450"/>
                  </a:moveTo>
                  <a:lnTo>
                    <a:pt x="0" y="3696970"/>
                  </a:lnTo>
                  <a:lnTo>
                    <a:pt x="0" y="0"/>
                  </a:lnTo>
                  <a:lnTo>
                    <a:pt x="6159500" y="538480"/>
                  </a:lnTo>
                  <a:close/>
                </a:path>
              </a:pathLst>
            </a:custGeom>
            <a:blipFill>
              <a:blip r:embed="rId3"/>
              <a:stretch>
                <a:fillRect l="-1572" t="0" r="-1572" b="0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789841" y="3290623"/>
            <a:ext cx="3177705" cy="2185082"/>
            <a:chOff x="0" y="0"/>
            <a:chExt cx="6159500" cy="423545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6159500" cy="4235450"/>
            </a:xfrm>
            <a:custGeom>
              <a:avLst/>
              <a:gdLst/>
              <a:ahLst/>
              <a:cxnLst/>
              <a:rect r="r" b="b" t="t" l="l"/>
              <a:pathLst>
                <a:path h="4235450" w="6159500">
                  <a:moveTo>
                    <a:pt x="6159500" y="4235450"/>
                  </a:moveTo>
                  <a:lnTo>
                    <a:pt x="0" y="3696970"/>
                  </a:lnTo>
                  <a:lnTo>
                    <a:pt x="0" y="0"/>
                  </a:lnTo>
                  <a:lnTo>
                    <a:pt x="6159500" y="538480"/>
                  </a:lnTo>
                  <a:close/>
                </a:path>
              </a:pathLst>
            </a:custGeom>
            <a:blipFill>
              <a:blip r:embed="rId4"/>
              <a:stretch>
                <a:fillRect l="-1572" t="0" r="-1572" b="0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4517527" y="8154124"/>
            <a:ext cx="2899741" cy="1993946"/>
            <a:chOff x="0" y="0"/>
            <a:chExt cx="6159500" cy="423545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6159500" cy="4235450"/>
            </a:xfrm>
            <a:custGeom>
              <a:avLst/>
              <a:gdLst/>
              <a:ahLst/>
              <a:cxnLst/>
              <a:rect r="r" b="b" t="t" l="l"/>
              <a:pathLst>
                <a:path h="4235450" w="6159500">
                  <a:moveTo>
                    <a:pt x="6159500" y="4235450"/>
                  </a:moveTo>
                  <a:lnTo>
                    <a:pt x="0" y="3696970"/>
                  </a:lnTo>
                  <a:lnTo>
                    <a:pt x="0" y="0"/>
                  </a:lnTo>
                  <a:lnTo>
                    <a:pt x="6159500" y="538480"/>
                  </a:lnTo>
                  <a:close/>
                </a:path>
              </a:pathLst>
            </a:custGeom>
            <a:blipFill>
              <a:blip r:embed="rId5"/>
              <a:stretch>
                <a:fillRect l="-1572" t="0" r="-1572" b="0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789841" y="5294733"/>
            <a:ext cx="3177705" cy="2185082"/>
            <a:chOff x="0" y="0"/>
            <a:chExt cx="6159500" cy="423545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6159500" cy="4235450"/>
            </a:xfrm>
            <a:custGeom>
              <a:avLst/>
              <a:gdLst/>
              <a:ahLst/>
              <a:cxnLst/>
              <a:rect r="r" b="b" t="t" l="l"/>
              <a:pathLst>
                <a:path h="4235450" w="6159500">
                  <a:moveTo>
                    <a:pt x="6159500" y="4235450"/>
                  </a:moveTo>
                  <a:lnTo>
                    <a:pt x="0" y="3696970"/>
                  </a:lnTo>
                  <a:lnTo>
                    <a:pt x="0" y="0"/>
                  </a:lnTo>
                  <a:lnTo>
                    <a:pt x="6159500" y="538480"/>
                  </a:lnTo>
                  <a:close/>
                </a:path>
              </a:pathLst>
            </a:custGeom>
            <a:blipFill>
              <a:blip r:embed="rId6"/>
              <a:stretch>
                <a:fillRect l="-1572" t="0" r="-1572" b="0"/>
              </a:stretch>
            </a:blip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789841" y="7298843"/>
            <a:ext cx="3177705" cy="2185082"/>
            <a:chOff x="0" y="0"/>
            <a:chExt cx="6159500" cy="423545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6159500" cy="4235450"/>
            </a:xfrm>
            <a:custGeom>
              <a:avLst/>
              <a:gdLst/>
              <a:ahLst/>
              <a:cxnLst/>
              <a:rect r="r" b="b" t="t" l="l"/>
              <a:pathLst>
                <a:path h="4235450" w="6159500">
                  <a:moveTo>
                    <a:pt x="6159500" y="4235450"/>
                  </a:moveTo>
                  <a:lnTo>
                    <a:pt x="0" y="3696970"/>
                  </a:lnTo>
                  <a:lnTo>
                    <a:pt x="0" y="0"/>
                  </a:lnTo>
                  <a:lnTo>
                    <a:pt x="6159500" y="538480"/>
                  </a:lnTo>
                  <a:close/>
                </a:path>
              </a:pathLst>
            </a:custGeom>
            <a:blipFill>
              <a:blip r:embed="rId7"/>
              <a:stretch>
                <a:fillRect l="-1572" t="0" r="-1572" b="0"/>
              </a:stretch>
            </a:blipFill>
          </p:spPr>
        </p:sp>
      </p:grpSp>
      <p:grpSp>
        <p:nvGrpSpPr>
          <p:cNvPr name="Group 24" id="24"/>
          <p:cNvGrpSpPr/>
          <p:nvPr/>
        </p:nvGrpSpPr>
        <p:grpSpPr>
          <a:xfrm rot="0">
            <a:off x="5828416" y="9483925"/>
            <a:ext cx="1767584" cy="1615340"/>
            <a:chOff x="0" y="0"/>
            <a:chExt cx="2356779" cy="2153787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2356779" cy="2153787"/>
            </a:xfrm>
            <a:custGeom>
              <a:avLst/>
              <a:gdLst/>
              <a:ahLst/>
              <a:cxnLst/>
              <a:rect r="r" b="b" t="t" l="l"/>
              <a:pathLst>
                <a:path h="2153787" w="2356779">
                  <a:moveTo>
                    <a:pt x="0" y="0"/>
                  </a:moveTo>
                  <a:lnTo>
                    <a:pt x="2356779" y="0"/>
                  </a:lnTo>
                  <a:lnTo>
                    <a:pt x="2356779" y="2153787"/>
                  </a:lnTo>
                  <a:lnTo>
                    <a:pt x="0" y="21537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6376" t="0" r="-13679" b="0"/>
              </a:stretch>
            </a:blipFill>
          </p:spPr>
        </p:sp>
        <p:sp>
          <p:nvSpPr>
            <p:cNvPr name="TextBox 26" id="26"/>
            <p:cNvSpPr txBox="true"/>
            <p:nvPr/>
          </p:nvSpPr>
          <p:spPr>
            <a:xfrm rot="0">
              <a:off x="1074381" y="728783"/>
              <a:ext cx="978291" cy="6475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112"/>
                </a:lnSpc>
              </a:pPr>
              <a:r>
                <a:rPr lang="en-US" sz="2937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105</a:t>
              </a: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4501026" y="6160178"/>
            <a:ext cx="2899741" cy="1993946"/>
            <a:chOff x="0" y="0"/>
            <a:chExt cx="6159500" cy="423545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6159500" cy="4235450"/>
            </a:xfrm>
            <a:custGeom>
              <a:avLst/>
              <a:gdLst/>
              <a:ahLst/>
              <a:cxnLst/>
              <a:rect r="r" b="b" t="t" l="l"/>
              <a:pathLst>
                <a:path h="4235450" w="6159500">
                  <a:moveTo>
                    <a:pt x="6159500" y="4235450"/>
                  </a:moveTo>
                  <a:lnTo>
                    <a:pt x="0" y="3696970"/>
                  </a:lnTo>
                  <a:lnTo>
                    <a:pt x="0" y="0"/>
                  </a:lnTo>
                  <a:lnTo>
                    <a:pt x="6159500" y="538480"/>
                  </a:lnTo>
                  <a:close/>
                </a:path>
              </a:pathLst>
            </a:custGeom>
            <a:blipFill>
              <a:blip r:embed="rId8"/>
              <a:stretch>
                <a:fillRect l="-1572" t="0" r="-1572" b="0"/>
              </a:stretch>
            </a:blipFill>
          </p:spPr>
        </p:sp>
      </p:grpSp>
      <p:grpSp>
        <p:nvGrpSpPr>
          <p:cNvPr name="Group 29" id="29"/>
          <p:cNvGrpSpPr/>
          <p:nvPr/>
        </p:nvGrpSpPr>
        <p:grpSpPr>
          <a:xfrm rot="0">
            <a:off x="4484525" y="4166233"/>
            <a:ext cx="2899741" cy="1993946"/>
            <a:chOff x="0" y="0"/>
            <a:chExt cx="6159500" cy="423545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6159500" cy="4235450"/>
            </a:xfrm>
            <a:custGeom>
              <a:avLst/>
              <a:gdLst/>
              <a:ahLst/>
              <a:cxnLst/>
              <a:rect r="r" b="b" t="t" l="l"/>
              <a:pathLst>
                <a:path h="4235450" w="6159500">
                  <a:moveTo>
                    <a:pt x="6159500" y="4235450"/>
                  </a:moveTo>
                  <a:lnTo>
                    <a:pt x="0" y="3696970"/>
                  </a:lnTo>
                  <a:lnTo>
                    <a:pt x="0" y="0"/>
                  </a:lnTo>
                  <a:lnTo>
                    <a:pt x="6159500" y="538480"/>
                  </a:lnTo>
                  <a:close/>
                </a:path>
              </a:pathLst>
            </a:custGeom>
            <a:blipFill>
              <a:blip r:embed="rId9"/>
              <a:stretch>
                <a:fillRect l="-1572" t="0" r="-1572" b="0"/>
              </a:stretch>
            </a:blipFill>
          </p:spPr>
        </p:sp>
      </p:grpSp>
      <p:sp>
        <p:nvSpPr>
          <p:cNvPr name="TextBox 31" id="31"/>
          <p:cNvSpPr txBox="true"/>
          <p:nvPr/>
        </p:nvSpPr>
        <p:spPr>
          <a:xfrm rot="0">
            <a:off x="5615114" y="732295"/>
            <a:ext cx="2196650" cy="2374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45"/>
              </a:lnSpc>
            </a:pPr>
            <a:r>
              <a:rPr lang="en-US" b="true" sz="1745" spc="174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ภาพบรรยากาศ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4484525" y="1394619"/>
            <a:ext cx="2759864" cy="10055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674"/>
              </a:lnSpc>
            </a:pPr>
            <a:r>
              <a:rPr lang="en-US" sz="213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การประชุมวิพากษ์ร่างแผนยุทธศาสตร์ 5 ปี </a:t>
            </a:r>
          </a:p>
          <a:p>
            <a:pPr algn="r">
              <a:lnSpc>
                <a:spcPts val="2674"/>
              </a:lnSpc>
            </a:pPr>
            <a:r>
              <a:rPr lang="en-US" sz="213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พ.ศ. 2570-2574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5615114" y="2371632"/>
            <a:ext cx="2495728" cy="2027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20"/>
              </a:lnSpc>
            </a:pPr>
            <a:r>
              <a:rPr lang="en-US" sz="1157" b="true">
                <a:solidFill>
                  <a:srgbClr val="000000"/>
                </a:solidFill>
                <a:latin typeface="Aileron Bold"/>
                <a:ea typeface="Aileron Bold"/>
                <a:cs typeface="Aileron Bold"/>
                <a:sym typeface="Aileron Bold"/>
              </a:rPr>
              <a:t>วันที่ 29 พฤษภาคม 2569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4572418" y="2677041"/>
            <a:ext cx="2598606" cy="3545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459"/>
              </a:lnSpc>
            </a:pPr>
            <a:r>
              <a:rPr lang="en-US" sz="1042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ณ ห้องประชุมพนมเมธี ชั้น 5 สำนักงานอธิการบดี 1 มหาวิทยาลัยนครพนม</a:t>
            </a:r>
          </a:p>
        </p:txBody>
      </p:sp>
    </p:spTree>
  </p:cSld>
  <p:clrMapOvr>
    <a:masterClrMapping/>
  </p:clrMapOvr>
</p:sld>
</file>

<file path=ppt/slides/slide113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302565" y="3797029"/>
            <a:ext cx="5501435" cy="20057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74"/>
              </a:lnSpc>
            </a:pPr>
            <a:r>
              <a:rPr lang="en-US" sz="213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คำสั่งมหาวิทยาลัยนครพนม</a:t>
            </a:r>
          </a:p>
          <a:p>
            <a:pPr algn="ctr">
              <a:lnSpc>
                <a:spcPts val="2674"/>
              </a:lnSpc>
            </a:pPr>
            <a:r>
              <a:rPr lang="en-US" sz="213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ที่ 638/2569</a:t>
            </a:r>
          </a:p>
          <a:p>
            <a:pPr algn="ctr">
              <a:lnSpc>
                <a:spcPts val="2674"/>
              </a:lnSpc>
            </a:pPr>
            <a:r>
              <a:rPr lang="en-US" sz="213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เรื่อง แต่งตั้งคณะกรรมการจัดทำและติดตามแผนยุทธศาสตร์ ระยะ 5 ปี พ.ศ. 2570 – 2574 </a:t>
            </a:r>
          </a:p>
          <a:p>
            <a:pPr algn="ctr">
              <a:lnSpc>
                <a:spcPts val="2674"/>
              </a:lnSpc>
            </a:pPr>
            <a:r>
              <a:rPr lang="en-US" sz="2139">
                <a:solidFill>
                  <a:srgbClr val="000000"/>
                </a:solidFill>
                <a:latin typeface="Aileron"/>
                <a:ea typeface="Aileron"/>
                <a:cs typeface="Aileron"/>
                <a:sym typeface="Aileron"/>
              </a:rPr>
              <a:t>มหาวิทยาลัยนครพนม</a:t>
            </a:r>
          </a:p>
          <a:p>
            <a:pPr algn="ctr">
              <a:lnSpc>
                <a:spcPts val="2674"/>
              </a:lnSpc>
            </a:pPr>
          </a:p>
        </p:txBody>
      </p:sp>
    </p:spTree>
  </p:cSld>
  <p:clrMapOvr>
    <a:masterClrMapping/>
  </p:clrMapOvr>
</p:sld>
</file>

<file path=ppt/slides/slide1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4482" y="0"/>
            <a:ext cx="7471035" cy="10692000"/>
          </a:xfrm>
          <a:custGeom>
            <a:avLst/>
            <a:gdLst/>
            <a:ahLst/>
            <a:cxnLst/>
            <a:rect r="r" b="b" t="t" l="l"/>
            <a:pathLst>
              <a:path h="10692000" w="7471035">
                <a:moveTo>
                  <a:pt x="0" y="0"/>
                </a:moveTo>
                <a:lnTo>
                  <a:pt x="7471036" y="0"/>
                </a:lnTo>
                <a:lnTo>
                  <a:pt x="7471036" y="10692000"/>
                </a:lnTo>
                <a:lnTo>
                  <a:pt x="0" y="10692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087138" y="9739424"/>
            <a:ext cx="1476462" cy="963435"/>
            <a:chOff x="0" y="0"/>
            <a:chExt cx="1968616" cy="128458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968616" cy="1284580"/>
            </a:xfrm>
            <a:custGeom>
              <a:avLst/>
              <a:gdLst/>
              <a:ahLst/>
              <a:cxnLst/>
              <a:rect r="r" b="b" t="t" l="l"/>
              <a:pathLst>
                <a:path h="1284580" w="1968616">
                  <a:moveTo>
                    <a:pt x="0" y="0"/>
                  </a:moveTo>
                  <a:lnTo>
                    <a:pt x="1968616" y="0"/>
                  </a:lnTo>
                  <a:lnTo>
                    <a:pt x="1968616" y="1284580"/>
                  </a:lnTo>
                  <a:lnTo>
                    <a:pt x="0" y="12845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" t="0" r="-2" b="0"/>
              </a:stretch>
            </a:blipFill>
          </p:spPr>
        </p:sp>
        <p:sp>
          <p:nvSpPr>
            <p:cNvPr name="TextBox 5" id="5"/>
            <p:cNvSpPr txBox="true"/>
            <p:nvPr/>
          </p:nvSpPr>
          <p:spPr>
            <a:xfrm rot="0">
              <a:off x="841209" y="455027"/>
              <a:ext cx="869830" cy="65047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133"/>
                </a:lnSpc>
              </a:pPr>
              <a:r>
                <a:rPr lang="en-US" sz="2952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107</a:t>
              </a:r>
            </a:p>
          </p:txBody>
        </p:sp>
      </p:grpSp>
    </p:spTree>
  </p:cSld>
  <p:clrMapOvr>
    <a:masterClrMapping/>
  </p:clrMapOvr>
</p:sld>
</file>

<file path=ppt/slides/slide1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72427" y="-66516"/>
            <a:ext cx="7491173" cy="10936019"/>
          </a:xfrm>
          <a:custGeom>
            <a:avLst/>
            <a:gdLst/>
            <a:ahLst/>
            <a:cxnLst/>
            <a:rect r="r" b="b" t="t" l="l"/>
            <a:pathLst>
              <a:path h="10936019" w="7491173">
                <a:moveTo>
                  <a:pt x="0" y="0"/>
                </a:moveTo>
                <a:lnTo>
                  <a:pt x="7491173" y="0"/>
                </a:lnTo>
                <a:lnTo>
                  <a:pt x="7491173" y="10936020"/>
                </a:lnTo>
                <a:lnTo>
                  <a:pt x="0" y="109360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202437" y="9814651"/>
            <a:ext cx="1361163" cy="888198"/>
            <a:chOff x="0" y="0"/>
            <a:chExt cx="1814883" cy="118426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814883" cy="1184264"/>
            </a:xfrm>
            <a:custGeom>
              <a:avLst/>
              <a:gdLst/>
              <a:ahLst/>
              <a:cxnLst/>
              <a:rect r="r" b="b" t="t" l="l"/>
              <a:pathLst>
                <a:path h="1184264" w="1814883">
                  <a:moveTo>
                    <a:pt x="0" y="0"/>
                  </a:moveTo>
                  <a:lnTo>
                    <a:pt x="1814883" y="0"/>
                  </a:lnTo>
                  <a:lnTo>
                    <a:pt x="1814883" y="1184264"/>
                  </a:lnTo>
                  <a:lnTo>
                    <a:pt x="0" y="11842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" t="0" r="-2" b="0"/>
              </a:stretch>
            </a:blipFill>
          </p:spPr>
        </p:sp>
        <p:sp>
          <p:nvSpPr>
            <p:cNvPr name="TextBox 5" id="5"/>
            <p:cNvSpPr txBox="true"/>
            <p:nvPr/>
          </p:nvSpPr>
          <p:spPr>
            <a:xfrm rot="0">
              <a:off x="775517" y="423811"/>
              <a:ext cx="801903" cy="59536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810"/>
                </a:lnSpc>
              </a:pPr>
              <a:r>
                <a:rPr lang="en-US" sz="2721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108</a:t>
              </a:r>
            </a:p>
          </p:txBody>
        </p:sp>
      </p:grpSp>
    </p:spTree>
  </p:cSld>
  <p:clrMapOvr>
    <a:masterClrMapping/>
  </p:clrMapOvr>
</p:sld>
</file>

<file path=ppt/slides/slide1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7624287" cy="10814592"/>
          </a:xfrm>
          <a:custGeom>
            <a:avLst/>
            <a:gdLst/>
            <a:ahLst/>
            <a:cxnLst/>
            <a:rect r="r" b="b" t="t" l="l"/>
            <a:pathLst>
              <a:path h="10814592" w="7624287">
                <a:moveTo>
                  <a:pt x="0" y="0"/>
                </a:moveTo>
                <a:lnTo>
                  <a:pt x="7624287" y="0"/>
                </a:lnTo>
                <a:lnTo>
                  <a:pt x="7624287" y="10814592"/>
                </a:lnTo>
                <a:lnTo>
                  <a:pt x="0" y="108145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157002" y="9785007"/>
            <a:ext cx="1406598" cy="917846"/>
            <a:chOff x="0" y="0"/>
            <a:chExt cx="1875463" cy="122379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875463" cy="1223795"/>
            </a:xfrm>
            <a:custGeom>
              <a:avLst/>
              <a:gdLst/>
              <a:ahLst/>
              <a:cxnLst/>
              <a:rect r="r" b="b" t="t" l="l"/>
              <a:pathLst>
                <a:path h="1223795" w="1875463">
                  <a:moveTo>
                    <a:pt x="0" y="0"/>
                  </a:moveTo>
                  <a:lnTo>
                    <a:pt x="1875463" y="0"/>
                  </a:lnTo>
                  <a:lnTo>
                    <a:pt x="1875463" y="1223795"/>
                  </a:lnTo>
                  <a:lnTo>
                    <a:pt x="0" y="12237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" t="0" r="-2" b="0"/>
              </a:stretch>
            </a:blipFill>
          </p:spPr>
        </p:sp>
        <p:sp>
          <p:nvSpPr>
            <p:cNvPr name="TextBox 5" id="5"/>
            <p:cNvSpPr txBox="true"/>
            <p:nvPr/>
          </p:nvSpPr>
          <p:spPr>
            <a:xfrm rot="0">
              <a:off x="801404" y="439865"/>
              <a:ext cx="828670" cy="6133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937"/>
                </a:lnSpc>
              </a:pPr>
              <a:r>
                <a:rPr lang="en-US" sz="2812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109</a:t>
              </a:r>
            </a:p>
          </p:txBody>
        </p:sp>
      </p:grpSp>
    </p:spTree>
  </p:cSld>
  <p:clrMapOvr>
    <a:masterClrMapping/>
  </p:clrMapOvr>
</p:sld>
</file>

<file path=ppt/slides/slide1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7551225" cy="10692000"/>
          </a:xfrm>
          <a:custGeom>
            <a:avLst/>
            <a:gdLst/>
            <a:ahLst/>
            <a:cxnLst/>
            <a:rect r="r" b="b" t="t" l="l"/>
            <a:pathLst>
              <a:path h="10692000" w="7551225">
                <a:moveTo>
                  <a:pt x="0" y="0"/>
                </a:moveTo>
                <a:lnTo>
                  <a:pt x="7551225" y="0"/>
                </a:lnTo>
                <a:lnTo>
                  <a:pt x="7551225" y="10692000"/>
                </a:lnTo>
                <a:lnTo>
                  <a:pt x="0" y="10692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144375" y="9776768"/>
            <a:ext cx="1419225" cy="926086"/>
            <a:chOff x="0" y="0"/>
            <a:chExt cx="1892300" cy="123478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892300" cy="1234781"/>
            </a:xfrm>
            <a:custGeom>
              <a:avLst/>
              <a:gdLst/>
              <a:ahLst/>
              <a:cxnLst/>
              <a:rect r="r" b="b" t="t" l="l"/>
              <a:pathLst>
                <a:path h="1234781" w="1892300">
                  <a:moveTo>
                    <a:pt x="0" y="0"/>
                  </a:moveTo>
                  <a:lnTo>
                    <a:pt x="1892300" y="0"/>
                  </a:lnTo>
                  <a:lnTo>
                    <a:pt x="1892300" y="1234781"/>
                  </a:lnTo>
                  <a:lnTo>
                    <a:pt x="0" y="12347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" t="0" r="-2" b="0"/>
              </a:stretch>
            </a:blipFill>
          </p:spPr>
        </p:sp>
        <p:sp>
          <p:nvSpPr>
            <p:cNvPr name="TextBox 5" id="5"/>
            <p:cNvSpPr txBox="true"/>
            <p:nvPr/>
          </p:nvSpPr>
          <p:spPr>
            <a:xfrm rot="0">
              <a:off x="808598" y="444327"/>
              <a:ext cx="836110" cy="61832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973"/>
                </a:lnSpc>
              </a:pPr>
              <a:r>
                <a:rPr lang="en-US" sz="2837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110</a:t>
              </a:r>
            </a:p>
          </p:txBody>
        </p:sp>
      </p:grpSp>
    </p:spTree>
  </p:cSld>
  <p:clrMapOvr>
    <a:masterClrMapping/>
  </p:clrMapOvr>
</p:sld>
</file>

<file path=ppt/slides/slide1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7560000" cy="11262570"/>
          </a:xfrm>
          <a:custGeom>
            <a:avLst/>
            <a:gdLst/>
            <a:ahLst/>
            <a:cxnLst/>
            <a:rect r="r" b="b" t="t" l="l"/>
            <a:pathLst>
              <a:path h="11262570" w="7560000">
                <a:moveTo>
                  <a:pt x="0" y="0"/>
                </a:moveTo>
                <a:lnTo>
                  <a:pt x="7560000" y="0"/>
                </a:lnTo>
                <a:lnTo>
                  <a:pt x="7560000" y="11262570"/>
                </a:lnTo>
                <a:lnTo>
                  <a:pt x="0" y="112625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196536" y="9810801"/>
            <a:ext cx="1367064" cy="892049"/>
            <a:chOff x="0" y="0"/>
            <a:chExt cx="1822751" cy="118939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822751" cy="1189398"/>
            </a:xfrm>
            <a:custGeom>
              <a:avLst/>
              <a:gdLst/>
              <a:ahLst/>
              <a:cxnLst/>
              <a:rect r="r" b="b" t="t" l="l"/>
              <a:pathLst>
                <a:path h="1189398" w="1822751">
                  <a:moveTo>
                    <a:pt x="0" y="0"/>
                  </a:moveTo>
                  <a:lnTo>
                    <a:pt x="1822751" y="0"/>
                  </a:lnTo>
                  <a:lnTo>
                    <a:pt x="1822751" y="1189398"/>
                  </a:lnTo>
                  <a:lnTo>
                    <a:pt x="0" y="11893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" t="0" r="-2" b="0"/>
              </a:stretch>
            </a:blipFill>
          </p:spPr>
        </p:sp>
        <p:sp>
          <p:nvSpPr>
            <p:cNvPr name="TextBox 5" id="5"/>
            <p:cNvSpPr txBox="true"/>
            <p:nvPr/>
          </p:nvSpPr>
          <p:spPr>
            <a:xfrm rot="0">
              <a:off x="778879" y="425896"/>
              <a:ext cx="805380" cy="5976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827"/>
                </a:lnSpc>
              </a:pPr>
              <a:r>
                <a:rPr lang="en-US" sz="2733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111</a:t>
              </a:r>
            </a:p>
          </p:txBody>
        </p:sp>
      </p:grpSp>
    </p:spTree>
  </p:cSld>
  <p:clrMapOvr>
    <a:masterClrMapping/>
  </p:clrMapOvr>
</p:sld>
</file>

<file path=ppt/slides/slide1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6892" y="-206311"/>
            <a:ext cx="7426215" cy="11104621"/>
          </a:xfrm>
          <a:custGeom>
            <a:avLst/>
            <a:gdLst/>
            <a:ahLst/>
            <a:cxnLst/>
            <a:rect r="r" b="b" t="t" l="l"/>
            <a:pathLst>
              <a:path h="11104621" w="7426215">
                <a:moveTo>
                  <a:pt x="0" y="0"/>
                </a:moveTo>
                <a:lnTo>
                  <a:pt x="7426216" y="0"/>
                </a:lnTo>
                <a:lnTo>
                  <a:pt x="7426216" y="11104622"/>
                </a:lnTo>
                <a:lnTo>
                  <a:pt x="0" y="111046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131747" y="9768529"/>
            <a:ext cx="1431853" cy="934326"/>
            <a:chOff x="0" y="0"/>
            <a:chExt cx="1909137" cy="124576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909137" cy="1245768"/>
            </a:xfrm>
            <a:custGeom>
              <a:avLst/>
              <a:gdLst/>
              <a:ahLst/>
              <a:cxnLst/>
              <a:rect r="r" b="b" t="t" l="l"/>
              <a:pathLst>
                <a:path h="1245768" w="1909137">
                  <a:moveTo>
                    <a:pt x="0" y="0"/>
                  </a:moveTo>
                  <a:lnTo>
                    <a:pt x="1909137" y="0"/>
                  </a:lnTo>
                  <a:lnTo>
                    <a:pt x="1909137" y="1245768"/>
                  </a:lnTo>
                  <a:lnTo>
                    <a:pt x="0" y="12457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" t="0" r="-2" b="0"/>
              </a:stretch>
            </a:blipFill>
          </p:spPr>
        </p:sp>
        <p:sp>
          <p:nvSpPr>
            <p:cNvPr name="TextBox 5" id="5"/>
            <p:cNvSpPr txBox="true"/>
            <p:nvPr/>
          </p:nvSpPr>
          <p:spPr>
            <a:xfrm rot="0">
              <a:off x="815793" y="439264"/>
              <a:ext cx="843549" cy="63283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008"/>
                </a:lnSpc>
              </a:pPr>
              <a:r>
                <a:rPr lang="en-US" sz="2863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112</a:t>
              </a:r>
            </a:p>
          </p:txBody>
        </p:sp>
      </p:grpSp>
    </p:spTree>
  </p:cSld>
  <p:clrMapOvr>
    <a:masterClrMapping/>
  </p:clrMapOvr>
</p:sld>
</file>

<file path=ppt/slides/slide1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424992"/>
            <a:ext cx="7389824" cy="11282174"/>
          </a:xfrm>
          <a:custGeom>
            <a:avLst/>
            <a:gdLst/>
            <a:ahLst/>
            <a:cxnLst/>
            <a:rect r="r" b="b" t="t" l="l"/>
            <a:pathLst>
              <a:path h="11282174" w="7389824">
                <a:moveTo>
                  <a:pt x="0" y="0"/>
                </a:moveTo>
                <a:lnTo>
                  <a:pt x="7389824" y="0"/>
                </a:lnTo>
                <a:lnTo>
                  <a:pt x="7389824" y="11282174"/>
                </a:lnTo>
                <a:lnTo>
                  <a:pt x="0" y="112821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202437" y="9814651"/>
            <a:ext cx="1361163" cy="888198"/>
            <a:chOff x="0" y="0"/>
            <a:chExt cx="1814883" cy="118426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814883" cy="1184264"/>
            </a:xfrm>
            <a:custGeom>
              <a:avLst/>
              <a:gdLst/>
              <a:ahLst/>
              <a:cxnLst/>
              <a:rect r="r" b="b" t="t" l="l"/>
              <a:pathLst>
                <a:path h="1184264" w="1814883">
                  <a:moveTo>
                    <a:pt x="0" y="0"/>
                  </a:moveTo>
                  <a:lnTo>
                    <a:pt x="1814883" y="0"/>
                  </a:lnTo>
                  <a:lnTo>
                    <a:pt x="1814883" y="1184264"/>
                  </a:lnTo>
                  <a:lnTo>
                    <a:pt x="0" y="11842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" t="0" r="-2" b="0"/>
              </a:stretch>
            </a:blipFill>
          </p:spPr>
        </p:sp>
        <p:sp>
          <p:nvSpPr>
            <p:cNvPr name="TextBox 5" id="5"/>
            <p:cNvSpPr txBox="true"/>
            <p:nvPr/>
          </p:nvSpPr>
          <p:spPr>
            <a:xfrm rot="0">
              <a:off x="775517" y="423811"/>
              <a:ext cx="801903" cy="59536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810"/>
                </a:lnSpc>
              </a:pPr>
              <a:r>
                <a:rPr lang="en-US" sz="2721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113</a:t>
              </a:r>
            </a:p>
          </p:txBody>
        </p:sp>
      </p:grpSp>
    </p:spTree>
  </p:cSld>
  <p:clrMapOvr>
    <a:masterClrMapping/>
  </p:clrMapOvr>
</p:sld>
</file>

<file path=ppt/slides/slide1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424992"/>
            <a:ext cx="7560000" cy="10360992"/>
          </a:xfrm>
          <a:custGeom>
            <a:avLst/>
            <a:gdLst/>
            <a:ahLst/>
            <a:cxnLst/>
            <a:rect r="r" b="b" t="t" l="l"/>
            <a:pathLst>
              <a:path h="10360992" w="7560000">
                <a:moveTo>
                  <a:pt x="0" y="0"/>
                </a:moveTo>
                <a:lnTo>
                  <a:pt x="7560000" y="0"/>
                </a:lnTo>
                <a:lnTo>
                  <a:pt x="7560000" y="10360992"/>
                </a:lnTo>
                <a:lnTo>
                  <a:pt x="0" y="103609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11398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109618" y="9718354"/>
            <a:ext cx="1450382" cy="946416"/>
            <a:chOff x="0" y="0"/>
            <a:chExt cx="1933842" cy="126188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933842" cy="1261888"/>
            </a:xfrm>
            <a:custGeom>
              <a:avLst/>
              <a:gdLst/>
              <a:ahLst/>
              <a:cxnLst/>
              <a:rect r="r" b="b" t="t" l="l"/>
              <a:pathLst>
                <a:path h="1261888" w="1933842">
                  <a:moveTo>
                    <a:pt x="0" y="0"/>
                  </a:moveTo>
                  <a:lnTo>
                    <a:pt x="1933842" y="0"/>
                  </a:lnTo>
                  <a:lnTo>
                    <a:pt x="1933842" y="1261888"/>
                  </a:lnTo>
                  <a:lnTo>
                    <a:pt x="0" y="12618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" t="0" r="-2" b="0"/>
              </a:stretch>
            </a:blipFill>
          </p:spPr>
        </p:sp>
        <p:sp>
          <p:nvSpPr>
            <p:cNvPr name="TextBox 5" id="5"/>
            <p:cNvSpPr txBox="true"/>
            <p:nvPr/>
          </p:nvSpPr>
          <p:spPr>
            <a:xfrm rot="0">
              <a:off x="826349" y="455336"/>
              <a:ext cx="854465" cy="63064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060"/>
                </a:lnSpc>
              </a:pPr>
              <a:r>
                <a:rPr lang="en-US" sz="2900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114</a:t>
              </a:r>
            </a:p>
          </p:txBody>
        </p:sp>
      </p:grpSp>
    </p:spTree>
  </p:cSld>
  <p:clrMapOvr>
    <a:masterClrMapping/>
  </p:clrMapOvr>
</p:sld>
</file>

<file path=ppt/slides/slide1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1371" y="0"/>
            <a:ext cx="7538629" cy="10664728"/>
          </a:xfrm>
          <a:custGeom>
            <a:avLst/>
            <a:gdLst/>
            <a:ahLst/>
            <a:cxnLst/>
            <a:rect r="r" b="b" t="t" l="l"/>
            <a:pathLst>
              <a:path h="10664728" w="7538629">
                <a:moveTo>
                  <a:pt x="0" y="0"/>
                </a:moveTo>
                <a:lnTo>
                  <a:pt x="7538629" y="0"/>
                </a:lnTo>
                <a:lnTo>
                  <a:pt x="7538629" y="10664728"/>
                </a:lnTo>
                <a:lnTo>
                  <a:pt x="0" y="106647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286961" y="9834070"/>
            <a:ext cx="1273039" cy="830683"/>
            <a:chOff x="0" y="0"/>
            <a:chExt cx="1697385" cy="110757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697385" cy="1107577"/>
            </a:xfrm>
            <a:custGeom>
              <a:avLst/>
              <a:gdLst/>
              <a:ahLst/>
              <a:cxnLst/>
              <a:rect r="r" b="b" t="t" l="l"/>
              <a:pathLst>
                <a:path h="1107577" w="1697385">
                  <a:moveTo>
                    <a:pt x="0" y="0"/>
                  </a:moveTo>
                  <a:lnTo>
                    <a:pt x="1697385" y="0"/>
                  </a:lnTo>
                  <a:lnTo>
                    <a:pt x="1697385" y="1107577"/>
                  </a:lnTo>
                  <a:lnTo>
                    <a:pt x="0" y="11075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" t="0" r="-1" b="0"/>
              </a:stretch>
            </a:blipFill>
          </p:spPr>
        </p:sp>
        <p:sp>
          <p:nvSpPr>
            <p:cNvPr name="TextBox 5" id="5"/>
            <p:cNvSpPr txBox="true"/>
            <p:nvPr/>
          </p:nvSpPr>
          <p:spPr>
            <a:xfrm rot="0">
              <a:off x="909238" y="573608"/>
              <a:ext cx="508996" cy="38924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18"/>
                </a:lnSpc>
              </a:pPr>
              <a:r>
                <a:rPr lang="en-US" sz="1727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115</a:t>
              </a:r>
            </a:p>
          </p:txBody>
        </p:sp>
      </p:grpSp>
    </p:spTree>
  </p:cSld>
  <p:clrMapOvr>
    <a:masterClrMapping/>
  </p:clrMapOvr>
</p:sld>
</file>

<file path=ppt/slides/slide1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-1415605" y="2365276"/>
            <a:ext cx="10428935" cy="5866276"/>
          </a:xfrm>
          <a:custGeom>
            <a:avLst/>
            <a:gdLst/>
            <a:ahLst/>
            <a:cxnLst/>
            <a:rect r="r" b="b" t="t" l="l"/>
            <a:pathLst>
              <a:path h="5866276" w="10428935">
                <a:moveTo>
                  <a:pt x="0" y="0"/>
                </a:moveTo>
                <a:lnTo>
                  <a:pt x="10428934" y="0"/>
                </a:lnTo>
                <a:lnTo>
                  <a:pt x="10428934" y="5866276"/>
                </a:lnTo>
                <a:lnTo>
                  <a:pt x="0" y="586627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286961" y="9834070"/>
            <a:ext cx="1273039" cy="830683"/>
            <a:chOff x="0" y="0"/>
            <a:chExt cx="1697385" cy="110757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697385" cy="1107577"/>
            </a:xfrm>
            <a:custGeom>
              <a:avLst/>
              <a:gdLst/>
              <a:ahLst/>
              <a:cxnLst/>
              <a:rect r="r" b="b" t="t" l="l"/>
              <a:pathLst>
                <a:path h="1107577" w="1697385">
                  <a:moveTo>
                    <a:pt x="0" y="0"/>
                  </a:moveTo>
                  <a:lnTo>
                    <a:pt x="1697385" y="0"/>
                  </a:lnTo>
                  <a:lnTo>
                    <a:pt x="1697385" y="1107577"/>
                  </a:lnTo>
                  <a:lnTo>
                    <a:pt x="0" y="11075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" t="0" r="-1" b="0"/>
              </a:stretch>
            </a:blipFill>
          </p:spPr>
        </p:sp>
        <p:sp>
          <p:nvSpPr>
            <p:cNvPr name="TextBox 5" id="5"/>
            <p:cNvSpPr txBox="true"/>
            <p:nvPr/>
          </p:nvSpPr>
          <p:spPr>
            <a:xfrm rot="0">
              <a:off x="909238" y="573608"/>
              <a:ext cx="508996" cy="38924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418"/>
                </a:lnSpc>
              </a:pPr>
              <a:r>
                <a:rPr lang="en-US" sz="1727">
                  <a:solidFill>
                    <a:srgbClr val="C57F0F"/>
                  </a:solidFill>
                  <a:latin typeface="Aileron"/>
                  <a:ea typeface="Aileron"/>
                  <a:cs typeface="Aileron"/>
                  <a:sym typeface="Aileron"/>
                </a:rPr>
                <a:t>116</a:t>
              </a:r>
            </a:p>
          </p:txBody>
        </p:sp>
      </p:grpSp>
    </p:spTree>
  </p:cSld>
  <p:clrMapOvr>
    <a:masterClrMapping/>
  </p:clrMapOvr>
</p:sld>
</file>

<file path=ppt/slides/slide1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0" y="3244"/>
            <a:ext cx="7560000" cy="10685512"/>
          </a:xfrm>
          <a:custGeom>
            <a:avLst/>
            <a:gdLst/>
            <a:ahLst/>
            <a:cxnLst/>
            <a:rect r="r" b="b" t="t" l="l"/>
            <a:pathLst>
              <a:path h="10685512" w="7560000">
                <a:moveTo>
                  <a:pt x="7560000" y="0"/>
                </a:moveTo>
                <a:lnTo>
                  <a:pt x="0" y="0"/>
                </a:lnTo>
                <a:lnTo>
                  <a:pt x="0" y="10685512"/>
                </a:lnTo>
                <a:lnTo>
                  <a:pt x="7560000" y="10685512"/>
                </a:lnTo>
                <a:lnTo>
                  <a:pt x="756000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309644" y="2341068"/>
            <a:ext cx="803433" cy="1127626"/>
          </a:xfrm>
          <a:custGeom>
            <a:avLst/>
            <a:gdLst/>
            <a:ahLst/>
            <a:cxnLst/>
            <a:rect r="r" b="b" t="t" l="l"/>
            <a:pathLst>
              <a:path h="1127626" w="803433">
                <a:moveTo>
                  <a:pt x="0" y="0"/>
                </a:moveTo>
                <a:lnTo>
                  <a:pt x="803434" y="0"/>
                </a:lnTo>
                <a:lnTo>
                  <a:pt x="803434" y="1127626"/>
                </a:lnTo>
                <a:lnTo>
                  <a:pt x="0" y="112762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-1406306" y="756000"/>
            <a:ext cx="2268000" cy="1278397"/>
            <a:chOff x="0" y="0"/>
            <a:chExt cx="812800" cy="45814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458148"/>
            </a:xfrm>
            <a:custGeom>
              <a:avLst/>
              <a:gdLst/>
              <a:ahLst/>
              <a:cxnLst/>
              <a:rect r="r" b="b" t="t" l="l"/>
              <a:pathLst>
                <a:path h="458148" w="812800">
                  <a:moveTo>
                    <a:pt x="0" y="0"/>
                  </a:moveTo>
                  <a:lnTo>
                    <a:pt x="609600" y="0"/>
                  </a:lnTo>
                  <a:lnTo>
                    <a:pt x="812800" y="229074"/>
                  </a:lnTo>
                  <a:lnTo>
                    <a:pt x="609600" y="458148"/>
                  </a:lnTo>
                  <a:lnTo>
                    <a:pt x="0" y="458148"/>
                  </a:lnTo>
                  <a:lnTo>
                    <a:pt x="203200" y="229074"/>
                  </a:lnTo>
                  <a:lnTo>
                    <a:pt x="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46000"/>
                  </a:srgbClr>
                </a:gs>
                <a:gs pos="100000">
                  <a:srgbClr val="C89116">
                    <a:alpha val="46000"/>
                  </a:srgbClr>
                </a:gs>
              </a:gsLst>
              <a:lin ang="0"/>
            </a:gradFill>
          </p:spPr>
        </p:sp>
        <p:sp>
          <p:nvSpPr>
            <p:cNvPr name="TextBox 6" id="6"/>
            <p:cNvSpPr txBox="true"/>
            <p:nvPr/>
          </p:nvSpPr>
          <p:spPr>
            <a:xfrm>
              <a:off x="177800" y="-28575"/>
              <a:ext cx="558800" cy="4867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450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2735982" y="3430594"/>
            <a:ext cx="2062681" cy="3122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44"/>
              </a:lnSpc>
            </a:pPr>
            <a:r>
              <a:rPr lang="en-US" b="true" sz="1817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C89116">
                        <a:alpha val="100000"/>
                      </a:srgbClr>
                    </a:gs>
                  </a:gsLst>
                  <a:lin ang="0"/>
                </a:gra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ร่าง</a:t>
            </a:r>
            <a:r>
              <a:rPr lang="en-US" b="true" sz="1817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C89116">
                        <a:alpha val="100000"/>
                      </a:srgbClr>
                    </a:gs>
                  </a:gsLst>
                  <a:lin ang="0"/>
                </a:gra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แผนยุทธศาสตร์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735982" y="3704732"/>
            <a:ext cx="2088037" cy="2616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53"/>
              </a:lnSpc>
            </a:pPr>
            <a:r>
              <a:rPr lang="en-US" sz="1466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C89116">
                        <a:alpha val="100000"/>
                      </a:srgbClr>
                    </a:gs>
                  </a:gsLst>
                  <a:lin ang="0"/>
                </a:gradFill>
                <a:latin typeface="Montserrat Classic"/>
                <a:ea typeface="Montserrat Classic"/>
                <a:cs typeface="Montserrat Classic"/>
                <a:sym typeface="Montserrat Classic"/>
              </a:rPr>
              <a:t>5 ปี พ.ศ. 2570 - 2574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-1134000" y="756000"/>
            <a:ext cx="2268000" cy="1278397"/>
            <a:chOff x="0" y="0"/>
            <a:chExt cx="812800" cy="45814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458148"/>
            </a:xfrm>
            <a:custGeom>
              <a:avLst/>
              <a:gdLst/>
              <a:ahLst/>
              <a:cxnLst/>
              <a:rect r="r" b="b" t="t" l="l"/>
              <a:pathLst>
                <a:path h="458148" w="812800">
                  <a:moveTo>
                    <a:pt x="0" y="0"/>
                  </a:moveTo>
                  <a:lnTo>
                    <a:pt x="609600" y="0"/>
                  </a:lnTo>
                  <a:lnTo>
                    <a:pt x="812800" y="229074"/>
                  </a:lnTo>
                  <a:lnTo>
                    <a:pt x="609600" y="458148"/>
                  </a:lnTo>
                  <a:lnTo>
                    <a:pt x="0" y="458148"/>
                  </a:lnTo>
                  <a:lnTo>
                    <a:pt x="203200" y="229074"/>
                  </a:lnTo>
                  <a:lnTo>
                    <a:pt x="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000000">
                    <a:alpha val="46000"/>
                  </a:srgbClr>
                </a:gs>
                <a:gs pos="100000">
                  <a:srgbClr val="C89116">
                    <a:alpha val="46000"/>
                  </a:srgbClr>
                </a:gs>
              </a:gsLst>
              <a:lin ang="0"/>
            </a:gradFill>
          </p:spPr>
        </p:sp>
        <p:sp>
          <p:nvSpPr>
            <p:cNvPr name="TextBox 11" id="11"/>
            <p:cNvSpPr txBox="true"/>
            <p:nvPr/>
          </p:nvSpPr>
          <p:spPr>
            <a:xfrm>
              <a:off x="177800" y="-28575"/>
              <a:ext cx="558800" cy="4867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450"/>
                </a:lnSpc>
              </a:pP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1773285" y="4127750"/>
            <a:ext cx="4013431" cy="6548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23"/>
              </a:lnSpc>
            </a:pPr>
          </a:p>
          <a:p>
            <a:pPr algn="ctr">
              <a:lnSpc>
                <a:spcPts val="1323"/>
              </a:lnSpc>
            </a:pPr>
            <a:r>
              <a:rPr lang="en-US" b="true" sz="945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C89116">
                        <a:alpha val="100000"/>
                      </a:srgbClr>
                    </a:gs>
                  </a:gsLst>
                  <a:lin ang="0"/>
                </a:gradFill>
                <a:latin typeface="Arimo Bold"/>
                <a:ea typeface="Arimo Bold"/>
                <a:cs typeface="Arimo Bold"/>
                <a:sym typeface="Arimo Bold"/>
              </a:rPr>
              <a:t>ในคราวประชุมครั้งที่ 7/2569</a:t>
            </a:r>
          </a:p>
          <a:p>
            <a:pPr algn="ctr">
              <a:lnSpc>
                <a:spcPts val="1323"/>
              </a:lnSpc>
            </a:pPr>
            <a:r>
              <a:rPr lang="en-US" b="true" sz="945" spc="17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C89116">
                        <a:alpha val="100000"/>
                      </a:srgbClr>
                    </a:gs>
                  </a:gsLst>
                  <a:lin ang="0"/>
                </a:gradFill>
                <a:latin typeface="Arimo Bold"/>
                <a:ea typeface="Arimo Bold"/>
                <a:cs typeface="Arimo Bold"/>
                <a:sym typeface="Arimo Bold"/>
              </a:rPr>
              <a:t>ในวันอาทิตย์ที่ 11 กรกฎาคม 2569</a:t>
            </a:r>
          </a:p>
          <a:p>
            <a:pPr algn="ctr">
              <a:lnSpc>
                <a:spcPts val="1323"/>
              </a:lnSpc>
            </a:pPr>
            <a:r>
              <a:rPr lang="en-US" b="true" sz="945" spc="17">
                <a:gradFill>
                  <a:gsLst>
                    <a:gs pos="0">
                      <a:srgbClr val="000000">
                        <a:alpha val="100000"/>
                      </a:srgbClr>
                    </a:gs>
                    <a:gs pos="100000">
                      <a:srgbClr val="C89116">
                        <a:alpha val="100000"/>
                      </a:srgbClr>
                    </a:gs>
                  </a:gsLst>
                  <a:lin ang="0"/>
                </a:gradFill>
                <a:latin typeface="Arimo Bold"/>
                <a:ea typeface="Arimo Bold"/>
                <a:cs typeface="Arimo Bold"/>
                <a:sym typeface="Arimo Bold"/>
              </a:rPr>
              <a:t>ณ ห้องประชุมพนมเมธี ชั้น 5 สำนักงานอธิการบดี 1 มหาวิทยาลัยนครพนม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598516" y="4042559"/>
            <a:ext cx="4664107" cy="1989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616"/>
              </a:lnSpc>
            </a:pPr>
            <a:r>
              <a:rPr lang="en-US" b="true" sz="1154" spc="-81">
                <a:solidFill>
                  <a:srgbClr val="5D351C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ฉบับเสนอคณะกรรมการสภามหาวิทยาลัยมหาวิทยาลัยนครพนม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030647" y="4799780"/>
            <a:ext cx="3997529" cy="4296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24"/>
              </a:lnSpc>
            </a:pPr>
            <a:r>
              <a:rPr lang="en-US" b="true" sz="2588" spc="-183">
                <a:solidFill>
                  <a:srgbClr val="5D351C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ฉบับได้รับความเห็นชอบจาก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313164" y="5181831"/>
            <a:ext cx="5503485" cy="3543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10"/>
              </a:lnSpc>
            </a:pPr>
            <a:r>
              <a:rPr lang="en-US" b="true" sz="2078" spc="-147">
                <a:solidFill>
                  <a:srgbClr val="5D351C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คณะกรรมการสภามหาวิทยาลัยมหาวิทยาลัยนครพนม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DAHRYnki35c</dc:identifier>
  <dcterms:modified xsi:type="dcterms:W3CDTF">2011-08-01T06:04:30Z</dcterms:modified>
  <cp:revision>1</cp:revision>
  <dc:title>ฉ.เผยแพร่ 25 KPI ความเห็นชอบจากสภา 11 ก.ค. 69 แผนยุทธศาสตร์ 2570-2574 </dc:title>
</cp:coreProperties>
</file>